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2" r:id="rId4"/>
  </p:sldMasterIdLst>
  <p:notesMasterIdLst>
    <p:notesMasterId r:id="rId449"/>
  </p:notesMasterIdLst>
  <p:sldIdLst>
    <p:sldId id="660" r:id="rId5"/>
    <p:sldId id="661" r:id="rId6"/>
    <p:sldId id="270"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1015" r:id="rId20"/>
    <p:sldId id="284" r:id="rId21"/>
    <p:sldId id="285" r:id="rId22"/>
    <p:sldId id="286" r:id="rId23"/>
    <p:sldId id="287" r:id="rId24"/>
    <p:sldId id="288" r:id="rId25"/>
    <p:sldId id="289" r:id="rId26"/>
    <p:sldId id="290" r:id="rId27"/>
    <p:sldId id="291" r:id="rId28"/>
    <p:sldId id="292" r:id="rId29"/>
    <p:sldId id="293" r:id="rId30"/>
    <p:sldId id="295" r:id="rId31"/>
    <p:sldId id="296" r:id="rId32"/>
    <p:sldId id="639" r:id="rId33"/>
    <p:sldId id="642" r:id="rId34"/>
    <p:sldId id="1016" r:id="rId35"/>
    <p:sldId id="644" r:id="rId36"/>
    <p:sldId id="645" r:id="rId37"/>
    <p:sldId id="646" r:id="rId38"/>
    <p:sldId id="647" r:id="rId39"/>
    <p:sldId id="1017" r:id="rId40"/>
    <p:sldId id="651" r:id="rId41"/>
    <p:sldId id="662" r:id="rId42"/>
    <p:sldId id="665" r:id="rId43"/>
    <p:sldId id="666" r:id="rId44"/>
    <p:sldId id="667" r:id="rId45"/>
    <p:sldId id="1018" r:id="rId46"/>
    <p:sldId id="1049" r:id="rId47"/>
    <p:sldId id="1050" r:id="rId48"/>
    <p:sldId id="1051" r:id="rId49"/>
    <p:sldId id="1020" r:id="rId50"/>
    <p:sldId id="1052" r:id="rId51"/>
    <p:sldId id="1021" r:id="rId52"/>
    <p:sldId id="1057" r:id="rId53"/>
    <p:sldId id="1058" r:id="rId54"/>
    <p:sldId id="1059" r:id="rId55"/>
    <p:sldId id="1060" r:id="rId56"/>
    <p:sldId id="1061" r:id="rId57"/>
    <p:sldId id="1024" r:id="rId58"/>
    <p:sldId id="1053" r:id="rId59"/>
    <p:sldId id="1054" r:id="rId60"/>
    <p:sldId id="1055" r:id="rId61"/>
    <p:sldId id="1056" r:id="rId62"/>
    <p:sldId id="1026" r:id="rId63"/>
    <p:sldId id="1027" r:id="rId64"/>
    <p:sldId id="1040" r:id="rId65"/>
    <p:sldId id="1019" r:id="rId66"/>
    <p:sldId id="1022" r:id="rId67"/>
    <p:sldId id="1062" r:id="rId68"/>
    <p:sldId id="1063" r:id="rId69"/>
    <p:sldId id="1064" r:id="rId70"/>
    <p:sldId id="1025" r:id="rId71"/>
    <p:sldId id="1208" r:id="rId72"/>
    <p:sldId id="1209" r:id="rId73"/>
    <p:sldId id="1210" r:id="rId74"/>
    <p:sldId id="1211" r:id="rId75"/>
    <p:sldId id="1212" r:id="rId76"/>
    <p:sldId id="1213" r:id="rId77"/>
    <p:sldId id="1214" r:id="rId78"/>
    <p:sldId id="1215" r:id="rId79"/>
    <p:sldId id="1216" r:id="rId80"/>
    <p:sldId id="1217" r:id="rId81"/>
    <p:sldId id="1041" r:id="rId82"/>
    <p:sldId id="1023" r:id="rId83"/>
    <p:sldId id="1031" r:id="rId84"/>
    <p:sldId id="1032" r:id="rId85"/>
    <p:sldId id="1042" r:id="rId86"/>
    <p:sldId id="1065" r:id="rId87"/>
    <p:sldId id="1028" r:id="rId88"/>
    <p:sldId id="1066" r:id="rId89"/>
    <p:sldId id="1146" r:id="rId90"/>
    <p:sldId id="1147" r:id="rId91"/>
    <p:sldId id="1148" r:id="rId92"/>
    <p:sldId id="1149" r:id="rId93"/>
    <p:sldId id="1150" r:id="rId94"/>
    <p:sldId id="1151" r:id="rId95"/>
    <p:sldId id="1152" r:id="rId96"/>
    <p:sldId id="1153" r:id="rId97"/>
    <p:sldId id="1154" r:id="rId98"/>
    <p:sldId id="1155" r:id="rId99"/>
    <p:sldId id="1156" r:id="rId100"/>
    <p:sldId id="1157" r:id="rId101"/>
    <p:sldId id="1158" r:id="rId102"/>
    <p:sldId id="1159" r:id="rId103"/>
    <p:sldId id="1160" r:id="rId104"/>
    <p:sldId id="1161" r:id="rId105"/>
    <p:sldId id="1162" r:id="rId106"/>
    <p:sldId id="1163" r:id="rId107"/>
    <p:sldId id="1164" r:id="rId108"/>
    <p:sldId id="1165" r:id="rId109"/>
    <p:sldId id="1166" r:id="rId110"/>
    <p:sldId id="1167" r:id="rId111"/>
    <p:sldId id="1168" r:id="rId112"/>
    <p:sldId id="1169" r:id="rId113"/>
    <p:sldId id="1170" r:id="rId114"/>
    <p:sldId id="1102" r:id="rId115"/>
    <p:sldId id="1103" r:id="rId116"/>
    <p:sldId id="1104" r:id="rId117"/>
    <p:sldId id="1029" r:id="rId118"/>
    <p:sldId id="1105" r:id="rId119"/>
    <p:sldId id="1106" r:id="rId120"/>
    <p:sldId id="1043" r:id="rId121"/>
    <p:sldId id="1033" r:id="rId122"/>
    <p:sldId id="1092" r:id="rId123"/>
    <p:sldId id="1093" r:id="rId124"/>
    <p:sldId id="1094" r:id="rId125"/>
    <p:sldId id="1095" r:id="rId126"/>
    <p:sldId id="1096" r:id="rId127"/>
    <p:sldId id="1034" r:id="rId128"/>
    <p:sldId id="1035" r:id="rId129"/>
    <p:sldId id="1044" r:id="rId130"/>
    <p:sldId id="1036" r:id="rId131"/>
    <p:sldId id="1070" r:id="rId132"/>
    <p:sldId id="1037" r:id="rId133"/>
    <p:sldId id="1038" r:id="rId134"/>
    <p:sldId id="1045" r:id="rId135"/>
    <p:sldId id="1171" r:id="rId136"/>
    <p:sldId id="1172" r:id="rId137"/>
    <p:sldId id="1173" r:id="rId138"/>
    <p:sldId id="1039" r:id="rId139"/>
    <p:sldId id="1046" r:id="rId140"/>
    <p:sldId id="1047" r:id="rId141"/>
    <p:sldId id="1048" r:id="rId142"/>
    <p:sldId id="1067" r:id="rId143"/>
    <p:sldId id="1071" r:id="rId144"/>
    <p:sldId id="1072" r:id="rId145"/>
    <p:sldId id="1068" r:id="rId146"/>
    <p:sldId id="1069" r:id="rId147"/>
    <p:sldId id="1073" r:id="rId148"/>
    <p:sldId id="1074" r:id="rId149"/>
    <p:sldId id="1075" r:id="rId150"/>
    <p:sldId id="1076" r:id="rId151"/>
    <p:sldId id="1077" r:id="rId152"/>
    <p:sldId id="1078" r:id="rId153"/>
    <p:sldId id="1079" r:id="rId154"/>
    <p:sldId id="1080" r:id="rId155"/>
    <p:sldId id="1081" r:id="rId156"/>
    <p:sldId id="1083" r:id="rId157"/>
    <p:sldId id="1084" r:id="rId158"/>
    <p:sldId id="1085" r:id="rId159"/>
    <p:sldId id="1086" r:id="rId160"/>
    <p:sldId id="1087" r:id="rId161"/>
    <p:sldId id="1088" r:id="rId162"/>
    <p:sldId id="1089" r:id="rId163"/>
    <p:sldId id="1090" r:id="rId164"/>
    <p:sldId id="1091" r:id="rId165"/>
    <p:sldId id="1097" r:id="rId166"/>
    <p:sldId id="1113" r:id="rId167"/>
    <p:sldId id="1114" r:id="rId168"/>
    <p:sldId id="1115" r:id="rId169"/>
    <p:sldId id="1116" r:id="rId170"/>
    <p:sldId id="1117" r:id="rId171"/>
    <p:sldId id="1118" r:id="rId172"/>
    <p:sldId id="1119" r:id="rId173"/>
    <p:sldId id="1120" r:id="rId174"/>
    <p:sldId id="1121" r:id="rId175"/>
    <p:sldId id="1098" r:id="rId176"/>
    <p:sldId id="1099" r:id="rId177"/>
    <p:sldId id="1100" r:id="rId178"/>
    <p:sldId id="1101" r:id="rId179"/>
    <p:sldId id="1107" r:id="rId180"/>
    <p:sldId id="1108" r:id="rId181"/>
    <p:sldId id="1109" r:id="rId182"/>
    <p:sldId id="1110" r:id="rId183"/>
    <p:sldId id="1111" r:id="rId184"/>
    <p:sldId id="1112" r:id="rId185"/>
    <p:sldId id="1030" r:id="rId186"/>
    <p:sldId id="1122" r:id="rId187"/>
    <p:sldId id="1124" r:id="rId188"/>
    <p:sldId id="1125" r:id="rId189"/>
    <p:sldId id="1127" r:id="rId190"/>
    <p:sldId id="1128" r:id="rId191"/>
    <p:sldId id="1129" r:id="rId192"/>
    <p:sldId id="1130" r:id="rId193"/>
    <p:sldId id="1131" r:id="rId194"/>
    <p:sldId id="1132" r:id="rId195"/>
    <p:sldId id="1133" r:id="rId196"/>
    <p:sldId id="1126" r:id="rId197"/>
    <p:sldId id="1134" r:id="rId198"/>
    <p:sldId id="1135" r:id="rId199"/>
    <p:sldId id="1136" r:id="rId200"/>
    <p:sldId id="1137" r:id="rId201"/>
    <p:sldId id="1138" r:id="rId202"/>
    <p:sldId id="1139" r:id="rId203"/>
    <p:sldId id="1140" r:id="rId204"/>
    <p:sldId id="1141" r:id="rId205"/>
    <p:sldId id="1142" r:id="rId206"/>
    <p:sldId id="1143" r:id="rId207"/>
    <p:sldId id="1144" r:id="rId208"/>
    <p:sldId id="1145" r:id="rId209"/>
    <p:sldId id="1174" r:id="rId210"/>
    <p:sldId id="1175" r:id="rId211"/>
    <p:sldId id="1176" r:id="rId212"/>
    <p:sldId id="1177" r:id="rId213"/>
    <p:sldId id="1178" r:id="rId214"/>
    <p:sldId id="1179" r:id="rId215"/>
    <p:sldId id="1180" r:id="rId216"/>
    <p:sldId id="1181" r:id="rId217"/>
    <p:sldId id="1182" r:id="rId218"/>
    <p:sldId id="1183" r:id="rId219"/>
    <p:sldId id="1184" r:id="rId220"/>
    <p:sldId id="1185" r:id="rId221"/>
    <p:sldId id="1186" r:id="rId222"/>
    <p:sldId id="1187" r:id="rId223"/>
    <p:sldId id="1188" r:id="rId224"/>
    <p:sldId id="1189" r:id="rId225"/>
    <p:sldId id="1190" r:id="rId226"/>
    <p:sldId id="1191" r:id="rId227"/>
    <p:sldId id="1194" r:id="rId228"/>
    <p:sldId id="1195" r:id="rId229"/>
    <p:sldId id="1192" r:id="rId230"/>
    <p:sldId id="1197" r:id="rId231"/>
    <p:sldId id="1196" r:id="rId232"/>
    <p:sldId id="1198" r:id="rId233"/>
    <p:sldId id="1199" r:id="rId234"/>
    <p:sldId id="1201" r:id="rId235"/>
    <p:sldId id="1200" r:id="rId236"/>
    <p:sldId id="1202" r:id="rId237"/>
    <p:sldId id="1203" r:id="rId238"/>
    <p:sldId id="1204" r:id="rId239"/>
    <p:sldId id="1205" r:id="rId240"/>
    <p:sldId id="1206" r:id="rId241"/>
    <p:sldId id="1193" r:id="rId242"/>
    <p:sldId id="1218" r:id="rId243"/>
    <p:sldId id="1219" r:id="rId244"/>
    <p:sldId id="1220" r:id="rId245"/>
    <p:sldId id="1221" r:id="rId246"/>
    <p:sldId id="1222" r:id="rId247"/>
    <p:sldId id="1223" r:id="rId248"/>
    <p:sldId id="1224" r:id="rId249"/>
    <p:sldId id="1226" r:id="rId250"/>
    <p:sldId id="1225" r:id="rId251"/>
    <p:sldId id="1227" r:id="rId252"/>
    <p:sldId id="1228" r:id="rId253"/>
    <p:sldId id="1387" r:id="rId254"/>
    <p:sldId id="1388" r:id="rId255"/>
    <p:sldId id="1389" r:id="rId256"/>
    <p:sldId id="1390" r:id="rId257"/>
    <p:sldId id="1391" r:id="rId258"/>
    <p:sldId id="1392" r:id="rId259"/>
    <p:sldId id="1393" r:id="rId260"/>
    <p:sldId id="1394" r:id="rId261"/>
    <p:sldId id="1395" r:id="rId262"/>
    <p:sldId id="1396" r:id="rId263"/>
    <p:sldId id="1397" r:id="rId264"/>
    <p:sldId id="1398" r:id="rId265"/>
    <p:sldId id="1399" r:id="rId266"/>
    <p:sldId id="1400" r:id="rId267"/>
    <p:sldId id="1401" r:id="rId268"/>
    <p:sldId id="1402" r:id="rId269"/>
    <p:sldId id="1403" r:id="rId270"/>
    <p:sldId id="1404" r:id="rId271"/>
    <p:sldId id="1405" r:id="rId272"/>
    <p:sldId id="1207" r:id="rId273"/>
    <p:sldId id="1230" r:id="rId274"/>
    <p:sldId id="1231" r:id="rId275"/>
    <p:sldId id="1232" r:id="rId276"/>
    <p:sldId id="1234" r:id="rId277"/>
    <p:sldId id="1233" r:id="rId278"/>
    <p:sldId id="1235" r:id="rId279"/>
    <p:sldId id="1236" r:id="rId280"/>
    <p:sldId id="1237" r:id="rId281"/>
    <p:sldId id="1238" r:id="rId282"/>
    <p:sldId id="1239" r:id="rId283"/>
    <p:sldId id="1240" r:id="rId284"/>
    <p:sldId id="1241" r:id="rId285"/>
    <p:sldId id="1229" r:id="rId286"/>
    <p:sldId id="1242" r:id="rId287"/>
    <p:sldId id="1243" r:id="rId288"/>
    <p:sldId id="1245" r:id="rId289"/>
    <p:sldId id="1246" r:id="rId290"/>
    <p:sldId id="1247" r:id="rId291"/>
    <p:sldId id="1248" r:id="rId292"/>
    <p:sldId id="1249" r:id="rId293"/>
    <p:sldId id="1250" r:id="rId294"/>
    <p:sldId id="1251" r:id="rId295"/>
    <p:sldId id="1252" r:id="rId296"/>
    <p:sldId id="1253" r:id="rId297"/>
    <p:sldId id="1255" r:id="rId298"/>
    <p:sldId id="1256" r:id="rId299"/>
    <p:sldId id="1257" r:id="rId300"/>
    <p:sldId id="1258" r:id="rId301"/>
    <p:sldId id="1259" r:id="rId302"/>
    <p:sldId id="1260" r:id="rId303"/>
    <p:sldId id="1261" r:id="rId304"/>
    <p:sldId id="1254" r:id="rId305"/>
    <p:sldId id="1262" r:id="rId306"/>
    <p:sldId id="1263" r:id="rId307"/>
    <p:sldId id="1264" r:id="rId308"/>
    <p:sldId id="1265" r:id="rId309"/>
    <p:sldId id="1266" r:id="rId310"/>
    <p:sldId id="1267" r:id="rId311"/>
    <p:sldId id="1268" r:id="rId312"/>
    <p:sldId id="1269" r:id="rId313"/>
    <p:sldId id="1270" r:id="rId314"/>
    <p:sldId id="1271" r:id="rId315"/>
    <p:sldId id="1272" r:id="rId316"/>
    <p:sldId id="1273" r:id="rId317"/>
    <p:sldId id="1274" r:id="rId318"/>
    <p:sldId id="1275" r:id="rId319"/>
    <p:sldId id="1276" r:id="rId320"/>
    <p:sldId id="1277" r:id="rId321"/>
    <p:sldId id="1278" r:id="rId322"/>
    <p:sldId id="1279" r:id="rId323"/>
    <p:sldId id="1280" r:id="rId324"/>
    <p:sldId id="1281" r:id="rId325"/>
    <p:sldId id="1282" r:id="rId326"/>
    <p:sldId id="1283" r:id="rId327"/>
    <p:sldId id="1284" r:id="rId328"/>
    <p:sldId id="1285" r:id="rId329"/>
    <p:sldId id="1286" r:id="rId330"/>
    <p:sldId id="1287" r:id="rId331"/>
    <p:sldId id="1288" r:id="rId332"/>
    <p:sldId id="1289" r:id="rId333"/>
    <p:sldId id="1290" r:id="rId334"/>
    <p:sldId id="1291" r:id="rId335"/>
    <p:sldId id="1292" r:id="rId336"/>
    <p:sldId id="1293" r:id="rId337"/>
    <p:sldId id="1295" r:id="rId338"/>
    <p:sldId id="1294" r:id="rId339"/>
    <p:sldId id="1296" r:id="rId340"/>
    <p:sldId id="1297" r:id="rId341"/>
    <p:sldId id="1298" r:id="rId342"/>
    <p:sldId id="1299" r:id="rId343"/>
    <p:sldId id="1300" r:id="rId344"/>
    <p:sldId id="1301" r:id="rId345"/>
    <p:sldId id="1302" r:id="rId346"/>
    <p:sldId id="1303" r:id="rId347"/>
    <p:sldId id="1305" r:id="rId348"/>
    <p:sldId id="1304" r:id="rId349"/>
    <p:sldId id="1306" r:id="rId350"/>
    <p:sldId id="1307" r:id="rId351"/>
    <p:sldId id="1308" r:id="rId352"/>
    <p:sldId id="1309" r:id="rId353"/>
    <p:sldId id="1310" r:id="rId354"/>
    <p:sldId id="1311" r:id="rId355"/>
    <p:sldId id="1312" r:id="rId356"/>
    <p:sldId id="1313" r:id="rId357"/>
    <p:sldId id="1314" r:id="rId358"/>
    <p:sldId id="1315" r:id="rId359"/>
    <p:sldId id="1317" r:id="rId360"/>
    <p:sldId id="1318" r:id="rId361"/>
    <p:sldId id="1319" r:id="rId362"/>
    <p:sldId id="1320" r:id="rId363"/>
    <p:sldId id="1321" r:id="rId364"/>
    <p:sldId id="1322" r:id="rId365"/>
    <p:sldId id="1323" r:id="rId366"/>
    <p:sldId id="1324" r:id="rId367"/>
    <p:sldId id="1325" r:id="rId368"/>
    <p:sldId id="1326" r:id="rId369"/>
    <p:sldId id="1327" r:id="rId370"/>
    <p:sldId id="1328" r:id="rId371"/>
    <p:sldId id="1329" r:id="rId372"/>
    <p:sldId id="1330" r:id="rId373"/>
    <p:sldId id="1331" r:id="rId374"/>
    <p:sldId id="1332" r:id="rId375"/>
    <p:sldId id="1333" r:id="rId376"/>
    <p:sldId id="1334" r:id="rId377"/>
    <p:sldId id="1335" r:id="rId378"/>
    <p:sldId id="1336" r:id="rId379"/>
    <p:sldId id="1337" r:id="rId380"/>
    <p:sldId id="1338" r:id="rId381"/>
    <p:sldId id="1339" r:id="rId382"/>
    <p:sldId id="1340" r:id="rId383"/>
    <p:sldId id="1341" r:id="rId384"/>
    <p:sldId id="1342" r:id="rId385"/>
    <p:sldId id="1343" r:id="rId386"/>
    <p:sldId id="1344" r:id="rId387"/>
    <p:sldId id="1345" r:id="rId388"/>
    <p:sldId id="1346" r:id="rId389"/>
    <p:sldId id="1347" r:id="rId390"/>
    <p:sldId id="1348" r:id="rId391"/>
    <p:sldId id="1349" r:id="rId392"/>
    <p:sldId id="1413" r:id="rId393"/>
    <p:sldId id="1414" r:id="rId394"/>
    <p:sldId id="1415" r:id="rId395"/>
    <p:sldId id="1416" r:id="rId396"/>
    <p:sldId id="1417" r:id="rId397"/>
    <p:sldId id="1418" r:id="rId398"/>
    <p:sldId id="1419" r:id="rId399"/>
    <p:sldId id="1420" r:id="rId400"/>
    <p:sldId id="1421" r:id="rId401"/>
    <p:sldId id="1422" r:id="rId402"/>
    <p:sldId id="1423" r:id="rId403"/>
    <p:sldId id="1350" r:id="rId404"/>
    <p:sldId id="1351" r:id="rId405"/>
    <p:sldId id="1352" r:id="rId406"/>
    <p:sldId id="1353" r:id="rId407"/>
    <p:sldId id="1354" r:id="rId408"/>
    <p:sldId id="1355" r:id="rId409"/>
    <p:sldId id="1356" r:id="rId410"/>
    <p:sldId id="1357" r:id="rId411"/>
    <p:sldId id="1358" r:id="rId412"/>
    <p:sldId id="1359" r:id="rId413"/>
    <p:sldId id="1360" r:id="rId414"/>
    <p:sldId id="1361" r:id="rId415"/>
    <p:sldId id="1362" r:id="rId416"/>
    <p:sldId id="1363" r:id="rId417"/>
    <p:sldId id="1364" r:id="rId418"/>
    <p:sldId id="1365" r:id="rId419"/>
    <p:sldId id="1367" r:id="rId420"/>
    <p:sldId id="1368" r:id="rId421"/>
    <p:sldId id="1366" r:id="rId422"/>
    <p:sldId id="1406" r:id="rId423"/>
    <p:sldId id="1407" r:id="rId424"/>
    <p:sldId id="1408" r:id="rId425"/>
    <p:sldId id="1409" r:id="rId426"/>
    <p:sldId id="1410" r:id="rId427"/>
    <p:sldId id="1411" r:id="rId428"/>
    <p:sldId id="1412" r:id="rId429"/>
    <p:sldId id="1316" r:id="rId430"/>
    <p:sldId id="1369" r:id="rId431"/>
    <p:sldId id="1370" r:id="rId432"/>
    <p:sldId id="1372" r:id="rId433"/>
    <p:sldId id="1371" r:id="rId434"/>
    <p:sldId id="1373" r:id="rId435"/>
    <p:sldId id="1374" r:id="rId436"/>
    <p:sldId id="1375" r:id="rId437"/>
    <p:sldId id="1376" r:id="rId438"/>
    <p:sldId id="1377" r:id="rId439"/>
    <p:sldId id="1378" r:id="rId440"/>
    <p:sldId id="1379" r:id="rId441"/>
    <p:sldId id="1380" r:id="rId442"/>
    <p:sldId id="1381" r:id="rId443"/>
    <p:sldId id="1382" r:id="rId444"/>
    <p:sldId id="1383" r:id="rId445"/>
    <p:sldId id="1384" r:id="rId446"/>
    <p:sldId id="1385" r:id="rId447"/>
    <p:sldId id="1386" r:id="rId4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E7637330-FA39-44F1-91F3-B5D13CB7576B}">
          <p14:sldIdLst>
            <p14:sldId id="660"/>
            <p14:sldId id="661"/>
            <p14:sldId id="270"/>
            <p14:sldId id="272"/>
            <p14:sldId id="273"/>
            <p14:sldId id="274"/>
            <p14:sldId id="275"/>
            <p14:sldId id="276"/>
            <p14:sldId id="277"/>
            <p14:sldId id="278"/>
            <p14:sldId id="279"/>
            <p14:sldId id="280"/>
            <p14:sldId id="281"/>
            <p14:sldId id="282"/>
            <p14:sldId id="283"/>
            <p14:sldId id="1015"/>
            <p14:sldId id="284"/>
            <p14:sldId id="285"/>
            <p14:sldId id="286"/>
            <p14:sldId id="287"/>
            <p14:sldId id="288"/>
            <p14:sldId id="289"/>
            <p14:sldId id="290"/>
            <p14:sldId id="291"/>
            <p14:sldId id="292"/>
            <p14:sldId id="293"/>
            <p14:sldId id="295"/>
            <p14:sldId id="296"/>
            <p14:sldId id="639"/>
            <p14:sldId id="642"/>
            <p14:sldId id="1016"/>
            <p14:sldId id="644"/>
            <p14:sldId id="645"/>
            <p14:sldId id="646"/>
            <p14:sldId id="647"/>
            <p14:sldId id="1017"/>
            <p14:sldId id="651"/>
            <p14:sldId id="662"/>
            <p14:sldId id="665"/>
            <p14:sldId id="666"/>
            <p14:sldId id="667"/>
            <p14:sldId id="1018"/>
            <p14:sldId id="1049"/>
            <p14:sldId id="1050"/>
            <p14:sldId id="1051"/>
            <p14:sldId id="1020"/>
            <p14:sldId id="1052"/>
            <p14:sldId id="1021"/>
            <p14:sldId id="1057"/>
            <p14:sldId id="1058"/>
            <p14:sldId id="1059"/>
            <p14:sldId id="1060"/>
            <p14:sldId id="1061"/>
            <p14:sldId id="1024"/>
            <p14:sldId id="1053"/>
            <p14:sldId id="1054"/>
            <p14:sldId id="1055"/>
            <p14:sldId id="1056"/>
            <p14:sldId id="1026"/>
            <p14:sldId id="1027"/>
            <p14:sldId id="1040"/>
            <p14:sldId id="1019"/>
            <p14:sldId id="1022"/>
            <p14:sldId id="1062"/>
            <p14:sldId id="1063"/>
            <p14:sldId id="1064"/>
            <p14:sldId id="1025"/>
            <p14:sldId id="1208"/>
            <p14:sldId id="1209"/>
            <p14:sldId id="1210"/>
            <p14:sldId id="1211"/>
            <p14:sldId id="1212"/>
            <p14:sldId id="1213"/>
            <p14:sldId id="1214"/>
            <p14:sldId id="1215"/>
            <p14:sldId id="1216"/>
            <p14:sldId id="1217"/>
            <p14:sldId id="1041"/>
            <p14:sldId id="1023"/>
            <p14:sldId id="1031"/>
            <p14:sldId id="1032"/>
            <p14:sldId id="1042"/>
            <p14:sldId id="1065"/>
            <p14:sldId id="1028"/>
            <p14:sldId id="1066"/>
            <p14:sldId id="1146"/>
            <p14:sldId id="1147"/>
            <p14:sldId id="1148"/>
            <p14:sldId id="1149"/>
            <p14:sldId id="1150"/>
            <p14:sldId id="1151"/>
            <p14:sldId id="1152"/>
            <p14:sldId id="1153"/>
            <p14:sldId id="1154"/>
            <p14:sldId id="1155"/>
            <p14:sldId id="1156"/>
            <p14:sldId id="1157"/>
            <p14:sldId id="1158"/>
            <p14:sldId id="1159"/>
            <p14:sldId id="1160"/>
            <p14:sldId id="1161"/>
            <p14:sldId id="1162"/>
            <p14:sldId id="1163"/>
            <p14:sldId id="1164"/>
            <p14:sldId id="1165"/>
            <p14:sldId id="1166"/>
            <p14:sldId id="1167"/>
            <p14:sldId id="1168"/>
            <p14:sldId id="1169"/>
            <p14:sldId id="1170"/>
            <p14:sldId id="1102"/>
            <p14:sldId id="1103"/>
            <p14:sldId id="1104"/>
            <p14:sldId id="1029"/>
            <p14:sldId id="1105"/>
            <p14:sldId id="1106"/>
            <p14:sldId id="1043"/>
            <p14:sldId id="1033"/>
            <p14:sldId id="1092"/>
            <p14:sldId id="1093"/>
            <p14:sldId id="1094"/>
            <p14:sldId id="1095"/>
            <p14:sldId id="1096"/>
            <p14:sldId id="1034"/>
            <p14:sldId id="1035"/>
            <p14:sldId id="1044"/>
            <p14:sldId id="1036"/>
            <p14:sldId id="1070"/>
            <p14:sldId id="1037"/>
            <p14:sldId id="1038"/>
            <p14:sldId id="1045"/>
            <p14:sldId id="1171"/>
            <p14:sldId id="1172"/>
            <p14:sldId id="1173"/>
            <p14:sldId id="1039"/>
            <p14:sldId id="1046"/>
            <p14:sldId id="1047"/>
            <p14:sldId id="1048"/>
            <p14:sldId id="1067"/>
            <p14:sldId id="1071"/>
            <p14:sldId id="1072"/>
            <p14:sldId id="1068"/>
            <p14:sldId id="1069"/>
            <p14:sldId id="1073"/>
            <p14:sldId id="1074"/>
            <p14:sldId id="1075"/>
            <p14:sldId id="1076"/>
            <p14:sldId id="1077"/>
            <p14:sldId id="1078"/>
            <p14:sldId id="1079"/>
            <p14:sldId id="1080"/>
            <p14:sldId id="1081"/>
            <p14:sldId id="1083"/>
            <p14:sldId id="1084"/>
            <p14:sldId id="1085"/>
            <p14:sldId id="1086"/>
            <p14:sldId id="1087"/>
            <p14:sldId id="1088"/>
            <p14:sldId id="1089"/>
            <p14:sldId id="1090"/>
            <p14:sldId id="1091"/>
            <p14:sldId id="1097"/>
            <p14:sldId id="1113"/>
            <p14:sldId id="1114"/>
            <p14:sldId id="1115"/>
            <p14:sldId id="1116"/>
            <p14:sldId id="1117"/>
            <p14:sldId id="1118"/>
            <p14:sldId id="1119"/>
            <p14:sldId id="1120"/>
            <p14:sldId id="1121"/>
            <p14:sldId id="1098"/>
            <p14:sldId id="1099"/>
            <p14:sldId id="1100"/>
            <p14:sldId id="1101"/>
            <p14:sldId id="1107"/>
            <p14:sldId id="1108"/>
            <p14:sldId id="1109"/>
            <p14:sldId id="1110"/>
            <p14:sldId id="1111"/>
            <p14:sldId id="1112"/>
            <p14:sldId id="1030"/>
            <p14:sldId id="1122"/>
            <p14:sldId id="1124"/>
            <p14:sldId id="1125"/>
            <p14:sldId id="1127"/>
            <p14:sldId id="1128"/>
            <p14:sldId id="1129"/>
            <p14:sldId id="1130"/>
            <p14:sldId id="1131"/>
            <p14:sldId id="1132"/>
            <p14:sldId id="1133"/>
            <p14:sldId id="1126"/>
            <p14:sldId id="1134"/>
            <p14:sldId id="1135"/>
            <p14:sldId id="1136"/>
            <p14:sldId id="1137"/>
            <p14:sldId id="1138"/>
            <p14:sldId id="1139"/>
            <p14:sldId id="1140"/>
            <p14:sldId id="1141"/>
            <p14:sldId id="1142"/>
            <p14:sldId id="1143"/>
            <p14:sldId id="1144"/>
            <p14:sldId id="1145"/>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4"/>
            <p14:sldId id="1195"/>
            <p14:sldId id="1192"/>
            <p14:sldId id="1197"/>
            <p14:sldId id="1196"/>
            <p14:sldId id="1198"/>
            <p14:sldId id="1199"/>
            <p14:sldId id="1201"/>
            <p14:sldId id="1200"/>
            <p14:sldId id="1202"/>
            <p14:sldId id="1203"/>
            <p14:sldId id="1204"/>
            <p14:sldId id="1205"/>
            <p14:sldId id="1206"/>
            <p14:sldId id="1193"/>
            <p14:sldId id="1218"/>
            <p14:sldId id="1219"/>
            <p14:sldId id="1220"/>
            <p14:sldId id="1221"/>
            <p14:sldId id="1222"/>
            <p14:sldId id="1223"/>
            <p14:sldId id="1224"/>
            <p14:sldId id="1226"/>
            <p14:sldId id="1225"/>
            <p14:sldId id="1227"/>
            <p14:sldId id="1228"/>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207"/>
            <p14:sldId id="1230"/>
            <p14:sldId id="1231"/>
            <p14:sldId id="1232"/>
            <p14:sldId id="1234"/>
            <p14:sldId id="1233"/>
            <p14:sldId id="1235"/>
            <p14:sldId id="1236"/>
            <p14:sldId id="1237"/>
            <p14:sldId id="1238"/>
            <p14:sldId id="1239"/>
            <p14:sldId id="1240"/>
            <p14:sldId id="1241"/>
            <p14:sldId id="1229"/>
            <p14:sldId id="1242"/>
            <p14:sldId id="1243"/>
            <p14:sldId id="1245"/>
            <p14:sldId id="1246"/>
            <p14:sldId id="1247"/>
            <p14:sldId id="1248"/>
            <p14:sldId id="1249"/>
            <p14:sldId id="1250"/>
            <p14:sldId id="1251"/>
            <p14:sldId id="1252"/>
            <p14:sldId id="1253"/>
            <p14:sldId id="1255"/>
            <p14:sldId id="1256"/>
            <p14:sldId id="1257"/>
            <p14:sldId id="1258"/>
            <p14:sldId id="1259"/>
            <p14:sldId id="1260"/>
            <p14:sldId id="1261"/>
            <p14:sldId id="1254"/>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5"/>
            <p14:sldId id="1294"/>
            <p14:sldId id="1296"/>
            <p14:sldId id="1297"/>
            <p14:sldId id="1298"/>
            <p14:sldId id="1299"/>
            <p14:sldId id="1300"/>
            <p14:sldId id="1301"/>
            <p14:sldId id="1302"/>
            <p14:sldId id="1303"/>
            <p14:sldId id="1305"/>
            <p14:sldId id="1304"/>
            <p14:sldId id="1306"/>
            <p14:sldId id="1307"/>
            <p14:sldId id="1308"/>
            <p14:sldId id="1309"/>
            <p14:sldId id="1310"/>
            <p14:sldId id="1311"/>
            <p14:sldId id="1312"/>
            <p14:sldId id="1313"/>
            <p14:sldId id="1314"/>
            <p14:sldId id="1315"/>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413"/>
            <p14:sldId id="1414"/>
            <p14:sldId id="1415"/>
            <p14:sldId id="1416"/>
            <p14:sldId id="1417"/>
            <p14:sldId id="1418"/>
            <p14:sldId id="1419"/>
            <p14:sldId id="1420"/>
            <p14:sldId id="1421"/>
            <p14:sldId id="1422"/>
            <p14:sldId id="1423"/>
            <p14:sldId id="1350"/>
            <p14:sldId id="1351"/>
            <p14:sldId id="1352"/>
            <p14:sldId id="1353"/>
            <p14:sldId id="1354"/>
            <p14:sldId id="1355"/>
            <p14:sldId id="1356"/>
            <p14:sldId id="1357"/>
            <p14:sldId id="1358"/>
            <p14:sldId id="1359"/>
            <p14:sldId id="1360"/>
            <p14:sldId id="1361"/>
            <p14:sldId id="1362"/>
            <p14:sldId id="1363"/>
            <p14:sldId id="1364"/>
            <p14:sldId id="1365"/>
            <p14:sldId id="1367"/>
            <p14:sldId id="1368"/>
            <p14:sldId id="1366"/>
            <p14:sldId id="1406"/>
            <p14:sldId id="1407"/>
            <p14:sldId id="1408"/>
            <p14:sldId id="1409"/>
            <p14:sldId id="1410"/>
            <p14:sldId id="1411"/>
            <p14:sldId id="1412"/>
            <p14:sldId id="1316"/>
            <p14:sldId id="1369"/>
            <p14:sldId id="1370"/>
            <p14:sldId id="1372"/>
            <p14:sldId id="1371"/>
            <p14:sldId id="1373"/>
            <p14:sldId id="1374"/>
            <p14:sldId id="1375"/>
            <p14:sldId id="1376"/>
            <p14:sldId id="1377"/>
            <p14:sldId id="1378"/>
            <p14:sldId id="1379"/>
            <p14:sldId id="1380"/>
            <p14:sldId id="1381"/>
            <p14:sldId id="1382"/>
            <p14:sldId id="1383"/>
            <p14:sldId id="1384"/>
            <p14:sldId id="1385"/>
            <p14:sldId id="1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820"/>
    <a:srgbClr val="00B050"/>
    <a:srgbClr val="336699"/>
    <a:srgbClr val="00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426" autoAdjust="0"/>
  </p:normalViewPr>
  <p:slideViewPr>
    <p:cSldViewPr>
      <p:cViewPr>
        <p:scale>
          <a:sx n="80" d="100"/>
          <a:sy n="80" d="100"/>
        </p:scale>
        <p:origin x="144" y="52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77" d="100"/>
          <a:sy n="77" d="100"/>
        </p:scale>
        <p:origin x="1240"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400" Type="http://schemas.openxmlformats.org/officeDocument/2006/relationships/slide" Target="slides/slide396.xml"/><Relationship Id="rId401" Type="http://schemas.openxmlformats.org/officeDocument/2006/relationships/slide" Target="slides/slide397.xml"/><Relationship Id="rId402" Type="http://schemas.openxmlformats.org/officeDocument/2006/relationships/slide" Target="slides/slide398.xml"/><Relationship Id="rId403" Type="http://schemas.openxmlformats.org/officeDocument/2006/relationships/slide" Target="slides/slide399.xml"/><Relationship Id="rId404" Type="http://schemas.openxmlformats.org/officeDocument/2006/relationships/slide" Target="slides/slide400.xml"/><Relationship Id="rId405" Type="http://schemas.openxmlformats.org/officeDocument/2006/relationships/slide" Target="slides/slide401.xml"/><Relationship Id="rId406" Type="http://schemas.openxmlformats.org/officeDocument/2006/relationships/slide" Target="slides/slide402.xml"/><Relationship Id="rId407" Type="http://schemas.openxmlformats.org/officeDocument/2006/relationships/slide" Target="slides/slide403.xml"/><Relationship Id="rId408" Type="http://schemas.openxmlformats.org/officeDocument/2006/relationships/slide" Target="slides/slide404.xml"/><Relationship Id="rId409" Type="http://schemas.openxmlformats.org/officeDocument/2006/relationships/slide" Target="slides/slide40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410" Type="http://schemas.openxmlformats.org/officeDocument/2006/relationships/slide" Target="slides/slide406.xml"/><Relationship Id="rId411" Type="http://schemas.openxmlformats.org/officeDocument/2006/relationships/slide" Target="slides/slide407.xml"/><Relationship Id="rId412" Type="http://schemas.openxmlformats.org/officeDocument/2006/relationships/slide" Target="slides/slide408.xml"/><Relationship Id="rId413" Type="http://schemas.openxmlformats.org/officeDocument/2006/relationships/slide" Target="slides/slide409.xml"/><Relationship Id="rId414" Type="http://schemas.openxmlformats.org/officeDocument/2006/relationships/slide" Target="slides/slide410.xml"/><Relationship Id="rId415" Type="http://schemas.openxmlformats.org/officeDocument/2006/relationships/slide" Target="slides/slide411.xml"/><Relationship Id="rId416" Type="http://schemas.openxmlformats.org/officeDocument/2006/relationships/slide" Target="slides/slide412.xml"/><Relationship Id="rId417" Type="http://schemas.openxmlformats.org/officeDocument/2006/relationships/slide" Target="slides/slide413.xml"/><Relationship Id="rId418" Type="http://schemas.openxmlformats.org/officeDocument/2006/relationships/slide" Target="slides/slide414.xml"/><Relationship Id="rId419" Type="http://schemas.openxmlformats.org/officeDocument/2006/relationships/slide" Target="slides/slide41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420" Type="http://schemas.openxmlformats.org/officeDocument/2006/relationships/slide" Target="slides/slide416.xml"/><Relationship Id="rId421" Type="http://schemas.openxmlformats.org/officeDocument/2006/relationships/slide" Target="slides/slide417.xml"/><Relationship Id="rId422" Type="http://schemas.openxmlformats.org/officeDocument/2006/relationships/slide" Target="slides/slide418.xml"/><Relationship Id="rId423" Type="http://schemas.openxmlformats.org/officeDocument/2006/relationships/slide" Target="slides/slide419.xml"/><Relationship Id="rId424" Type="http://schemas.openxmlformats.org/officeDocument/2006/relationships/slide" Target="slides/slide420.xml"/><Relationship Id="rId425" Type="http://schemas.openxmlformats.org/officeDocument/2006/relationships/slide" Target="slides/slide421.xml"/><Relationship Id="rId426" Type="http://schemas.openxmlformats.org/officeDocument/2006/relationships/slide" Target="slides/slide422.xml"/><Relationship Id="rId427" Type="http://schemas.openxmlformats.org/officeDocument/2006/relationships/slide" Target="slides/slide423.xml"/><Relationship Id="rId428" Type="http://schemas.openxmlformats.org/officeDocument/2006/relationships/slide" Target="slides/slide424.xml"/><Relationship Id="rId429" Type="http://schemas.openxmlformats.org/officeDocument/2006/relationships/slide" Target="slides/slide42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430" Type="http://schemas.openxmlformats.org/officeDocument/2006/relationships/slide" Target="slides/slide426.xml"/><Relationship Id="rId431" Type="http://schemas.openxmlformats.org/officeDocument/2006/relationships/slide" Target="slides/slide427.xml"/><Relationship Id="rId432" Type="http://schemas.openxmlformats.org/officeDocument/2006/relationships/slide" Target="slides/slide428.xml"/><Relationship Id="rId433" Type="http://schemas.openxmlformats.org/officeDocument/2006/relationships/slide" Target="slides/slide429.xml"/><Relationship Id="rId434" Type="http://schemas.openxmlformats.org/officeDocument/2006/relationships/slide" Target="slides/slide430.xml"/><Relationship Id="rId435" Type="http://schemas.openxmlformats.org/officeDocument/2006/relationships/slide" Target="slides/slide431.xml"/><Relationship Id="rId436" Type="http://schemas.openxmlformats.org/officeDocument/2006/relationships/slide" Target="slides/slide432.xml"/><Relationship Id="rId437" Type="http://schemas.openxmlformats.org/officeDocument/2006/relationships/slide" Target="slides/slide433.xml"/><Relationship Id="rId438" Type="http://schemas.openxmlformats.org/officeDocument/2006/relationships/slide" Target="slides/slide434.xml"/><Relationship Id="rId439" Type="http://schemas.openxmlformats.org/officeDocument/2006/relationships/slide" Target="slides/slide43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440" Type="http://schemas.openxmlformats.org/officeDocument/2006/relationships/slide" Target="slides/slide436.xml"/><Relationship Id="rId441" Type="http://schemas.openxmlformats.org/officeDocument/2006/relationships/slide" Target="slides/slide437.xml"/><Relationship Id="rId442" Type="http://schemas.openxmlformats.org/officeDocument/2006/relationships/slide" Target="slides/slide438.xml"/><Relationship Id="rId443" Type="http://schemas.openxmlformats.org/officeDocument/2006/relationships/slide" Target="slides/slide439.xml"/><Relationship Id="rId444" Type="http://schemas.openxmlformats.org/officeDocument/2006/relationships/slide" Target="slides/slide440.xml"/><Relationship Id="rId445" Type="http://schemas.openxmlformats.org/officeDocument/2006/relationships/slide" Target="slides/slide441.xml"/><Relationship Id="rId446" Type="http://schemas.openxmlformats.org/officeDocument/2006/relationships/slide" Target="slides/slide442.xml"/><Relationship Id="rId447" Type="http://schemas.openxmlformats.org/officeDocument/2006/relationships/slide" Target="slides/slide443.xml"/><Relationship Id="rId448" Type="http://schemas.openxmlformats.org/officeDocument/2006/relationships/slide" Target="slides/slide444.xml"/><Relationship Id="rId449"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slide" Target="slides/slide393.xml"/><Relationship Id="rId398" Type="http://schemas.openxmlformats.org/officeDocument/2006/relationships/slide" Target="slides/slide394.xml"/><Relationship Id="rId399" Type="http://schemas.openxmlformats.org/officeDocument/2006/relationships/slide" Target="slides/slide395.xml"/><Relationship Id="rId450" Type="http://schemas.openxmlformats.org/officeDocument/2006/relationships/presProps" Target="presProps.xml"/><Relationship Id="rId451" Type="http://schemas.openxmlformats.org/officeDocument/2006/relationships/viewProps" Target="viewProps.xml"/><Relationship Id="rId452" Type="http://schemas.openxmlformats.org/officeDocument/2006/relationships/theme" Target="theme/theme1.xml"/><Relationship Id="rId45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985A4A5-A483-4EC3-8DAA-87394A245C20}" type="datetimeFigureOut">
              <a:rPr lang="en-US"/>
              <a:pPr>
                <a:defRPr/>
              </a:pPr>
              <a:t>4/12/17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06CCA79-BB6B-4BEB-B94F-D0F6806B3E00}" type="slidenum">
              <a:rPr lang="en-US"/>
              <a:pPr>
                <a:defRPr/>
              </a:pPr>
              <a:t>‹#›</a:t>
            </a:fld>
            <a:endParaRPr lang="en-US" dirty="0"/>
          </a:p>
        </p:txBody>
      </p:sp>
    </p:spTree>
    <p:extLst>
      <p:ext uri="{BB962C8B-B14F-4D97-AF65-F5344CB8AC3E}">
        <p14:creationId xmlns:p14="http://schemas.microsoft.com/office/powerpoint/2010/main" val="31262224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6CCA79-BB6B-4BEB-B94F-D0F6806B3E00}" type="slidenum">
              <a:rPr lang="en-US" smtClean="0"/>
              <a:pPr>
                <a:defRPr/>
              </a:pPr>
              <a:t>35</a:t>
            </a:fld>
            <a:endParaRPr lang="en-US" dirty="0"/>
          </a:p>
        </p:txBody>
      </p:sp>
    </p:spTree>
    <p:extLst>
      <p:ext uri="{BB962C8B-B14F-4D97-AF65-F5344CB8AC3E}">
        <p14:creationId xmlns:p14="http://schemas.microsoft.com/office/powerpoint/2010/main" val="149669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6CCA79-BB6B-4BEB-B94F-D0F6806B3E00}" type="slidenum">
              <a:rPr lang="en-US" smtClean="0"/>
              <a:pPr>
                <a:defRPr/>
              </a:pPr>
              <a:t>36</a:t>
            </a:fld>
            <a:endParaRPr lang="en-US" dirty="0"/>
          </a:p>
        </p:txBody>
      </p:sp>
    </p:spTree>
    <p:extLst>
      <p:ext uri="{BB962C8B-B14F-4D97-AF65-F5344CB8AC3E}">
        <p14:creationId xmlns:p14="http://schemas.microsoft.com/office/powerpoint/2010/main" val="149669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6CCA79-BB6B-4BEB-B94F-D0F6806B3E00}" type="slidenum">
              <a:rPr lang="en-US" smtClean="0"/>
              <a:pPr>
                <a:defRPr/>
              </a:pPr>
              <a:t>185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png"/><Relationship Id="rId5" Type="http://schemas.openxmlformats.org/officeDocument/2006/relationships/image" Target="../media/image2.wmf"/><Relationship Id="rId6" Type="http://schemas.openxmlformats.org/officeDocument/2006/relationships/image" Target="../media/image3.wmf"/><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6" name="Rectangle 9"/>
          <p:cNvSpPr>
            <a:spLocks noChangeArrowheads="1"/>
          </p:cNvSpPr>
          <p:nvPr/>
        </p:nvSpPr>
        <p:spPr bwMode="auto">
          <a:xfrm>
            <a:off x="-2057400" y="1600200"/>
            <a:ext cx="1600200" cy="304800"/>
          </a:xfrm>
          <a:prstGeom prst="rect">
            <a:avLst/>
          </a:prstGeom>
          <a:solidFill>
            <a:schemeClr val="bg1"/>
          </a:solidFill>
          <a:ln w="25400" algn="ctr">
            <a:noFill/>
            <a:miter lim="800000"/>
            <a:headEnd/>
            <a:tailEnd/>
          </a:ln>
          <a:effectLst/>
        </p:spPr>
        <p:txBody>
          <a:bodyPr wrap="none" anchor="ctr"/>
          <a:lstStyle/>
          <a:p>
            <a:pPr>
              <a:defRPr/>
            </a:pPr>
            <a:r>
              <a:rPr lang="en-US" dirty="0"/>
              <a:t>Color Templates</a:t>
            </a:r>
          </a:p>
        </p:txBody>
      </p:sp>
      <p:sp>
        <p:nvSpPr>
          <p:cNvPr id="7" name="Rectangle 10"/>
          <p:cNvSpPr>
            <a:spLocks noChangeArrowheads="1"/>
          </p:cNvSpPr>
          <p:nvPr/>
        </p:nvSpPr>
        <p:spPr bwMode="auto">
          <a:xfrm>
            <a:off x="-2057400" y="1905000"/>
            <a:ext cx="1600200" cy="533400"/>
          </a:xfrm>
          <a:prstGeom prst="rect">
            <a:avLst/>
          </a:prstGeom>
          <a:solidFill>
            <a:srgbClr val="FDD9B1"/>
          </a:solidFill>
          <a:ln w="25400" algn="ctr">
            <a:noFill/>
            <a:miter lim="800000"/>
            <a:headEnd/>
            <a:tailEnd/>
          </a:ln>
          <a:effectLst/>
        </p:spPr>
        <p:txBody>
          <a:bodyPr wrap="none" anchor="ctr"/>
          <a:lstStyle/>
          <a:p>
            <a:pPr>
              <a:defRPr/>
            </a:pPr>
            <a:endParaRPr lang="en-US" dirty="0"/>
          </a:p>
        </p:txBody>
      </p:sp>
      <p:sp>
        <p:nvSpPr>
          <p:cNvPr id="8" name="Rectangle 11"/>
          <p:cNvSpPr>
            <a:spLocks noChangeArrowheads="1"/>
          </p:cNvSpPr>
          <p:nvPr/>
        </p:nvSpPr>
        <p:spPr bwMode="auto">
          <a:xfrm>
            <a:off x="-2057400" y="2438400"/>
            <a:ext cx="1600200" cy="533400"/>
          </a:xfrm>
          <a:prstGeom prst="rect">
            <a:avLst/>
          </a:prstGeom>
          <a:solidFill>
            <a:srgbClr val="95D519"/>
          </a:solidFill>
          <a:ln w="25400" algn="ctr">
            <a:noFill/>
            <a:miter lim="800000"/>
            <a:headEnd/>
            <a:tailEnd/>
          </a:ln>
          <a:effectLst/>
        </p:spPr>
        <p:txBody>
          <a:bodyPr wrap="none" anchor="ctr"/>
          <a:lstStyle/>
          <a:p>
            <a:pPr>
              <a:defRPr/>
            </a:pPr>
            <a:endParaRPr lang="en-US" dirty="0"/>
          </a:p>
        </p:txBody>
      </p:sp>
      <p:sp>
        <p:nvSpPr>
          <p:cNvPr id="9" name="Rectangle 12"/>
          <p:cNvSpPr>
            <a:spLocks noChangeArrowheads="1"/>
          </p:cNvSpPr>
          <p:nvPr/>
        </p:nvSpPr>
        <p:spPr bwMode="auto">
          <a:xfrm>
            <a:off x="-2057400" y="2971800"/>
            <a:ext cx="1600200" cy="533400"/>
          </a:xfrm>
          <a:prstGeom prst="rect">
            <a:avLst/>
          </a:prstGeom>
          <a:solidFill>
            <a:srgbClr val="8F992D"/>
          </a:solidFill>
          <a:ln w="25400" algn="ctr">
            <a:noFill/>
            <a:miter lim="800000"/>
            <a:headEnd/>
            <a:tailEnd/>
          </a:ln>
          <a:effectLst/>
        </p:spPr>
        <p:txBody>
          <a:bodyPr wrap="none" anchor="ctr"/>
          <a:lstStyle/>
          <a:p>
            <a:pPr>
              <a:defRPr/>
            </a:pPr>
            <a:endParaRPr lang="en-US" dirty="0"/>
          </a:p>
        </p:txBody>
      </p:sp>
      <p:sp>
        <p:nvSpPr>
          <p:cNvPr id="10" name="Rectangle 13"/>
          <p:cNvSpPr>
            <a:spLocks noChangeArrowheads="1"/>
          </p:cNvSpPr>
          <p:nvPr/>
        </p:nvSpPr>
        <p:spPr bwMode="auto">
          <a:xfrm>
            <a:off x="-2057400" y="3505200"/>
            <a:ext cx="1600200" cy="533400"/>
          </a:xfrm>
          <a:prstGeom prst="rect">
            <a:avLst/>
          </a:prstGeom>
          <a:solidFill>
            <a:srgbClr val="F99523"/>
          </a:solidFill>
          <a:ln w="25400" algn="ctr">
            <a:noFill/>
            <a:miter lim="800000"/>
            <a:headEnd/>
            <a:tailEnd/>
          </a:ln>
          <a:effectLst/>
        </p:spPr>
        <p:txBody>
          <a:bodyPr wrap="none" anchor="ctr"/>
          <a:lstStyle/>
          <a:p>
            <a:pPr>
              <a:defRPr/>
            </a:pPr>
            <a:endParaRPr lang="en-US" dirty="0"/>
          </a:p>
        </p:txBody>
      </p:sp>
      <p:sp>
        <p:nvSpPr>
          <p:cNvPr id="11" name="Rectangle 14"/>
          <p:cNvSpPr>
            <a:spLocks noChangeArrowheads="1"/>
          </p:cNvSpPr>
          <p:nvPr/>
        </p:nvSpPr>
        <p:spPr bwMode="auto">
          <a:xfrm>
            <a:off x="-2057400" y="4038600"/>
            <a:ext cx="1600200" cy="533400"/>
          </a:xfrm>
          <a:prstGeom prst="rect">
            <a:avLst/>
          </a:prstGeom>
          <a:solidFill>
            <a:srgbClr val="0051CC"/>
          </a:solidFill>
          <a:ln w="25400" algn="ctr">
            <a:noFill/>
            <a:miter lim="800000"/>
            <a:headEnd/>
            <a:tailEnd/>
          </a:ln>
          <a:effectLst/>
        </p:spPr>
        <p:txBody>
          <a:bodyPr wrap="none" anchor="ctr"/>
          <a:lstStyle/>
          <a:p>
            <a:pPr>
              <a:defRPr/>
            </a:pPr>
            <a:endParaRPr lang="en-US" dirty="0"/>
          </a:p>
        </p:txBody>
      </p:sp>
      <p:sp>
        <p:nvSpPr>
          <p:cNvPr id="12" name="Rectangle 15"/>
          <p:cNvSpPr>
            <a:spLocks noChangeArrowheads="1"/>
          </p:cNvSpPr>
          <p:nvPr/>
        </p:nvSpPr>
        <p:spPr bwMode="auto">
          <a:xfrm>
            <a:off x="-2057400" y="4572000"/>
            <a:ext cx="1600200" cy="533400"/>
          </a:xfrm>
          <a:prstGeom prst="rect">
            <a:avLst/>
          </a:prstGeom>
          <a:solidFill>
            <a:schemeClr val="folHlink"/>
          </a:solidFill>
          <a:ln w="25400" algn="ctr">
            <a:solidFill>
              <a:srgbClr val="8F992D"/>
            </a:solidFill>
            <a:miter lim="800000"/>
            <a:headEnd/>
            <a:tailEnd/>
          </a:ln>
          <a:effectLst/>
        </p:spPr>
        <p:txBody>
          <a:bodyPr wrap="none" anchor="ctr"/>
          <a:lstStyle/>
          <a:p>
            <a:pPr>
              <a:defRPr/>
            </a:pPr>
            <a:endParaRPr lang="en-US" dirty="0"/>
          </a:p>
        </p:txBody>
      </p:sp>
      <p:sp>
        <p:nvSpPr>
          <p:cNvPr id="13" name="Rectangle 16"/>
          <p:cNvSpPr>
            <a:spLocks noChangeArrowheads="1"/>
          </p:cNvSpPr>
          <p:nvPr/>
        </p:nvSpPr>
        <p:spPr bwMode="auto">
          <a:xfrm>
            <a:off x="-2057400" y="5105400"/>
            <a:ext cx="1600200" cy="533400"/>
          </a:xfrm>
          <a:prstGeom prst="rect">
            <a:avLst/>
          </a:prstGeom>
          <a:solidFill>
            <a:srgbClr val="E90505"/>
          </a:solidFill>
          <a:ln w="25400" algn="ctr">
            <a:noFill/>
            <a:miter lim="800000"/>
            <a:headEnd/>
            <a:tailEnd/>
          </a:ln>
          <a:effectLst/>
        </p:spPr>
        <p:txBody>
          <a:bodyPr wrap="none" anchor="ctr"/>
          <a:lstStyle/>
          <a:p>
            <a:pPr>
              <a:defRPr/>
            </a:pPr>
            <a:endParaRPr lang="en-US" dirty="0"/>
          </a:p>
        </p:txBody>
      </p:sp>
      <p:sp>
        <p:nvSpPr>
          <p:cNvPr id="3700739" name="MSTSHP_03"/>
          <p:cNvSpPr>
            <a:spLocks noGrp="1" noChangeArrowheads="1"/>
          </p:cNvSpPr>
          <p:nvPr>
            <p:ph type="ctrTitle" sz="quarter"/>
          </p:nvPr>
        </p:nvSpPr>
        <p:spPr>
          <a:xfrm>
            <a:off x="892179" y="2695578"/>
            <a:ext cx="6581775" cy="549275"/>
          </a:xfrm>
          <a:ln algn="ctr"/>
        </p:spPr>
        <p:txBody>
          <a:bodyPr/>
          <a:lstStyle>
            <a:lvl1pPr>
              <a:lnSpc>
                <a:spcPts val="4000"/>
              </a:lnSpc>
              <a:spcBef>
                <a:spcPct val="100000"/>
              </a:spcBef>
              <a:buClr>
                <a:schemeClr val="tx2"/>
              </a:buClr>
              <a:buSzPct val="85000"/>
              <a:buFont typeface="Wingdings" pitchFamily="2" charset="2"/>
              <a:buNone/>
              <a:defRPr sz="2800">
                <a:solidFill>
                  <a:schemeClr val="tx2">
                    <a:lumMod val="75000"/>
                  </a:schemeClr>
                </a:solidFill>
              </a:defRPr>
            </a:lvl1pPr>
          </a:lstStyle>
          <a:p>
            <a:r>
              <a:rPr lang="en-US" smtClean="0"/>
              <a:t>Click to edit Master title style</a:t>
            </a:r>
            <a:endParaRPr lang="en-US" dirty="0"/>
          </a:p>
        </p:txBody>
      </p:sp>
      <p:sp>
        <p:nvSpPr>
          <p:cNvPr id="3700740" name="MSTSHP_04"/>
          <p:cNvSpPr>
            <a:spLocks noGrp="1" noChangeArrowheads="1"/>
          </p:cNvSpPr>
          <p:nvPr>
            <p:ph type="subTitle" sz="quarter" idx="1"/>
          </p:nvPr>
        </p:nvSpPr>
        <p:spPr>
          <a:xfrm>
            <a:off x="892177" y="3516314"/>
            <a:ext cx="6583363" cy="439737"/>
          </a:xfrm>
          <a:noFill/>
          <a:ln w="9525" algn="ctr">
            <a:noFill/>
            <a:miter lim="800000"/>
            <a:headEnd/>
            <a:tailEnd/>
          </a:ln>
        </p:spPr>
        <p:txBody>
          <a:bodyPr anchor="ctr"/>
          <a:lstStyle>
            <a:lvl1pPr algn="l" rtl="0" eaLnBrk="0" fontAlgn="base" hangingPunct="0">
              <a:lnSpc>
                <a:spcPts val="4000"/>
              </a:lnSpc>
              <a:spcBef>
                <a:spcPct val="100000"/>
              </a:spcBef>
              <a:spcAft>
                <a:spcPct val="0"/>
              </a:spcAft>
              <a:buClr>
                <a:schemeClr val="tx2"/>
              </a:buClr>
              <a:buSzPct val="85000"/>
              <a:buFont typeface="Wingdings" pitchFamily="2" charset="2"/>
              <a:buNone/>
              <a:defRPr lang="en-US" sz="2000" b="1" kern="1200" dirty="0">
                <a:solidFill>
                  <a:schemeClr val="tx2">
                    <a:lumMod val="75000"/>
                  </a:schemeClr>
                </a:solidFill>
                <a:latin typeface="Verdana" pitchFamily="34" charset="0"/>
                <a:ea typeface="Verdana" pitchFamily="34" charset="0"/>
                <a:cs typeface="Verdana" pitchFamily="34" charset="0"/>
              </a:defRPr>
            </a:lvl1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xmlns:p14="http://schemas.microsoft.com/office/powerpoint/2010/main" spd="slow">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096228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04488646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43306935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67464345"/>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19134866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200698848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92975673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33047999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77752659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24445194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bg1"/>
        </a:solidFill>
        <a:effectLst/>
      </p:bgPr>
    </p:bg>
    <p:spTree>
      <p:nvGrpSpPr>
        <p:cNvPr id="1" name=""/>
        <p:cNvGrpSpPr/>
        <p:nvPr/>
      </p:nvGrpSpPr>
      <p:grpSpPr>
        <a:xfrm>
          <a:off x="0" y="0"/>
          <a:ext cx="0" cy="0"/>
          <a:chOff x="0" y="0"/>
          <a:chExt cx="0" cy="0"/>
        </a:xfrm>
      </p:grpSpPr>
      <p:cxnSp>
        <p:nvCxnSpPr>
          <p:cNvPr id="3" name="Straight Connector 14"/>
          <p:cNvCxnSpPr>
            <a:cxnSpLocks noChangeShapeType="1"/>
          </p:cNvCxnSpPr>
          <p:nvPr/>
        </p:nvCxnSpPr>
        <p:spPr bwMode="auto">
          <a:xfrm rot="10800000">
            <a:off x="0" y="2328863"/>
            <a:ext cx="9144000" cy="0"/>
          </a:xfrm>
          <a:prstGeom prst="line">
            <a:avLst/>
          </a:prstGeom>
          <a:noFill/>
          <a:ln w="57150" algn="ctr">
            <a:solidFill>
              <a:srgbClr val="99CC00"/>
            </a:solidFill>
            <a:round/>
            <a:headEnd/>
            <a:tailEnd/>
          </a:ln>
        </p:spPr>
      </p:cxnSp>
      <p:cxnSp>
        <p:nvCxnSpPr>
          <p:cNvPr id="4" name="Straight Connector 15"/>
          <p:cNvCxnSpPr>
            <a:cxnSpLocks noChangeShapeType="1"/>
          </p:cNvCxnSpPr>
          <p:nvPr/>
        </p:nvCxnSpPr>
        <p:spPr bwMode="auto">
          <a:xfrm rot="10800000">
            <a:off x="0" y="4462463"/>
            <a:ext cx="9144000" cy="0"/>
          </a:xfrm>
          <a:prstGeom prst="line">
            <a:avLst/>
          </a:prstGeom>
          <a:noFill/>
          <a:ln w="57150" algn="ctr">
            <a:solidFill>
              <a:srgbClr val="99CC00"/>
            </a:solidFill>
            <a:round/>
            <a:headEnd/>
            <a:tailEnd/>
          </a:ln>
        </p:spPr>
      </p:cxnSp>
      <p:cxnSp>
        <p:nvCxnSpPr>
          <p:cNvPr id="5" name="Straight Connector 16"/>
          <p:cNvCxnSpPr>
            <a:cxnSpLocks noChangeShapeType="1"/>
          </p:cNvCxnSpPr>
          <p:nvPr/>
        </p:nvCxnSpPr>
        <p:spPr bwMode="auto">
          <a:xfrm rot="5400000">
            <a:off x="5948363" y="3433763"/>
            <a:ext cx="3124200" cy="0"/>
          </a:xfrm>
          <a:prstGeom prst="line">
            <a:avLst/>
          </a:prstGeom>
          <a:noFill/>
          <a:ln w="57150" algn="ctr">
            <a:solidFill>
              <a:srgbClr val="FF9900"/>
            </a:solidFill>
            <a:round/>
            <a:headEnd/>
            <a:tailEnd/>
          </a:ln>
        </p:spPr>
      </p:cxnSp>
      <p:cxnSp>
        <p:nvCxnSpPr>
          <p:cNvPr id="6" name="Straight Connector 10"/>
          <p:cNvCxnSpPr>
            <a:cxnSpLocks noChangeShapeType="1"/>
          </p:cNvCxnSpPr>
          <p:nvPr/>
        </p:nvCxnSpPr>
        <p:spPr bwMode="auto">
          <a:xfrm rot="5400000">
            <a:off x="71438" y="3433763"/>
            <a:ext cx="3124200" cy="0"/>
          </a:xfrm>
          <a:prstGeom prst="line">
            <a:avLst/>
          </a:prstGeom>
          <a:noFill/>
          <a:ln w="57150" algn="ctr">
            <a:solidFill>
              <a:srgbClr val="FF9900"/>
            </a:solidFill>
            <a:round/>
            <a:headEnd/>
            <a:tailEnd/>
          </a:ln>
        </p:spPr>
      </p:cxnSp>
      <p:graphicFrame>
        <p:nvGraphicFramePr>
          <p:cNvPr id="7" name="Object 20"/>
          <p:cNvGraphicFramePr>
            <a:graphicFrameLocks noChangeAspect="1"/>
          </p:cNvGraphicFramePr>
          <p:nvPr/>
        </p:nvGraphicFramePr>
        <p:xfrm>
          <a:off x="7543800" y="2362200"/>
          <a:ext cx="1600200" cy="2071688"/>
        </p:xfrm>
        <a:graphic>
          <a:graphicData uri="http://schemas.openxmlformats.org/presentationml/2006/ole">
            <mc:AlternateContent xmlns:mc="http://schemas.openxmlformats.org/markup-compatibility/2006">
              <mc:Choice xmlns:v="urn:schemas-microsoft-com:vml" Requires="v">
                <p:oleObj spid="_x0000_s2056" name="Image" r:id="rId3" imgW="1473016" imgH="2412698" progId="">
                  <p:embed/>
                </p:oleObj>
              </mc:Choice>
              <mc:Fallback>
                <p:oleObj name="Image" r:id="rId3" imgW="1473016" imgH="241269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362200"/>
                        <a:ext cx="16002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 name="Picture 21" descr="j0301252"/>
          <p:cNvPicPr>
            <a:picLocks noChangeAspect="1" noChangeArrowheads="1"/>
          </p:cNvPicPr>
          <p:nvPr/>
        </p:nvPicPr>
        <p:blipFill>
          <a:blip r:embed="rId5"/>
          <a:srcRect/>
          <a:stretch>
            <a:fillRect/>
          </a:stretch>
        </p:blipFill>
        <p:spPr bwMode="auto">
          <a:xfrm flipH="1">
            <a:off x="0" y="2362200"/>
            <a:ext cx="1600200" cy="2057400"/>
          </a:xfrm>
          <a:prstGeom prst="rect">
            <a:avLst/>
          </a:prstGeom>
          <a:noFill/>
          <a:ln w="9525">
            <a:noFill/>
            <a:miter lim="800000"/>
            <a:headEnd/>
            <a:tailEnd/>
          </a:ln>
        </p:spPr>
      </p:pic>
      <p:grpSp>
        <p:nvGrpSpPr>
          <p:cNvPr id="9" name="Group 28"/>
          <p:cNvGrpSpPr>
            <a:grpSpLocks/>
          </p:cNvGrpSpPr>
          <p:nvPr/>
        </p:nvGrpSpPr>
        <p:grpSpPr bwMode="auto">
          <a:xfrm>
            <a:off x="3890963" y="571500"/>
            <a:ext cx="1050925" cy="1050925"/>
            <a:chOff x="2451" y="360"/>
            <a:chExt cx="662" cy="662"/>
          </a:xfrm>
        </p:grpSpPr>
        <p:sp>
          <p:nvSpPr>
            <p:cNvPr id="11" name="Oval 10"/>
            <p:cNvSpPr>
              <a:spLocks noChangeArrowheads="1"/>
            </p:cNvSpPr>
            <p:nvPr/>
          </p:nvSpPr>
          <p:spPr bwMode="auto">
            <a:xfrm>
              <a:off x="2451" y="360"/>
              <a:ext cx="662" cy="662"/>
            </a:xfrm>
            <a:prstGeom prst="ellipse">
              <a:avLst/>
            </a:prstGeom>
            <a:noFill/>
            <a:ln w="38100">
              <a:solidFill>
                <a:srgbClr val="95D519"/>
              </a:solidFill>
              <a:round/>
              <a:headEnd/>
              <a:tailEnd/>
            </a:ln>
            <a:effectLst/>
          </p:spPr>
          <p:txBody>
            <a:bodyPr wrap="none" anchor="ctr"/>
            <a:lstStyle/>
            <a:p>
              <a:pPr>
                <a:defRPr/>
              </a:pPr>
              <a:endParaRPr lang="en-US" dirty="0"/>
            </a:p>
          </p:txBody>
        </p:sp>
        <p:sp>
          <p:nvSpPr>
            <p:cNvPr id="12" name="Oval 11"/>
            <p:cNvSpPr>
              <a:spLocks noChangeArrowheads="1"/>
            </p:cNvSpPr>
            <p:nvPr/>
          </p:nvSpPr>
          <p:spPr bwMode="auto">
            <a:xfrm>
              <a:off x="2667" y="750"/>
              <a:ext cx="230" cy="230"/>
            </a:xfrm>
            <a:prstGeom prst="ellipse">
              <a:avLst/>
            </a:prstGeom>
            <a:noFill/>
            <a:ln w="38100">
              <a:solidFill>
                <a:srgbClr val="F99F23"/>
              </a:solidFill>
              <a:round/>
              <a:headEnd/>
              <a:tailEnd/>
            </a:ln>
            <a:effectLst/>
          </p:spPr>
          <p:txBody>
            <a:bodyPr wrap="none" anchor="ctr"/>
            <a:lstStyle/>
            <a:p>
              <a:pPr>
                <a:defRPr/>
              </a:pPr>
              <a:endParaRPr lang="en-US" dirty="0"/>
            </a:p>
          </p:txBody>
        </p:sp>
      </p:grpSp>
      <p:sp>
        <p:nvSpPr>
          <p:cNvPr id="13" name="Rectangle 29"/>
          <p:cNvSpPr>
            <a:spLocks noChangeArrowheads="1"/>
          </p:cNvSpPr>
          <p:nvPr/>
        </p:nvSpPr>
        <p:spPr bwMode="auto">
          <a:xfrm>
            <a:off x="-2057400" y="1600200"/>
            <a:ext cx="1600200" cy="304800"/>
          </a:xfrm>
          <a:prstGeom prst="rect">
            <a:avLst/>
          </a:prstGeom>
          <a:solidFill>
            <a:schemeClr val="bg1"/>
          </a:solidFill>
          <a:ln w="25400" algn="ctr">
            <a:noFill/>
            <a:miter lim="800000"/>
            <a:headEnd/>
            <a:tailEnd/>
          </a:ln>
          <a:effectLst/>
        </p:spPr>
        <p:txBody>
          <a:bodyPr wrap="none" anchor="ctr"/>
          <a:lstStyle/>
          <a:p>
            <a:pPr>
              <a:defRPr/>
            </a:pPr>
            <a:r>
              <a:rPr lang="en-US" dirty="0"/>
              <a:t>Color Templates</a:t>
            </a:r>
          </a:p>
        </p:txBody>
      </p:sp>
      <p:sp>
        <p:nvSpPr>
          <p:cNvPr id="14" name="Rectangle 30"/>
          <p:cNvSpPr>
            <a:spLocks noChangeArrowheads="1"/>
          </p:cNvSpPr>
          <p:nvPr/>
        </p:nvSpPr>
        <p:spPr bwMode="auto">
          <a:xfrm>
            <a:off x="-2057400" y="1905000"/>
            <a:ext cx="1600200" cy="533400"/>
          </a:xfrm>
          <a:prstGeom prst="rect">
            <a:avLst/>
          </a:prstGeom>
          <a:solidFill>
            <a:srgbClr val="FDD9B1"/>
          </a:solidFill>
          <a:ln w="25400" algn="ctr">
            <a:noFill/>
            <a:miter lim="800000"/>
            <a:headEnd/>
            <a:tailEnd/>
          </a:ln>
          <a:effectLst/>
        </p:spPr>
        <p:txBody>
          <a:bodyPr wrap="none" anchor="ctr"/>
          <a:lstStyle/>
          <a:p>
            <a:pPr>
              <a:defRPr/>
            </a:pPr>
            <a:endParaRPr lang="en-US" dirty="0"/>
          </a:p>
        </p:txBody>
      </p:sp>
      <p:sp>
        <p:nvSpPr>
          <p:cNvPr id="15" name="Rectangle 31"/>
          <p:cNvSpPr>
            <a:spLocks noChangeArrowheads="1"/>
          </p:cNvSpPr>
          <p:nvPr/>
        </p:nvSpPr>
        <p:spPr bwMode="auto">
          <a:xfrm>
            <a:off x="-2057400" y="2438400"/>
            <a:ext cx="1600200" cy="533400"/>
          </a:xfrm>
          <a:prstGeom prst="rect">
            <a:avLst/>
          </a:prstGeom>
          <a:solidFill>
            <a:srgbClr val="95D519"/>
          </a:solidFill>
          <a:ln w="25400" algn="ctr">
            <a:noFill/>
            <a:miter lim="800000"/>
            <a:headEnd/>
            <a:tailEnd/>
          </a:ln>
          <a:effectLst/>
        </p:spPr>
        <p:txBody>
          <a:bodyPr wrap="none" anchor="ctr"/>
          <a:lstStyle/>
          <a:p>
            <a:pPr>
              <a:defRPr/>
            </a:pPr>
            <a:endParaRPr lang="en-US" dirty="0"/>
          </a:p>
        </p:txBody>
      </p:sp>
      <p:sp>
        <p:nvSpPr>
          <p:cNvPr id="16" name="Rectangle 32"/>
          <p:cNvSpPr>
            <a:spLocks noChangeArrowheads="1"/>
          </p:cNvSpPr>
          <p:nvPr/>
        </p:nvSpPr>
        <p:spPr bwMode="auto">
          <a:xfrm>
            <a:off x="-2057400" y="2971800"/>
            <a:ext cx="1600200" cy="533400"/>
          </a:xfrm>
          <a:prstGeom prst="rect">
            <a:avLst/>
          </a:prstGeom>
          <a:solidFill>
            <a:srgbClr val="8F992D"/>
          </a:solidFill>
          <a:ln w="25400" algn="ctr">
            <a:noFill/>
            <a:miter lim="800000"/>
            <a:headEnd/>
            <a:tailEnd/>
          </a:ln>
          <a:effectLst/>
        </p:spPr>
        <p:txBody>
          <a:bodyPr wrap="none" anchor="ctr"/>
          <a:lstStyle/>
          <a:p>
            <a:pPr>
              <a:defRPr/>
            </a:pPr>
            <a:endParaRPr lang="en-US" dirty="0"/>
          </a:p>
        </p:txBody>
      </p:sp>
      <p:sp>
        <p:nvSpPr>
          <p:cNvPr id="17" name="Rectangle 33"/>
          <p:cNvSpPr>
            <a:spLocks noChangeArrowheads="1"/>
          </p:cNvSpPr>
          <p:nvPr/>
        </p:nvSpPr>
        <p:spPr bwMode="auto">
          <a:xfrm>
            <a:off x="-2057400" y="3505200"/>
            <a:ext cx="1600200" cy="533400"/>
          </a:xfrm>
          <a:prstGeom prst="rect">
            <a:avLst/>
          </a:prstGeom>
          <a:solidFill>
            <a:srgbClr val="F99523"/>
          </a:solidFill>
          <a:ln w="25400" algn="ctr">
            <a:noFill/>
            <a:miter lim="800000"/>
            <a:headEnd/>
            <a:tailEnd/>
          </a:ln>
          <a:effectLst/>
        </p:spPr>
        <p:txBody>
          <a:bodyPr wrap="none" anchor="ctr"/>
          <a:lstStyle/>
          <a:p>
            <a:pPr>
              <a:defRPr/>
            </a:pPr>
            <a:endParaRPr lang="en-US" dirty="0"/>
          </a:p>
        </p:txBody>
      </p:sp>
      <p:sp>
        <p:nvSpPr>
          <p:cNvPr id="18" name="Rectangle 34"/>
          <p:cNvSpPr>
            <a:spLocks noChangeArrowheads="1"/>
          </p:cNvSpPr>
          <p:nvPr/>
        </p:nvSpPr>
        <p:spPr bwMode="auto">
          <a:xfrm>
            <a:off x="-2057400" y="4038600"/>
            <a:ext cx="1600200" cy="533400"/>
          </a:xfrm>
          <a:prstGeom prst="rect">
            <a:avLst/>
          </a:prstGeom>
          <a:solidFill>
            <a:srgbClr val="0051CC"/>
          </a:solidFill>
          <a:ln w="25400" algn="ctr">
            <a:noFill/>
            <a:miter lim="800000"/>
            <a:headEnd/>
            <a:tailEnd/>
          </a:ln>
          <a:effectLst/>
        </p:spPr>
        <p:txBody>
          <a:bodyPr wrap="none" anchor="ctr"/>
          <a:lstStyle/>
          <a:p>
            <a:pPr>
              <a:defRPr/>
            </a:pPr>
            <a:endParaRPr lang="en-US" dirty="0"/>
          </a:p>
        </p:txBody>
      </p:sp>
      <p:sp>
        <p:nvSpPr>
          <p:cNvPr id="19" name="Rectangle 35"/>
          <p:cNvSpPr>
            <a:spLocks noChangeArrowheads="1"/>
          </p:cNvSpPr>
          <p:nvPr/>
        </p:nvSpPr>
        <p:spPr bwMode="auto">
          <a:xfrm>
            <a:off x="-2057400" y="4572000"/>
            <a:ext cx="1600200" cy="533400"/>
          </a:xfrm>
          <a:prstGeom prst="rect">
            <a:avLst/>
          </a:prstGeom>
          <a:solidFill>
            <a:schemeClr val="folHlink"/>
          </a:solidFill>
          <a:ln w="25400" algn="ctr">
            <a:solidFill>
              <a:srgbClr val="8F992D"/>
            </a:solidFill>
            <a:miter lim="800000"/>
            <a:headEnd/>
            <a:tailEnd/>
          </a:ln>
          <a:effectLst/>
        </p:spPr>
        <p:txBody>
          <a:bodyPr wrap="none" anchor="ctr"/>
          <a:lstStyle/>
          <a:p>
            <a:pPr>
              <a:defRPr/>
            </a:pPr>
            <a:endParaRPr lang="en-US" dirty="0"/>
          </a:p>
        </p:txBody>
      </p:sp>
      <p:sp>
        <p:nvSpPr>
          <p:cNvPr id="20" name="Rectangle 36"/>
          <p:cNvSpPr>
            <a:spLocks noChangeArrowheads="1"/>
          </p:cNvSpPr>
          <p:nvPr/>
        </p:nvSpPr>
        <p:spPr bwMode="auto">
          <a:xfrm>
            <a:off x="-2057400" y="5105400"/>
            <a:ext cx="1600200" cy="533400"/>
          </a:xfrm>
          <a:prstGeom prst="rect">
            <a:avLst/>
          </a:prstGeom>
          <a:solidFill>
            <a:srgbClr val="E90505"/>
          </a:solidFill>
          <a:ln w="25400" algn="ctr">
            <a:noFill/>
            <a:miter lim="800000"/>
            <a:headEnd/>
            <a:tailEnd/>
          </a:ln>
          <a:effectLst/>
        </p:spPr>
        <p:txBody>
          <a:bodyPr wrap="none" anchor="ctr"/>
          <a:lstStyle/>
          <a:p>
            <a:pPr>
              <a:defRPr/>
            </a:pPr>
            <a:endParaRPr lang="en-US" dirty="0"/>
          </a:p>
        </p:txBody>
      </p:sp>
      <p:pic>
        <p:nvPicPr>
          <p:cNvPr id="21" name="Picture 3" descr="C:\Program Files\Microsoft Office\MEDIA\CAGCAT10\j0299125.wmf"/>
          <p:cNvPicPr>
            <a:picLocks noChangeAspect="1" noChangeArrowheads="1"/>
          </p:cNvPicPr>
          <p:nvPr/>
        </p:nvPicPr>
        <p:blipFill>
          <a:blip r:embed="rId6"/>
          <a:srcRect/>
          <a:stretch>
            <a:fillRect/>
          </a:stretch>
        </p:blipFill>
        <p:spPr bwMode="auto">
          <a:xfrm>
            <a:off x="4022725" y="2525713"/>
            <a:ext cx="1098550" cy="1806575"/>
          </a:xfrm>
          <a:prstGeom prst="rect">
            <a:avLst/>
          </a:prstGeom>
          <a:noFill/>
          <a:ln w="9525">
            <a:noFill/>
            <a:miter lim="800000"/>
            <a:headEnd/>
            <a:tailEnd/>
          </a:ln>
        </p:spPr>
      </p:pic>
      <p:sp>
        <p:nvSpPr>
          <p:cNvPr id="10" name="Text Placeholder 9"/>
          <p:cNvSpPr>
            <a:spLocks noGrp="1"/>
          </p:cNvSpPr>
          <p:nvPr>
            <p:ph type="body" sz="quarter" idx="10"/>
          </p:nvPr>
        </p:nvSpPr>
        <p:spPr>
          <a:xfrm>
            <a:off x="1705428" y="2391228"/>
            <a:ext cx="5715000" cy="1981200"/>
          </a:xfrm>
          <a:solidFill>
            <a:srgbClr val="EEF2F2"/>
          </a:solidFill>
          <a:ln w="28575">
            <a:noFill/>
            <a:miter lim="800000"/>
            <a:headEnd/>
            <a:tailEnd/>
          </a:ln>
        </p:spPr>
        <p:txBody>
          <a:bodyPr lIns="228600" rIns="274320" anchor="ctr" anchorCtr="1"/>
          <a:lstStyle>
            <a:lvl1pPr marL="0" indent="0" algn="ctr" rtl="0" fontAlgn="base">
              <a:spcBef>
                <a:spcPct val="0"/>
              </a:spcBef>
              <a:spcAft>
                <a:spcPct val="0"/>
              </a:spcAft>
              <a:buSzPct val="80000"/>
              <a:buFontTx/>
              <a:buNone/>
              <a:defRPr lang="en-US" sz="2800" b="1" kern="1200" dirty="0" smtClean="0">
                <a:solidFill>
                  <a:schemeClr val="tx2">
                    <a:lumMod val="75000"/>
                  </a:schemeClr>
                </a:solidFill>
                <a:latin typeface="Verdana" pitchFamily="34" charset="0"/>
                <a:ea typeface="+mn-ea"/>
                <a:cs typeface="Arial" charset="0"/>
              </a:defRPr>
            </a:lvl1pPr>
          </a:lstStyle>
          <a:p>
            <a:pPr lvl="0"/>
            <a:r>
              <a:rPr lang="en-US" smtClean="0"/>
              <a:t>Click to edit Master text styles</a:t>
            </a:r>
          </a:p>
        </p:txBody>
      </p:sp>
    </p:spTree>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16053425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65272492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79430737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95859641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0062249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91433990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206527224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25240164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62713923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2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27232813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extBox 5"/>
          <p:cNvSpPr txBox="1"/>
          <p:nvPr/>
        </p:nvSpPr>
        <p:spPr>
          <a:xfrm>
            <a:off x="8382000" y="6553200"/>
            <a:ext cx="457200" cy="246063"/>
          </a:xfrm>
          <a:prstGeom prst="rect">
            <a:avLst/>
          </a:prstGeom>
          <a:noFill/>
        </p:spPr>
        <p:txBody>
          <a:bodyPr>
            <a:spAutoFit/>
          </a:bodyPr>
          <a:lstStyle/>
          <a:p>
            <a:pPr algn="r">
              <a:defRPr/>
            </a:pPr>
            <a:fld id="{1472C124-0E51-447D-AFF8-08F7803A90E3}" type="slidenum">
              <a:rPr lang="en-US">
                <a:solidFill>
                  <a:schemeClr val="bg2">
                    <a:lumMod val="20000"/>
                    <a:lumOff val="80000"/>
                  </a:schemeClr>
                </a:solidFill>
              </a:rPr>
              <a:pPr algn="r">
                <a:defRPr/>
              </a:pPr>
              <a:t>‹#›</a:t>
            </a:fld>
            <a:endParaRPr lang="en-US" dirty="0">
              <a:solidFill>
                <a:schemeClr val="bg2">
                  <a:lumMod val="20000"/>
                  <a:lumOff val="80000"/>
                </a:schemeClr>
              </a:solidFill>
            </a:endParaRPr>
          </a:p>
        </p:txBody>
      </p:sp>
      <p:sp>
        <p:nvSpPr>
          <p:cNvPr id="3" name="Content Placeholder 2"/>
          <p:cNvSpPr>
            <a:spLocks noGrp="1"/>
          </p:cNvSpPr>
          <p:nvPr>
            <p:ph idx="1"/>
          </p:nvPr>
        </p:nvSpPr>
        <p:spPr>
          <a:xfrm>
            <a:off x="457200" y="914400"/>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marL="1139825" indent="-225425">
              <a:tabLst>
                <a:tab pos="1139825" algn="l"/>
                <a:tab pos="2000250" algn="l"/>
              </a:tabLst>
              <a:defRPr sz="1800">
                <a:solidFill>
                  <a:schemeClr val="tx2">
                    <a:lumMod val="75000"/>
                  </a:schemeClr>
                </a:solidFill>
              </a:defRPr>
            </a:lvl3pPr>
            <a:lvl4pPr>
              <a:defRPr sz="1600">
                <a:solidFill>
                  <a:schemeClr val="tx2">
                    <a:lumMod val="75000"/>
                  </a:schemeClr>
                </a:solidFill>
              </a:defRPr>
            </a:lvl4pPr>
            <a:lvl5pPr>
              <a:defRPr sz="1400">
                <a:solidFill>
                  <a:schemeClr val="tx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347472"/>
            <a:ext cx="8229600" cy="381000"/>
          </a:xfrm>
        </p:spPr>
        <p:txBody>
          <a:bodyPr/>
          <a:lstStyle>
            <a:lvl1pPr>
              <a:defRPr sz="2400">
                <a:solidFill>
                  <a:schemeClr val="bg1"/>
                </a:solidFill>
              </a:defRPr>
            </a:lvl1pPr>
          </a:lstStyle>
          <a:p>
            <a:r>
              <a:rPr lang="en-US" smtClean="0"/>
              <a:t>Click to edit Master title style</a:t>
            </a:r>
            <a:endParaRPr lang="en-US" dirty="0"/>
          </a:p>
        </p:txBody>
      </p:sp>
    </p:spTree>
  </p:cSld>
  <p:clrMapOvr>
    <a:masterClrMapping/>
  </p:clrMapOvr>
  <p:transition spd="slow">
    <p:push/>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3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2425815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87433560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5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87533323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6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0816001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7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07415632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8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9776717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9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53733771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0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659235755"/>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1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70017799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2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47407094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extBox 5"/>
          <p:cNvSpPr txBox="1"/>
          <p:nvPr/>
        </p:nvSpPr>
        <p:spPr>
          <a:xfrm>
            <a:off x="8382000" y="6553200"/>
            <a:ext cx="457200" cy="246063"/>
          </a:xfrm>
          <a:prstGeom prst="rect">
            <a:avLst/>
          </a:prstGeom>
          <a:noFill/>
        </p:spPr>
        <p:txBody>
          <a:bodyPr>
            <a:spAutoFit/>
          </a:bodyPr>
          <a:lstStyle/>
          <a:p>
            <a:pPr algn="r">
              <a:defRPr/>
            </a:pPr>
            <a:fld id="{2B00C601-6562-4980-AFA9-6587F945A9A9}" type="slidenum">
              <a:rPr lang="en-US">
                <a:solidFill>
                  <a:schemeClr val="bg2">
                    <a:lumMod val="20000"/>
                    <a:lumOff val="80000"/>
                  </a:schemeClr>
                </a:solidFill>
              </a:rPr>
              <a:pPr algn="r">
                <a:defRPr/>
              </a:pPr>
              <a:t>‹#›</a:t>
            </a:fld>
            <a:endParaRPr lang="en-US" dirty="0">
              <a:solidFill>
                <a:schemeClr val="bg2">
                  <a:lumMod val="20000"/>
                  <a:lumOff val="80000"/>
                </a:schemeClr>
              </a:solidFill>
            </a:endParaRPr>
          </a:p>
        </p:txBody>
      </p:sp>
      <p:sp>
        <p:nvSpPr>
          <p:cNvPr id="10" name="Title 1"/>
          <p:cNvSpPr>
            <a:spLocks noGrp="1"/>
          </p:cNvSpPr>
          <p:nvPr>
            <p:ph type="title"/>
          </p:nvPr>
        </p:nvSpPr>
        <p:spPr>
          <a:xfrm>
            <a:off x="457200" y="347472"/>
            <a:ext cx="8229600" cy="381000"/>
          </a:xfrm>
        </p:spPr>
        <p:txBody>
          <a:bodyPr/>
          <a:lstStyle>
            <a:lvl1pPr>
              <a:defRPr sz="2400">
                <a:solidFill>
                  <a:schemeClr val="bg1"/>
                </a:solidFill>
              </a:defRPr>
            </a:lvl1pPr>
          </a:lstStyle>
          <a:p>
            <a:r>
              <a:rPr lang="en-US" smtClean="0"/>
              <a:t>Click to edit Master title style</a:t>
            </a:r>
            <a:endParaRPr lang="en-US" dirty="0"/>
          </a:p>
        </p:txBody>
      </p:sp>
      <p:sp>
        <p:nvSpPr>
          <p:cNvPr id="2" name="TextBox 1"/>
          <p:cNvSpPr txBox="1"/>
          <p:nvPr userDrawn="1"/>
        </p:nvSpPr>
        <p:spPr>
          <a:xfrm>
            <a:off x="3978442" y="6673516"/>
            <a:ext cx="184731" cy="369332"/>
          </a:xfrm>
          <a:prstGeom prst="rect">
            <a:avLst/>
          </a:prstGeom>
          <a:noFill/>
          <a:ln w="19050">
            <a:solidFill>
              <a:schemeClr val="bg1">
                <a:lumMod val="85000"/>
              </a:schemeClr>
            </a:solidFill>
          </a:ln>
        </p:spPr>
        <p:txBody>
          <a:bodyPr wrap="none" rtlCol="0">
            <a:spAutoFit/>
          </a:bodyPr>
          <a:lstStyle/>
          <a:p>
            <a:pPr marL="342900" indent="-342900" algn="l" fontAlgn="auto">
              <a:spcBef>
                <a:spcPct val="20000"/>
              </a:spcBef>
              <a:spcAft>
                <a:spcPts val="0"/>
              </a:spcAft>
            </a:pPr>
            <a:endParaRPr lang="en-US" sz="1800" b="0" dirty="0" smtClean="0">
              <a:solidFill>
                <a:prstClr val="black"/>
              </a:solidFill>
              <a:latin typeface="Courier New" pitchFamily="49" charset="0"/>
              <a:cs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3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54609266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4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98181383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5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87369264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6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80662359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7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65139219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8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7702257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9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73322891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0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91022011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1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8888292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2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57452382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reaker Slide">
    <p:spTree>
      <p:nvGrpSpPr>
        <p:cNvPr id="1" name=""/>
        <p:cNvGrpSpPr/>
        <p:nvPr/>
      </p:nvGrpSpPr>
      <p:grpSpPr>
        <a:xfrm>
          <a:off x="0" y="0"/>
          <a:ext cx="0" cy="0"/>
          <a:chOff x="0" y="0"/>
          <a:chExt cx="0" cy="0"/>
        </a:xfrm>
      </p:grpSpPr>
      <p:sp>
        <p:nvSpPr>
          <p:cNvPr id="4" name="TextBox 3"/>
          <p:cNvSpPr txBox="1"/>
          <p:nvPr/>
        </p:nvSpPr>
        <p:spPr>
          <a:xfrm>
            <a:off x="8382000" y="6553200"/>
            <a:ext cx="457200" cy="246063"/>
          </a:xfrm>
          <a:prstGeom prst="rect">
            <a:avLst/>
          </a:prstGeom>
          <a:noFill/>
        </p:spPr>
        <p:txBody>
          <a:bodyPr>
            <a:spAutoFit/>
          </a:bodyPr>
          <a:lstStyle/>
          <a:p>
            <a:pPr algn="r">
              <a:defRPr/>
            </a:pPr>
            <a:fld id="{1A833CE2-2961-45C4-8700-151241701DE3}" type="slidenum">
              <a:rPr lang="en-US">
                <a:solidFill>
                  <a:schemeClr val="bg2">
                    <a:lumMod val="20000"/>
                    <a:lumOff val="80000"/>
                  </a:schemeClr>
                </a:solidFill>
              </a:rPr>
              <a:pPr algn="r">
                <a:defRPr/>
              </a:pPr>
              <a:t>‹#›</a:t>
            </a:fld>
            <a:endParaRPr lang="en-US" dirty="0">
              <a:solidFill>
                <a:schemeClr val="bg2">
                  <a:lumMod val="20000"/>
                  <a:lumOff val="80000"/>
                </a:schemeClr>
              </a:solidFill>
            </a:endParaRPr>
          </a:p>
        </p:txBody>
      </p:sp>
      <p:sp>
        <p:nvSpPr>
          <p:cNvPr id="3" name="Content Placeholder 2"/>
          <p:cNvSpPr>
            <a:spLocks noGrp="1"/>
          </p:cNvSpPr>
          <p:nvPr>
            <p:ph idx="1"/>
          </p:nvPr>
        </p:nvSpPr>
        <p:spPr>
          <a:xfrm>
            <a:off x="457200" y="912813"/>
            <a:ext cx="8229600" cy="5212080"/>
          </a:xfrm>
        </p:spPr>
        <p:txBody>
          <a:bodyPr/>
          <a:lstStyle>
            <a:lvl1pPr>
              <a:buSzPct val="100000"/>
              <a:defRPr sz="2200">
                <a:solidFill>
                  <a:schemeClr val="tx2">
                    <a:lumMod val="75000"/>
                  </a:schemeClr>
                </a:solidFill>
              </a:defRPr>
            </a:lvl1pPr>
            <a:lvl2pPr marL="682625" indent="-225425">
              <a:defRPr sz="2000">
                <a:solidFill>
                  <a:schemeClr val="tx2">
                    <a:lumMod val="75000"/>
                  </a:schemeClr>
                </a:solidFill>
              </a:defRPr>
            </a:lvl2pPr>
            <a:lvl3pPr>
              <a:defRPr lang="en-US" sz="1800" kern="1200" dirty="0" smtClean="0">
                <a:solidFill>
                  <a:schemeClr val="tx2">
                    <a:lumMod val="75000"/>
                  </a:schemeClr>
                </a:solidFill>
                <a:latin typeface="Verdana" pitchFamily="34" charset="0"/>
                <a:ea typeface="Verdana" pitchFamily="34" charset="0"/>
                <a:cs typeface="Verdana" pitchFamily="34" charset="0"/>
              </a:defRPr>
            </a:lvl3pPr>
            <a:lvl4pPr>
              <a:defRPr sz="1600">
                <a:solidFill>
                  <a:schemeClr val="tx2">
                    <a:lumMod val="75000"/>
                  </a:schemeClr>
                </a:solidFill>
              </a:defRPr>
            </a:lvl4pPr>
            <a:lvl5pPr>
              <a:defRPr sz="1400">
                <a:solidFill>
                  <a:schemeClr val="tx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457200" y="190500"/>
            <a:ext cx="8229600" cy="381000"/>
          </a:xfrm>
        </p:spPr>
        <p:txBody>
          <a:bodyPr/>
          <a:lstStyle>
            <a:lvl1pPr>
              <a:defRPr sz="2400">
                <a:solidFill>
                  <a:schemeClr val="bg1"/>
                </a:solidFil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3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93541624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4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196060090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5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83029715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unning Conten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52400" y="152400"/>
            <a:ext cx="8229600" cy="639762"/>
          </a:xfrm>
          <a:prstGeom prst="rect">
            <a:avLst/>
          </a:prstGeom>
        </p:spPr>
        <p:txBody>
          <a:bodyPr/>
          <a:lstStyle>
            <a:lvl1pPr algn="l">
              <a:defRPr kumimoji="0" lang="en-US" sz="3200" b="1" i="0" u="none" strike="noStrike" kern="0" cap="none" spc="0" normalizeH="0" baseline="0" noProof="0" dirty="0">
                <a:ln>
                  <a:noFill/>
                </a:ln>
                <a:solidFill>
                  <a:srgbClr val="0070C0"/>
                </a:solidFill>
                <a:effectLst/>
                <a:uLnTx/>
                <a:uFillTx/>
                <a:latin typeface="+mj-lt"/>
                <a:ea typeface="ＭＳ Ｐゴシック" charset="-128"/>
                <a:cs typeface="ＭＳ Ｐゴシック" charset="-128"/>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smtClean="0"/>
              <a:t>Click to add Title</a:t>
            </a:r>
            <a:endParaRPr lang="en-US" dirty="0"/>
          </a:p>
        </p:txBody>
      </p:sp>
      <p:sp>
        <p:nvSpPr>
          <p:cNvPr id="5" name="Content Placeholder 4"/>
          <p:cNvSpPr>
            <a:spLocks noGrp="1"/>
          </p:cNvSpPr>
          <p:nvPr>
            <p:ph sz="quarter" idx="11"/>
          </p:nvPr>
        </p:nvSpPr>
        <p:spPr>
          <a:xfrm>
            <a:off x="152400" y="1371600"/>
            <a:ext cx="8534400" cy="4419600"/>
          </a:xfrm>
          <a:prstGeom prst="rect">
            <a:avLst/>
          </a:prstGeom>
        </p:spPr>
        <p:txBody>
          <a:bodyPr/>
          <a:lstStyle>
            <a:lvl1pPr marL="0" indent="0">
              <a:buNone/>
              <a:defRPr sz="2800" b="1">
                <a:solidFill>
                  <a:srgbClr val="0066FF"/>
                </a:solidFill>
                <a:latin typeface="Calibri" panose="020F0502020204030204" pitchFamily="34" charset="0"/>
              </a:defRPr>
            </a:lvl1pPr>
            <a:lvl2pPr marL="457200" indent="-217488">
              <a:spcBef>
                <a:spcPts val="1500"/>
              </a:spcBef>
              <a:buSzPct val="140000"/>
              <a:buFont typeface="Arial" panose="020B0604020202020204" pitchFamily="34" charset="0"/>
              <a:buChar char="•"/>
              <a:defRPr sz="2200">
                <a:solidFill>
                  <a:srgbClr val="336699"/>
                </a:solidFill>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00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4211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without lesson">
    <p:spTree>
      <p:nvGrpSpPr>
        <p:cNvPr id="1" name=""/>
        <p:cNvGrpSpPr/>
        <p:nvPr/>
      </p:nvGrpSpPr>
      <p:grpSpPr>
        <a:xfrm>
          <a:off x="0" y="0"/>
          <a:ext cx="0" cy="0"/>
          <a:chOff x="0" y="0"/>
          <a:chExt cx="0" cy="0"/>
        </a:xfrm>
      </p:grpSpPr>
      <p:sp>
        <p:nvSpPr>
          <p:cNvPr id="3" name="TextBox 2"/>
          <p:cNvSpPr txBox="1"/>
          <p:nvPr/>
        </p:nvSpPr>
        <p:spPr>
          <a:xfrm>
            <a:off x="8382000" y="6553200"/>
            <a:ext cx="457200" cy="246063"/>
          </a:xfrm>
          <a:prstGeom prst="rect">
            <a:avLst/>
          </a:prstGeom>
          <a:noFill/>
        </p:spPr>
        <p:txBody>
          <a:bodyPr>
            <a:spAutoFit/>
          </a:bodyPr>
          <a:lstStyle/>
          <a:p>
            <a:pPr algn="r">
              <a:defRPr/>
            </a:pPr>
            <a:fld id="{ADB1BA72-3ED0-4223-B526-BB349C1073C5}" type="slidenum">
              <a:rPr lang="en-US">
                <a:solidFill>
                  <a:schemeClr val="bg2">
                    <a:lumMod val="20000"/>
                    <a:lumOff val="80000"/>
                  </a:schemeClr>
                </a:solidFill>
              </a:rPr>
              <a:pPr algn="r">
                <a:defRPr/>
              </a:pPr>
              <a:t>‹#›</a:t>
            </a:fld>
            <a:endParaRPr lang="en-US" dirty="0">
              <a:solidFill>
                <a:schemeClr val="bg2">
                  <a:lumMod val="20000"/>
                  <a:lumOff val="80000"/>
                </a:schemeClr>
              </a:solidFill>
            </a:endParaRPr>
          </a:p>
        </p:txBody>
      </p:sp>
      <p:sp>
        <p:nvSpPr>
          <p:cNvPr id="5" name="Title 1"/>
          <p:cNvSpPr>
            <a:spLocks noGrp="1"/>
          </p:cNvSpPr>
          <p:nvPr>
            <p:ph type="title"/>
          </p:nvPr>
        </p:nvSpPr>
        <p:spPr>
          <a:xfrm>
            <a:off x="457200" y="190500"/>
            <a:ext cx="8229600" cy="381000"/>
          </a:xfrm>
        </p:spPr>
        <p:txBody>
          <a:bodyPr/>
          <a:lstStyle>
            <a:lvl1pPr>
              <a:defRPr sz="2400">
                <a:solidFill>
                  <a:schemeClr val="bg1"/>
                </a:solidFil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Outlin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52400" y="152400"/>
            <a:ext cx="8229600" cy="639762"/>
          </a:xfrm>
          <a:prstGeom prst="rect">
            <a:avLst/>
          </a:prstGeom>
        </p:spPr>
        <p:txBody>
          <a:bodyPr/>
          <a:lstStyle>
            <a:lvl1pPr algn="l">
              <a:defRPr kumimoji="0" lang="en-US" sz="3200" b="1" i="0" u="none" strike="noStrike" kern="0" cap="none" spc="0" normalizeH="0" baseline="0" noProof="0" dirty="0">
                <a:ln>
                  <a:noFill/>
                </a:ln>
                <a:solidFill>
                  <a:srgbClr val="0070C0"/>
                </a:solidFill>
                <a:effectLst/>
                <a:uLnTx/>
                <a:uFillTx/>
                <a:latin typeface="+mj-lt"/>
                <a:ea typeface="ＭＳ Ｐゴシック" charset="-128"/>
                <a:cs typeface="ＭＳ Ｐゴシック" charset="-128"/>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smtClean="0"/>
              <a:t>Module Outline</a:t>
            </a:r>
            <a:endParaRPr lang="en-US" dirty="0"/>
          </a:p>
        </p:txBody>
      </p:sp>
      <p:sp>
        <p:nvSpPr>
          <p:cNvPr id="5" name="Content Placeholder 4"/>
          <p:cNvSpPr>
            <a:spLocks noGrp="1"/>
          </p:cNvSpPr>
          <p:nvPr>
            <p:ph sz="quarter" idx="11"/>
          </p:nvPr>
        </p:nvSpPr>
        <p:spPr>
          <a:xfrm>
            <a:off x="152400" y="1371600"/>
            <a:ext cx="8534400" cy="4419600"/>
          </a:xfrm>
          <a:prstGeom prst="rect">
            <a:avLst/>
          </a:prstGeom>
        </p:spPr>
        <p:txBody>
          <a:bodyPr/>
          <a:lstStyle>
            <a:lvl1pPr marL="463550" indent="-463550">
              <a:spcBef>
                <a:spcPts val="1000"/>
              </a:spcBef>
              <a:buClr>
                <a:srgbClr val="0066FF"/>
              </a:buClr>
              <a:buSzPct val="90000"/>
              <a:buFont typeface="Wingdings" panose="05000000000000000000" pitchFamily="2" charset="2"/>
              <a:buChar char="q"/>
              <a:defRPr sz="2800" b="0">
                <a:solidFill>
                  <a:srgbClr val="0066FF"/>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7237094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2743200"/>
            <a:ext cx="8229600" cy="1524000"/>
          </a:xfrm>
          <a:prstGeom prst="rect">
            <a:avLst/>
          </a:prstGeom>
        </p:spPr>
        <p:txBody>
          <a:bodyPr/>
          <a:lstStyle>
            <a:lvl1pPr marL="0" indent="0">
              <a:spcBef>
                <a:spcPts val="1000"/>
              </a:spcBef>
              <a:buClr>
                <a:srgbClr val="0066FF"/>
              </a:buClr>
              <a:buSzPct val="90000"/>
              <a:buFont typeface="Wingdings" panose="05000000000000000000" pitchFamily="2" charset="2"/>
              <a:buNone/>
              <a:defRPr sz="4800" b="0">
                <a:solidFill>
                  <a:schemeClr val="tx1"/>
                </a:solidFill>
                <a:latin typeface="Calibri" panose="020F0502020204030204" pitchFamily="34" charset="0"/>
              </a:defRPr>
            </a:lvl1pPr>
            <a:lvl2pPr>
              <a:spcBef>
                <a:spcPts val="1500"/>
              </a:spcBef>
              <a:defRPr sz="22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p:txBody>
      </p:sp>
      <p:sp>
        <p:nvSpPr>
          <p:cNvPr id="3" name="Rectangle 2"/>
          <p:cNvSpPr/>
          <p:nvPr userDrawn="1"/>
        </p:nvSpPr>
        <p:spPr bwMode="auto">
          <a:xfrm>
            <a:off x="0" y="0"/>
            <a:ext cx="9144000" cy="1219200"/>
          </a:xfrm>
          <a:prstGeom prst="rect">
            <a:avLst/>
          </a:prstGeom>
          <a:solidFill>
            <a:schemeClr val="bg1"/>
          </a:solidFill>
          <a:ln w="12700" cap="flat" cmpd="sng" algn="ctr">
            <a:no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pic>
        <p:nvPicPr>
          <p:cNvPr id="6" name="Picture 2" descr="http://t3.gstatic.com/images?q=tbn:ANd9GcScx-TXqAmMQKgggzidlbkOMdbPrjD0rm-RNTFbJpzgkdt96J88"/>
          <p:cNvPicPr>
            <a:picLocks noChangeAspect="1" noChangeArrowheads="1"/>
          </p:cNvPicPr>
          <p:nvPr userDrawn="1"/>
        </p:nvPicPr>
        <p:blipFill>
          <a:blip r:embed="rId2" cstate="print"/>
          <a:srcRect/>
          <a:stretch>
            <a:fillRect/>
          </a:stretch>
        </p:blipFill>
        <p:spPr bwMode="auto">
          <a:xfrm>
            <a:off x="6781800" y="762000"/>
            <a:ext cx="1914525" cy="1914526"/>
          </a:xfrm>
          <a:prstGeom prst="rect">
            <a:avLst/>
          </a:prstGeom>
          <a:noFill/>
        </p:spPr>
      </p:pic>
    </p:spTree>
    <p:extLst>
      <p:ext uri="{BB962C8B-B14F-4D97-AF65-F5344CB8AC3E}">
        <p14:creationId xmlns:p14="http://schemas.microsoft.com/office/powerpoint/2010/main" val="9623175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ner Conten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52400" y="152400"/>
            <a:ext cx="8229600" cy="639762"/>
          </a:xfrm>
          <a:prstGeom prst="rect">
            <a:avLst/>
          </a:prstGeom>
        </p:spPr>
        <p:txBody>
          <a:bodyPr/>
          <a:lstStyle>
            <a:lvl1pPr algn="l">
              <a:defRPr kumimoji="0" lang="en-US" sz="3200" b="1" i="0" u="none" strike="noStrike" kern="0" cap="none" spc="0" normalizeH="0" baseline="0" noProof="0" dirty="0">
                <a:ln>
                  <a:noFill/>
                </a:ln>
                <a:solidFill>
                  <a:srgbClr val="0070C0"/>
                </a:solidFill>
                <a:effectLst/>
                <a:uLnTx/>
                <a:uFillTx/>
                <a:latin typeface="+mj-lt"/>
                <a:ea typeface="ＭＳ Ｐゴシック" charset="-128"/>
                <a:cs typeface="ＭＳ Ｐゴシック" charset="-128"/>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smtClean="0"/>
              <a:t>Click to add Title</a:t>
            </a:r>
            <a:endParaRPr lang="en-US" dirty="0"/>
          </a:p>
        </p:txBody>
      </p:sp>
      <p:sp>
        <p:nvSpPr>
          <p:cNvPr id="3" name="Text Placeholder 2"/>
          <p:cNvSpPr>
            <a:spLocks noGrp="1"/>
          </p:cNvSpPr>
          <p:nvPr>
            <p:ph type="body" sz="quarter" idx="12"/>
          </p:nvPr>
        </p:nvSpPr>
        <p:spPr>
          <a:xfrm>
            <a:off x="152400" y="1295400"/>
            <a:ext cx="8534400" cy="533400"/>
          </a:xfrm>
          <a:prstGeom prst="rect">
            <a:avLst/>
          </a:prstGeom>
        </p:spPr>
        <p:txBody>
          <a:bodyPr/>
          <a:lstStyle>
            <a:lvl1pPr marL="0" indent="0">
              <a:buNone/>
              <a:defRPr sz="2400" b="1"/>
            </a:lvl1pPr>
            <a:lvl3pPr marL="466725" indent="0">
              <a:buNone/>
              <a:defRPr/>
            </a:lvl3pPr>
            <a:lvl4pPr marL="685800" indent="0">
              <a:buNone/>
              <a:defRPr/>
            </a:lvl4pPr>
            <a:lvl5pPr marL="914400" indent="0">
              <a:buNone/>
              <a:defRPr/>
            </a:lvl5pPr>
          </a:lstStyle>
          <a:p>
            <a:pPr lvl="0"/>
            <a:r>
              <a:rPr lang="en-US" dirty="0" smtClean="0"/>
              <a:t>Click to edit Master text styles</a:t>
            </a:r>
          </a:p>
        </p:txBody>
      </p:sp>
      <p:sp>
        <p:nvSpPr>
          <p:cNvPr id="6" name="Content Placeholder 5"/>
          <p:cNvSpPr>
            <a:spLocks noGrp="1"/>
          </p:cNvSpPr>
          <p:nvPr>
            <p:ph sz="quarter" idx="13"/>
          </p:nvPr>
        </p:nvSpPr>
        <p:spPr>
          <a:xfrm>
            <a:off x="152400" y="2209800"/>
            <a:ext cx="8534400" cy="37338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90328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Rectangle 5"/>
          <p:cNvSpPr>
            <a:spLocks noChangeArrowheads="1"/>
          </p:cNvSpPr>
          <p:nvPr/>
        </p:nvSpPr>
        <p:spPr bwMode="auto">
          <a:xfrm>
            <a:off x="0" y="0"/>
            <a:ext cx="9144000" cy="762000"/>
          </a:xfrm>
          <a:prstGeom prst="rect">
            <a:avLst/>
          </a:prstGeom>
          <a:solidFill>
            <a:srgbClr val="0B4E78"/>
          </a:solidFill>
          <a:ln w="9525">
            <a:noFill/>
            <a:miter lim="800000"/>
            <a:headEnd/>
            <a:tailEnd/>
          </a:ln>
          <a:effectLst/>
        </p:spPr>
        <p:txBody>
          <a:bodyPr wrap="none" anchor="ctr"/>
          <a:lstStyle/>
          <a:p>
            <a:pPr>
              <a:defRPr/>
            </a:pPr>
            <a:endParaRPr lang="en-US" dirty="0"/>
          </a:p>
        </p:txBody>
      </p:sp>
      <p:sp>
        <p:nvSpPr>
          <p:cNvPr id="3075" name="Title Placeholder 1"/>
          <p:cNvSpPr>
            <a:spLocks noGrp="1"/>
          </p:cNvSpPr>
          <p:nvPr>
            <p:ph type="title"/>
          </p:nvPr>
        </p:nvSpPr>
        <p:spPr bwMode="auto">
          <a:xfrm>
            <a:off x="457200" y="346075"/>
            <a:ext cx="8229600" cy="384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3076" name="Text Placeholder 2"/>
          <p:cNvSpPr>
            <a:spLocks noGrp="1"/>
          </p:cNvSpPr>
          <p:nvPr>
            <p:ph type="body" idx="1"/>
          </p:nvPr>
        </p:nvSpPr>
        <p:spPr bwMode="auto">
          <a:xfrm>
            <a:off x="457200" y="912813"/>
            <a:ext cx="8335963" cy="5408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7"/>
          <p:cNvSpPr>
            <a:spLocks noChangeArrowheads="1"/>
          </p:cNvSpPr>
          <p:nvPr/>
        </p:nvSpPr>
        <p:spPr bwMode="auto">
          <a:xfrm>
            <a:off x="-2057400" y="1600200"/>
            <a:ext cx="1600200" cy="304800"/>
          </a:xfrm>
          <a:prstGeom prst="rect">
            <a:avLst/>
          </a:prstGeom>
          <a:solidFill>
            <a:schemeClr val="bg1"/>
          </a:solidFill>
          <a:ln w="25400" algn="ctr">
            <a:noFill/>
            <a:miter lim="800000"/>
            <a:headEnd/>
            <a:tailEnd/>
          </a:ln>
          <a:effectLst/>
        </p:spPr>
        <p:txBody>
          <a:bodyPr wrap="none" anchor="ctr"/>
          <a:lstStyle/>
          <a:p>
            <a:pPr>
              <a:defRPr/>
            </a:pPr>
            <a:r>
              <a:rPr lang="en-US" dirty="0"/>
              <a:t>Color Templates</a:t>
            </a:r>
          </a:p>
        </p:txBody>
      </p:sp>
      <p:sp>
        <p:nvSpPr>
          <p:cNvPr id="1032" name="Rectangle 8"/>
          <p:cNvSpPr>
            <a:spLocks noChangeArrowheads="1"/>
          </p:cNvSpPr>
          <p:nvPr/>
        </p:nvSpPr>
        <p:spPr bwMode="auto">
          <a:xfrm>
            <a:off x="-2057400" y="1905000"/>
            <a:ext cx="1600200" cy="533400"/>
          </a:xfrm>
          <a:prstGeom prst="rect">
            <a:avLst/>
          </a:prstGeom>
          <a:solidFill>
            <a:srgbClr val="FDD9B1"/>
          </a:solidFill>
          <a:ln w="25400" algn="ctr">
            <a:noFill/>
            <a:miter lim="800000"/>
            <a:headEnd/>
            <a:tailEnd/>
          </a:ln>
          <a:effectLst/>
        </p:spPr>
        <p:txBody>
          <a:bodyPr wrap="none" anchor="ctr"/>
          <a:lstStyle/>
          <a:p>
            <a:pPr>
              <a:defRPr/>
            </a:pPr>
            <a:endParaRPr lang="en-US" dirty="0"/>
          </a:p>
        </p:txBody>
      </p:sp>
      <p:sp>
        <p:nvSpPr>
          <p:cNvPr id="1033" name="Rectangle 9"/>
          <p:cNvSpPr>
            <a:spLocks noChangeArrowheads="1"/>
          </p:cNvSpPr>
          <p:nvPr/>
        </p:nvSpPr>
        <p:spPr bwMode="auto">
          <a:xfrm>
            <a:off x="-2057400" y="2438400"/>
            <a:ext cx="1600200" cy="533400"/>
          </a:xfrm>
          <a:prstGeom prst="rect">
            <a:avLst/>
          </a:prstGeom>
          <a:solidFill>
            <a:srgbClr val="95D519"/>
          </a:solidFill>
          <a:ln w="25400" algn="ctr">
            <a:noFill/>
            <a:miter lim="800000"/>
            <a:headEnd/>
            <a:tailEnd/>
          </a:ln>
          <a:effectLst/>
        </p:spPr>
        <p:txBody>
          <a:bodyPr wrap="none" anchor="ctr"/>
          <a:lstStyle/>
          <a:p>
            <a:pPr>
              <a:defRPr/>
            </a:pPr>
            <a:endParaRPr lang="en-US" dirty="0"/>
          </a:p>
        </p:txBody>
      </p:sp>
      <p:sp>
        <p:nvSpPr>
          <p:cNvPr id="1034" name="Rectangle 10"/>
          <p:cNvSpPr>
            <a:spLocks noChangeArrowheads="1"/>
          </p:cNvSpPr>
          <p:nvPr/>
        </p:nvSpPr>
        <p:spPr bwMode="auto">
          <a:xfrm>
            <a:off x="-2057400" y="2971800"/>
            <a:ext cx="1600200" cy="533400"/>
          </a:xfrm>
          <a:prstGeom prst="rect">
            <a:avLst/>
          </a:prstGeom>
          <a:solidFill>
            <a:srgbClr val="8F992D"/>
          </a:solidFill>
          <a:ln w="25400" algn="ctr">
            <a:noFill/>
            <a:miter lim="800000"/>
            <a:headEnd/>
            <a:tailEnd/>
          </a:ln>
          <a:effectLst/>
        </p:spPr>
        <p:txBody>
          <a:bodyPr wrap="none" anchor="ctr"/>
          <a:lstStyle/>
          <a:p>
            <a:pPr>
              <a:defRPr/>
            </a:pPr>
            <a:endParaRPr lang="en-US" dirty="0"/>
          </a:p>
        </p:txBody>
      </p:sp>
      <p:sp>
        <p:nvSpPr>
          <p:cNvPr id="1035" name="Rectangle 11"/>
          <p:cNvSpPr>
            <a:spLocks noChangeArrowheads="1"/>
          </p:cNvSpPr>
          <p:nvPr/>
        </p:nvSpPr>
        <p:spPr bwMode="auto">
          <a:xfrm>
            <a:off x="-2057400" y="3505200"/>
            <a:ext cx="1600200" cy="533400"/>
          </a:xfrm>
          <a:prstGeom prst="rect">
            <a:avLst/>
          </a:prstGeom>
          <a:solidFill>
            <a:srgbClr val="F99523"/>
          </a:solidFill>
          <a:ln w="25400" algn="ctr">
            <a:noFill/>
            <a:miter lim="800000"/>
            <a:headEnd/>
            <a:tailEnd/>
          </a:ln>
          <a:effectLst/>
        </p:spPr>
        <p:txBody>
          <a:bodyPr wrap="none" anchor="ctr"/>
          <a:lstStyle/>
          <a:p>
            <a:pPr>
              <a:defRPr/>
            </a:pPr>
            <a:endParaRPr lang="en-US" dirty="0"/>
          </a:p>
        </p:txBody>
      </p:sp>
      <p:sp>
        <p:nvSpPr>
          <p:cNvPr id="1036" name="Rectangle 12"/>
          <p:cNvSpPr>
            <a:spLocks noChangeArrowheads="1"/>
          </p:cNvSpPr>
          <p:nvPr/>
        </p:nvSpPr>
        <p:spPr bwMode="auto">
          <a:xfrm>
            <a:off x="-2057400" y="4038600"/>
            <a:ext cx="1600200" cy="533400"/>
          </a:xfrm>
          <a:prstGeom prst="rect">
            <a:avLst/>
          </a:prstGeom>
          <a:solidFill>
            <a:srgbClr val="0051CC"/>
          </a:solidFill>
          <a:ln w="25400" algn="ctr">
            <a:noFill/>
            <a:miter lim="800000"/>
            <a:headEnd/>
            <a:tailEnd/>
          </a:ln>
          <a:effectLst/>
        </p:spPr>
        <p:txBody>
          <a:bodyPr wrap="none" anchor="ctr"/>
          <a:lstStyle/>
          <a:p>
            <a:pPr>
              <a:defRPr/>
            </a:pPr>
            <a:endParaRPr lang="en-US" dirty="0"/>
          </a:p>
        </p:txBody>
      </p:sp>
      <p:sp>
        <p:nvSpPr>
          <p:cNvPr id="1037" name="Rectangle 13"/>
          <p:cNvSpPr>
            <a:spLocks noChangeArrowheads="1"/>
          </p:cNvSpPr>
          <p:nvPr/>
        </p:nvSpPr>
        <p:spPr bwMode="auto">
          <a:xfrm>
            <a:off x="-2057400" y="4572000"/>
            <a:ext cx="1600200" cy="533400"/>
          </a:xfrm>
          <a:prstGeom prst="rect">
            <a:avLst/>
          </a:prstGeom>
          <a:solidFill>
            <a:schemeClr val="folHlink"/>
          </a:solidFill>
          <a:ln w="25400" algn="ctr">
            <a:solidFill>
              <a:srgbClr val="8F992D"/>
            </a:solidFill>
            <a:miter lim="800000"/>
            <a:headEnd/>
            <a:tailEnd/>
          </a:ln>
          <a:effectLst/>
        </p:spPr>
        <p:txBody>
          <a:bodyPr wrap="none" anchor="ctr"/>
          <a:lstStyle/>
          <a:p>
            <a:pPr>
              <a:defRPr/>
            </a:pPr>
            <a:endParaRPr lang="en-US" dirty="0"/>
          </a:p>
        </p:txBody>
      </p:sp>
      <p:sp>
        <p:nvSpPr>
          <p:cNvPr id="1038" name="Rectangle 14"/>
          <p:cNvSpPr>
            <a:spLocks noChangeArrowheads="1"/>
          </p:cNvSpPr>
          <p:nvPr/>
        </p:nvSpPr>
        <p:spPr bwMode="auto">
          <a:xfrm>
            <a:off x="-2057400" y="5105400"/>
            <a:ext cx="1600200" cy="533400"/>
          </a:xfrm>
          <a:prstGeom prst="rect">
            <a:avLst/>
          </a:prstGeom>
          <a:solidFill>
            <a:srgbClr val="E90505"/>
          </a:solidFill>
          <a:ln w="25400" algn="ctr">
            <a:no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166534341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 id="2147484091" r:id="rId49"/>
    <p:sldLayoutId id="2147484092" r:id="rId50"/>
    <p:sldLayoutId id="2147484093" r:id="rId51"/>
    <p:sldLayoutId id="2147484094" r:id="rId52"/>
    <p:sldLayoutId id="2147483858" r:id="rId53"/>
    <p:sldLayoutId id="2147483859" r:id="rId5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0-#ppt_w/2"/>
                                          </p:val>
                                        </p:tav>
                                        <p:tav tm="100000">
                                          <p:val>
                                            <p:strVal val="#ppt_x"/>
                                          </p:val>
                                        </p:tav>
                                      </p:tavLst>
                                    </p:anim>
                                    <p:anim calcmode="lin" valueType="num">
                                      <p:cBhvr additive="base">
                                        <p:cTn id="8" dur="500" fill="hold"/>
                                        <p:tgtEl>
                                          <p:spTgt spid="307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76" grpId="0" build="p"/>
    </p:bldLst>
  </p:timing>
  <p:hf hdr="0" ftr="0" dt="0"/>
  <p:txStyles>
    <p:titleStyle>
      <a:lvl1pPr algn="l" rtl="0" eaLnBrk="1" fontAlgn="base" hangingPunct="1">
        <a:spcBef>
          <a:spcPct val="0"/>
        </a:spcBef>
        <a:spcAft>
          <a:spcPct val="0"/>
        </a:spcAft>
        <a:defRPr sz="2200" b="1" kern="1200">
          <a:solidFill>
            <a:schemeClr val="bg1"/>
          </a:solidFill>
          <a:latin typeface="Verdana" pitchFamily="34" charset="0"/>
          <a:ea typeface="Verdana" pitchFamily="34" charset="0"/>
          <a:cs typeface="Verdana" pitchFamily="34" charset="0"/>
        </a:defRPr>
      </a:lvl1pPr>
      <a:lvl2pPr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2pPr>
      <a:lvl3pPr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3pPr>
      <a:lvl4pPr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4pPr>
      <a:lvl5pPr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5pPr>
      <a:lvl6pPr marL="457200"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6pPr>
      <a:lvl7pPr marL="914400"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7pPr>
      <a:lvl8pPr marL="1371600"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8pPr>
      <a:lvl9pPr marL="1828800" algn="l" rtl="0" eaLnBrk="1" fontAlgn="base" hangingPunct="1">
        <a:spcBef>
          <a:spcPct val="0"/>
        </a:spcBef>
        <a:spcAft>
          <a:spcPct val="0"/>
        </a:spcAft>
        <a:defRPr sz="2200" b="1">
          <a:solidFill>
            <a:schemeClr val="tx1"/>
          </a:solidFill>
          <a:latin typeface="Verdana" pitchFamily="34" charset="0"/>
          <a:ea typeface="Verdana" pitchFamily="34" charset="0"/>
          <a:cs typeface="Verdana" pitchFamily="34" charset="0"/>
        </a:defRPr>
      </a:lvl9pPr>
    </p:titleStyle>
    <p:bodyStyle>
      <a:lvl1pPr marL="233363" indent="-233363" algn="l" rtl="0" eaLnBrk="1" fontAlgn="base" hangingPunct="1">
        <a:spcBef>
          <a:spcPct val="20000"/>
        </a:spcBef>
        <a:spcAft>
          <a:spcPct val="0"/>
        </a:spcAft>
        <a:buFont typeface="Verdana" pitchFamily="34" charset="0"/>
        <a:buChar char="•"/>
        <a:tabLst>
          <a:tab pos="1085850" algn="l"/>
          <a:tab pos="2000250" algn="l"/>
        </a:tabLst>
        <a:defRPr sz="3200" kern="1200">
          <a:solidFill>
            <a:schemeClr val="tx1"/>
          </a:solidFill>
          <a:latin typeface="Verdana" pitchFamily="34" charset="0"/>
          <a:ea typeface="Verdana" pitchFamily="34" charset="0"/>
          <a:cs typeface="Verdana" pitchFamily="34" charset="0"/>
        </a:defRPr>
      </a:lvl1pPr>
      <a:lvl2pPr marL="682625" indent="-225425" algn="l" rtl="0" eaLnBrk="1" fontAlgn="base" hangingPunct="1">
        <a:spcBef>
          <a:spcPct val="20000"/>
        </a:spcBef>
        <a:spcAft>
          <a:spcPct val="0"/>
        </a:spcAft>
        <a:buFont typeface="Arial" charset="0"/>
        <a:buChar char="–"/>
        <a:tabLst>
          <a:tab pos="1085850" algn="l"/>
          <a:tab pos="2000250" algn="l"/>
        </a:tabLst>
        <a:defRPr sz="1600" kern="1200">
          <a:solidFill>
            <a:schemeClr val="tx1"/>
          </a:solidFill>
          <a:latin typeface="Verdana" pitchFamily="34" charset="0"/>
          <a:ea typeface="Verdana" pitchFamily="34" charset="0"/>
          <a:cs typeface="Verdana" pitchFamily="34" charset="0"/>
        </a:defRPr>
      </a:lvl2pPr>
      <a:lvl3pPr marL="1085850" indent="-171450" algn="l" rtl="0" eaLnBrk="1" fontAlgn="base" hangingPunct="1">
        <a:spcBef>
          <a:spcPct val="20000"/>
        </a:spcBef>
        <a:spcAft>
          <a:spcPct val="0"/>
        </a:spcAft>
        <a:buFont typeface="Wingdings" pitchFamily="2" charset="2"/>
        <a:buChar char=""/>
        <a:tabLst>
          <a:tab pos="1085850" algn="l"/>
          <a:tab pos="2000250" algn="l"/>
        </a:tabLst>
        <a:defRPr lang="en-US" sz="1400" kern="1200" dirty="0">
          <a:solidFill>
            <a:schemeClr val="tx1"/>
          </a:solidFill>
          <a:latin typeface="Verdana" pitchFamily="34" charset="0"/>
          <a:ea typeface="Verdana" pitchFamily="34" charset="0"/>
          <a:cs typeface="Verdana" pitchFamily="34" charset="0"/>
        </a:defRPr>
      </a:lvl3pPr>
      <a:lvl4pPr marL="1595438" indent="-228600" algn="l" rtl="0" eaLnBrk="1" fontAlgn="base" hangingPunct="1">
        <a:spcBef>
          <a:spcPct val="20000"/>
        </a:spcBef>
        <a:spcAft>
          <a:spcPct val="0"/>
        </a:spcAft>
        <a:buFont typeface="Arial" charset="0"/>
        <a:buChar char="–"/>
        <a:tabLst>
          <a:tab pos="1085850" algn="l"/>
          <a:tab pos="2000250" algn="l"/>
        </a:tabLst>
        <a:defRPr sz="1200" kern="1200">
          <a:solidFill>
            <a:schemeClr val="tx1"/>
          </a:solidFill>
          <a:latin typeface="Verdana" pitchFamily="34" charset="0"/>
          <a:ea typeface="Verdana" pitchFamily="34" charset="0"/>
          <a:cs typeface="Verdana" pitchFamily="34" charset="0"/>
        </a:defRPr>
      </a:lvl4pPr>
      <a:lvl5pPr marL="2057400" indent="-228600" algn="l" rtl="0" eaLnBrk="1" fontAlgn="base" hangingPunct="1">
        <a:spcBef>
          <a:spcPct val="20000"/>
        </a:spcBef>
        <a:spcAft>
          <a:spcPct val="0"/>
        </a:spcAft>
        <a:buFont typeface="Wingdings" pitchFamily="2" charset="2"/>
        <a:buChar char="§"/>
        <a:tabLst>
          <a:tab pos="1085850" algn="l"/>
          <a:tab pos="2000250" algn="l"/>
        </a:tabLst>
        <a:defRPr sz="1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gnu.org/gnu/the-gnu-project.ht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file:///D:/My%20Web%20Sites/AndroidUserGuide/developer.android.com/guide/topics/manifest/data-element.html" TargetMode="External"/><Relationship Id="rId3" Type="http://schemas.openxmlformats.org/officeDocument/2006/relationships/image" Target="../media/image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png"/><Relationship Id="rId3"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5.png"/><Relationship Id="rId3" Type="http://schemas.openxmlformats.org/officeDocument/2006/relationships/image" Target="../media/image6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hyperlink" Target="http://developer.android.com/reference/android/widget/Adapter.html" TargetMode="External"/><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9.xml"/><Relationship Id="rId2" Type="http://schemas.openxmlformats.org/officeDocument/2006/relationships/hyperlink" Target="http://developer.android.com/reference/android/widget/ListView.html"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hyperlink" Target="http://developer.android.com/reference/android/widget/ListView.html" TargetMode="External"/><Relationship Id="rId4" Type="http://schemas.openxmlformats.org/officeDocument/2006/relationships/hyperlink" Target="http://developer.android.com/reference/android/widget/Spinne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widget/Gallery.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hyperlink" Target="http://developer.android.com/reference/android/widget/SimpleCursorAdapter.html" TargetMode="Externa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9.xml"/><Relationship Id="rId2" Type="http://schemas.openxmlformats.org/officeDocument/2006/relationships/hyperlink" Target="http://developer.android.com/reference/android/database/Cursor.html"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developer.android.com/reference/android/widget/AdapterView.OnItemClickListener.html" TargetMode="External"/><Relationship Id="rId4" Type="http://schemas.openxmlformats.org/officeDocument/2006/relationships/image" Target="../media/image75.png"/><Relationship Id="rId1" Type="http://schemas.openxmlformats.org/officeDocument/2006/relationships/slideLayout" Target="../slideLayouts/slideLayout9.xml"/><Relationship Id="rId2" Type="http://schemas.openxmlformats.org/officeDocument/2006/relationships/hyperlink" Target="http://developer.android.com/reference/android/widget/AdapterView.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hyperlink" Target="http://developer.android.com/guide/topics/ui/menus.html" TargetMode="External"/><Relationship Id="rId4" Type="http://schemas.openxmlformats.org/officeDocument/2006/relationships/hyperlink" Target="http://developer.android.com/reference/android/view/ActionMode.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widget/ListView.html"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developer.android.com/guide/topics/ui/menus.html" TargetMode="External"/><Relationship Id="rId4" Type="http://schemas.openxmlformats.org/officeDocument/2006/relationships/hyperlink" Target="http://developer.android.com/reference/android/view/ActionMode.html" TargetMode="External"/><Relationship Id="rId1" Type="http://schemas.openxmlformats.org/officeDocument/2006/relationships/slideLayout" Target="../slideLayouts/slideLayout9.xml"/><Relationship Id="rId2"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3" Type="http://schemas.openxmlformats.org/officeDocument/2006/relationships/hyperlink" Target="http://developer.android.com/reference/android/app/AlertDialog.html" TargetMode="External"/><Relationship Id="rId4" Type="http://schemas.openxmlformats.org/officeDocument/2006/relationships/hyperlink" Target="http://developer.android.com/reference/android/app/ProgressDialog.html" TargetMode="External"/><Relationship Id="rId5" Type="http://schemas.openxmlformats.org/officeDocument/2006/relationships/hyperlink" Target="http://developer.android.com/reference/android/app/DatePickerDialog.html" TargetMode="External"/><Relationship Id="rId6" Type="http://schemas.openxmlformats.org/officeDocument/2006/relationships/hyperlink" Target="http://developer.android.com/resources/tutorials/views/hello-datepicker.html" TargetMode="External"/><Relationship Id="rId7" Type="http://schemas.openxmlformats.org/officeDocument/2006/relationships/hyperlink" Target="http://developer.android.com/reference/android/app/TimePickerDialog.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Dialog.html"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developer.android.com/reference/android/app/AlertDialog.html" TargetMode="External"/><Relationship Id="rId4" Type="http://schemas.openxmlformats.org/officeDocument/2006/relationships/hyperlink" Target="http://developer.android.com/reference/android/content/Context.html" TargetMode="External"/><Relationship Id="rId5"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hyperlink" Target="http://developer.android.com/reference/android/app/ProgressDialog.html"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developer.android.com/reference/android/app/Dialog.html" TargetMode="External"/><Relationship Id="rId4" Type="http://schemas.openxmlformats.org/officeDocument/2006/relationships/hyperlink" Target="http://developer.android.com/reference/android/app/Activity.html" TargetMode="External"/><Relationship Id="rId5"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hyperlink" Target="http://developer.android.com/reference/android/app/ProgressDialog.htm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8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85.png"/></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9.xml"/><Relationship Id="rId2" Type="http://schemas.openxmlformats.org/officeDocument/2006/relationships/hyperlink" Target="http://developer.android.com/reference/android/support/v4/app/DialogFragment.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sdk/index.htm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9.png"/><Relationship Id="rId3" Type="http://schemas.openxmlformats.org/officeDocument/2006/relationships/image" Target="../media/image90.png"/></Relationships>
</file>

<file path=ppt/slides/_rels/slide143.xml.rels><?xml version="1.0" encoding="UTF-8" standalone="yes"?>
<Relationships xmlns="http://schemas.openxmlformats.org/package/2006/relationships"><Relationship Id="rId3" Type="http://schemas.openxmlformats.org/officeDocument/2006/relationships/hyperlink" Target="http://developer.android.com/reference/android/widget/GridView.html" TargetMode="External"/><Relationship Id="rId4" Type="http://schemas.openxmlformats.org/officeDocument/2006/relationships/image" Target="../media/image91.png"/><Relationship Id="rId5" Type="http://schemas.openxmlformats.org/officeDocument/2006/relationships/hyperlink" Target="http://developer.android.com/guide/topics/ui/menus.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widget/ListView.html"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Menu.html" TargetMode="External"/><Relationship Id="rId3" Type="http://schemas.openxmlformats.org/officeDocument/2006/relationships/hyperlink" Target="file:///D:/My%20Web%20Sites/AndroidUserGuide/developer.android.com/guide/topics/resources/menu-resource.html"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Menu.html" TargetMode="External"/><Relationship Id="rId3" Type="http://schemas.openxmlformats.org/officeDocument/2006/relationships/hyperlink" Target="http://developer.android.com/reference/android/view/MenuItem.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MenuInflater.html" TargetMode="External"/><Relationship Id="rId3" Type="http://schemas.openxmlformats.org/officeDocument/2006/relationships/image" Target="../media/image9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9.png"/></Relationships>
</file>

<file path=ppt/slides/_rels/slide149.xml.rels><?xml version="1.0" encoding="UTF-8" standalone="yes"?>
<Relationships xmlns="http://schemas.openxmlformats.org/package/2006/relationships"><Relationship Id="rId3" Type="http://schemas.openxmlformats.org/officeDocument/2006/relationships/hyperlink" Target="http://developer.android.com/reference/android/view/Menu.html" TargetMode="External"/><Relationship Id="rId4" Type="http://schemas.openxmlformats.org/officeDocument/2006/relationships/image" Target="../media/image94.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hyperlink" Target="http://developer.android.com/reference/android/view/MenuItem.html" TargetMode="External"/><Relationship Id="rId1" Type="http://schemas.openxmlformats.org/officeDocument/2006/relationships/slideLayout" Target="../slideLayouts/slideLayout9.xml"/><Relationship Id="rId2" Type="http://schemas.openxmlformats.org/officeDocument/2006/relationships/image" Target="../media/image9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hyperlink" Target="http://developer.android.com/reference/android/view/View.html" TargetMode="External"/><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file:///D:/My%20Web%20Sites/AndroidUserGuide/developer.android.com/guide/topics/resources/menu-resource.html" TargetMode="External"/><Relationship Id="rId3" Type="http://schemas.openxmlformats.org/officeDocument/2006/relationships/image" Target="../media/image1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1.png"/></Relationships>
</file>

<file path=ppt/slides/_rels/slide15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159.xml.rels><?xml version="1.0" encoding="UTF-8" standalone="yes"?>
<Relationships xmlns="http://schemas.openxmlformats.org/package/2006/relationships"><Relationship Id="rId3" Type="http://schemas.openxmlformats.org/officeDocument/2006/relationships/hyperlink" Target="http://developer.android.com/reference/android/webkit/WebSettings.html" TargetMode="External"/><Relationship Id="rId4" Type="http://schemas.openxmlformats.org/officeDocument/2006/relationships/image" Target="../media/image105.png"/><Relationship Id="rId1" Type="http://schemas.openxmlformats.org/officeDocument/2006/relationships/slideLayout" Target="../slideLayouts/slideLayout9.xml"/><Relationship Id="rId2" Type="http://schemas.openxmlformats.org/officeDocument/2006/relationships/hyperlink" Target="http://developer.android.com/reference/android/webkit/WebView.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hyperlink" Target="http://developer.android.com/reference/android/webkit/WebViewClient.html" TargetMode="External"/><Relationship Id="rId4" Type="http://schemas.openxmlformats.org/officeDocument/2006/relationships/image" Target="../media/image106.png"/><Relationship Id="rId1" Type="http://schemas.openxmlformats.org/officeDocument/2006/relationships/slideLayout" Target="../slideLayouts/slideLayout9.xml"/><Relationship Id="rId2" Type="http://schemas.openxmlformats.org/officeDocument/2006/relationships/hyperlink" Target="http://developer.android.com/reference/android/webkit/WebView.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hyperlink" Target="http://developer.android.com/reference/android/webkit/WebView.html"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 Id="rId3" Type="http://schemas.openxmlformats.org/officeDocument/2006/relationships/hyperlink" Target="http://developer.android.com/reference/java/io/FileOutputStream.html"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 Id="rId3" Type="http://schemas.openxmlformats.org/officeDocument/2006/relationships/image" Target="../media/image10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 Id="rId3" Type="http://schemas.openxmlformats.org/officeDocument/2006/relationships/hyperlink" Target="http://developer.android.com/reference/java/io/FileInputStream.html"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169.xml.rels><?xml version="1.0" encoding="UTF-8" standalone="yes"?>
<Relationships xmlns="http://schemas.openxmlformats.org/package/2006/relationships"><Relationship Id="rId3" Type="http://schemas.openxmlformats.org/officeDocument/2006/relationships/hyperlink" Target="http://developer.android.com/reference/java/io/File.html" TargetMode="External"/><Relationship Id="rId4" Type="http://schemas.openxmlformats.org/officeDocument/2006/relationships/hyperlink" Target="http://developer.android.com/reference/android/os/Environment.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java/io/File.html"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developer.android.com/reference/android/content/Context.html" TargetMode="External"/><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9.xml"/><Relationship Id="rId2" Type="http://schemas.openxmlformats.org/officeDocument/2006/relationships/hyperlink" Target="http://developer.android.com/reference/java/io/File.html"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developer.android.com/guide/topics/manifest/manifest-intro.html" TargetMode="External"/><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hyperlink" Target="http://developer.android.com/reference/android/Manifest.permission.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os/Environment.html" TargetMode="External"/><Relationship Id="rId3" Type="http://schemas.openxmlformats.org/officeDocument/2006/relationships/image" Target="../media/image11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SharedPreferences.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developer.android.com/reference/android/content/Context.html" TargetMode="External"/><Relationship Id="rId4" Type="http://schemas.openxmlformats.org/officeDocument/2006/relationships/hyperlink" Target="http://developer.android.com/reference/android/app/Activity.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content/SharedPreference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SharedPreferences.html" TargetMode="External"/><Relationship Id="rId3" Type="http://schemas.openxmlformats.org/officeDocument/2006/relationships/hyperlink" Target="http://developer.android.com/reference/android/content/SharedPreferences.Editor.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sqlite.org/" TargetMode="External"/><Relationship Id="rId3" Type="http://schemas.openxmlformats.org/officeDocument/2006/relationships/hyperlink" Target="http://developer.android.com/guide/topics/data/data-storage.html"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developer.android.com/reference/android/database/sqlite/SQLiteDatabase.html" TargetMode="External"/><Relationship Id="rId4" Type="http://schemas.openxmlformats.org/officeDocument/2006/relationships/hyperlink" Target="http://developer.android.com/reference/android/database/sqlite/SQLiteQueryBuilder.html" TargetMode="External"/><Relationship Id="rId5" Type="http://schemas.openxmlformats.org/officeDocument/2006/relationships/hyperlink" Target="http://developer.android.com/reference/android/database/Curso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database/sqlite/SQLiteOpenHelper.html"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8.png"/></Relationships>
</file>

<file path=ppt/slides/_rels/slide188.xml.rels><?xml version="1.0" encoding="UTF-8" standalone="yes"?>
<Relationships xmlns="http://schemas.openxmlformats.org/package/2006/relationships"><Relationship Id="rId3" Type="http://schemas.openxmlformats.org/officeDocument/2006/relationships/hyperlink" Target="http://developer.android.com/reference/android/database/sqlite/SQLiteDatabase.html" TargetMode="External"/><Relationship Id="rId4" Type="http://schemas.openxmlformats.org/officeDocument/2006/relationships/image" Target="../media/image119.png"/><Relationship Id="rId1" Type="http://schemas.openxmlformats.org/officeDocument/2006/relationships/slideLayout" Target="../slideLayouts/slideLayout9.xml"/><Relationship Id="rId2" Type="http://schemas.openxmlformats.org/officeDocument/2006/relationships/hyperlink" Target="http://developer.android.com/reference/android/content/ContentValues.html"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developer.android.com/reference/android/database/Cursor.html" TargetMode="External"/><Relationship Id="rId4" Type="http://schemas.openxmlformats.org/officeDocument/2006/relationships/image" Target="../media/image120.png"/><Relationship Id="rId1" Type="http://schemas.openxmlformats.org/officeDocument/2006/relationships/slideLayout" Target="../slideLayouts/slideLayout9.xml"/><Relationship Id="rId2" Type="http://schemas.openxmlformats.org/officeDocument/2006/relationships/hyperlink" Target="http://developer.android.com/reference/android/database/sqlite/SQLiteDatabas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database/Cursor.html" TargetMode="External"/><Relationship Id="rId3" Type="http://schemas.openxmlformats.org/officeDocument/2006/relationships/image" Target="../media/image1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database/sqlite/SQLiteDatabase.html" TargetMode="External"/><Relationship Id="rId3" Type="http://schemas.openxmlformats.org/officeDocument/2006/relationships/image" Target="../media/image12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hyperlink" Target="http://developer.android.com/reference/android/app/Service.html" TargetMode="External"/><Relationship Id="rId4" Type="http://schemas.openxmlformats.org/officeDocument/2006/relationships/image" Target="../media/image124.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 Id="rId3" Type="http://schemas.openxmlformats.org/officeDocument/2006/relationships/image" Target="../media/image12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7.png"/><Relationship Id="rId3" Type="http://schemas.openxmlformats.org/officeDocument/2006/relationships/image" Target="../media/image12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 Id="rId3" Type="http://schemas.openxmlformats.org/officeDocument/2006/relationships/hyperlink" Target="http://developer.android.com/reference/android/app/Activity.html"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3.png"/><Relationship Id="rId3" Type="http://schemas.openxmlformats.org/officeDocument/2006/relationships/image" Target="../media/image134.png"/></Relationships>
</file>

<file path=ppt/slides/_rels/slide208.xml.rels><?xml version="1.0" encoding="UTF-8" standalone="yes"?>
<Relationships xmlns="http://schemas.openxmlformats.org/package/2006/relationships"><Relationship Id="rId3" Type="http://schemas.openxmlformats.org/officeDocument/2006/relationships/hyperlink" Target="file:///D:/My%20Web%20Sites/AndroidUserGuide/developer.android.com/guide/topics/graphics/view-animation.html" TargetMode="External"/><Relationship Id="rId4" Type="http://schemas.openxmlformats.org/officeDocument/2006/relationships/hyperlink" Target="file:///D:/My%20Web%20Sites/AndroidUserGuide/developer.android.com/guide/topics/resources/color-list-resource.html" TargetMode="External"/><Relationship Id="rId1" Type="http://schemas.openxmlformats.org/officeDocument/2006/relationships/slideLayout" Target="../slideLayouts/slideLayout9.xml"/><Relationship Id="rId2" Type="http://schemas.openxmlformats.org/officeDocument/2006/relationships/hyperlink" Target="file:///D:/My%20Web%20Sites/AndroidUserGuide/developer.android.com/guide/topics/graphics/animation.html"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10.xml.rels><?xml version="1.0" encoding="UTF-8" standalone="yes"?>
<Relationships xmlns="http://schemas.openxmlformats.org/package/2006/relationships"><Relationship Id="rId3" Type="http://schemas.openxmlformats.org/officeDocument/2006/relationships/hyperlink" Target="file:///D:/My%20Web%20Sites/AndroidUserGuide/developer.android.com/guide/topics/resources/menu-resource.html" TargetMode="External"/><Relationship Id="rId4" Type="http://schemas.openxmlformats.org/officeDocument/2006/relationships/hyperlink" Target="http://developer.android.com/reference/java/io/InputStream.html" TargetMode="External"/><Relationship Id="rId5" Type="http://schemas.openxmlformats.org/officeDocument/2006/relationships/hyperlink" Target="http://developer.android.com/reference/android/content/res/Resources.html" TargetMode="External"/><Relationship Id="rId6" Type="http://schemas.openxmlformats.org/officeDocument/2006/relationships/hyperlink" Target="http://developer.android.com/reference/android/content/res/AssetManager.html" TargetMode="External"/><Relationship Id="rId1" Type="http://schemas.openxmlformats.org/officeDocument/2006/relationships/slideLayout" Target="../slideLayouts/slideLayout9.xml"/><Relationship Id="rId2" Type="http://schemas.openxmlformats.org/officeDocument/2006/relationships/hyperlink" Target="file:///D:/My%20Web%20Sites/AndroidUserGuide/developer.android.com/guide/topics/resources/layout-resource.html"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file:///D:/My%20Web%20Sites/AndroidUserGuide/developer.android.com/guide/topics/resources/string-resource.html" TargetMode="External"/><Relationship Id="rId4" Type="http://schemas.openxmlformats.org/officeDocument/2006/relationships/hyperlink" Target="file:///D:/My%20Web%20Sites/AndroidUserGuide/developer.android.com/guide/topics/resources/style-resource.html" TargetMode="External"/><Relationship Id="rId5" Type="http://schemas.openxmlformats.org/officeDocument/2006/relationships/hyperlink" Target="http://developer.android.com/reference/android/content/res/Resources.html" TargetMode="External"/><Relationship Id="rId6" Type="http://schemas.openxmlformats.org/officeDocument/2006/relationships/hyperlink" Target="file:///D:/My%20Web%20Sites/AndroidUserGuide/developer.android.com/guide/topics/search/searchable-config.html" TargetMode="External"/><Relationship Id="rId1" Type="http://schemas.openxmlformats.org/officeDocument/2006/relationships/slideLayout" Target="../slideLayouts/slideLayout9.xml"/><Relationship Id="rId2" Type="http://schemas.openxmlformats.org/officeDocument/2006/relationships/hyperlink" Target="file:///D:/My%20Web%20Sites/AndroidUserGuide/developer.android.com/guide/topics/resources/more-resources.html"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6.png"/><Relationship Id="rId3" Type="http://schemas.openxmlformats.org/officeDocument/2006/relationships/image" Target="../media/image13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8.png"/><Relationship Id="rId3" Type="http://schemas.openxmlformats.org/officeDocument/2006/relationships/image" Target="../media/image13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1.png"/><Relationship Id="rId3" Type="http://schemas.openxmlformats.org/officeDocument/2006/relationships/image" Target="../media/image14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5.png"/><Relationship Id="rId3" Type="http://schemas.openxmlformats.org/officeDocument/2006/relationships/image" Target="../media/image1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RecyclerView.html" TargetMode="External"/><Relationship Id="rId3" Type="http://schemas.openxmlformats.org/officeDocument/2006/relationships/hyperlink" Target="http://developer.android.com/reference/android/widget/ListView.html"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RecyclerView.html" TargetMode="External"/><Relationship Id="rId3" Type="http://schemas.openxmlformats.org/officeDocument/2006/relationships/image" Target="../media/image14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RecyclerView.html" TargetMode="External"/><Relationship Id="rId3" Type="http://schemas.openxmlformats.org/officeDocument/2006/relationships/image" Target="../media/image14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CardView.html" TargetMode="External"/><Relationship Id="rId3" Type="http://schemas.openxmlformats.org/officeDocument/2006/relationships/hyperlink" Target="http://developer.android.com/reference/android/widget/FrameLayout.html"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CardView.html" TargetMode="External"/><Relationship Id="rId3" Type="http://schemas.openxmlformats.org/officeDocument/2006/relationships/image" Target="../media/image150.png"/></Relationships>
</file>

<file path=ppt/slides/_rels/slide237.xml.rels><?xml version="1.0" encoding="UTF-8" standalone="yes"?>
<Relationships xmlns="http://schemas.openxmlformats.org/package/2006/relationships"><Relationship Id="rId3" Type="http://schemas.openxmlformats.org/officeDocument/2006/relationships/hyperlink" Target="http://developer.android.com/reference/android/support/v7/widget/CardView.html" TargetMode="External"/><Relationship Id="rId4" Type="http://schemas.openxmlformats.org/officeDocument/2006/relationships/hyperlink" Target="http://developer.android.com/tools/support-library/features.html" TargetMode="External"/><Relationship Id="rId5" Type="http://schemas.openxmlformats.org/officeDocument/2006/relationships/hyperlink" Target="http://developer.android.com/sdk/installing/studio-build.html" TargetMode="External"/><Relationship Id="rId6" Type="http://schemas.openxmlformats.org/officeDocument/2006/relationships/image" Target="../media/image151.png"/><Relationship Id="rId1" Type="http://schemas.openxmlformats.org/officeDocument/2006/relationships/slideLayout" Target="../slideLayouts/slideLayout9.xml"/><Relationship Id="rId2" Type="http://schemas.openxmlformats.org/officeDocument/2006/relationships/hyperlink" Target="http://developer.android.com/reference/android/support/v7/widget/RecyclerView.html"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2.png"/><Relationship Id="rId3" Type="http://schemas.openxmlformats.org/officeDocument/2006/relationships/image" Target="../media/image15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4.png"/></Relationships>
</file>

<file path=ppt/slides/_rels/slide242.xml.rels><?xml version="1.0" encoding="UTF-8" standalone="yes"?>
<Relationships xmlns="http://schemas.openxmlformats.org/package/2006/relationships"><Relationship Id="rId3" Type="http://schemas.openxmlformats.org/officeDocument/2006/relationships/hyperlink" Target="http://developer.android.com/reference/android/content/res/Resources.Theme.html" TargetMode="External"/><Relationship Id="rId4" Type="http://schemas.openxmlformats.org/officeDocument/2006/relationships/hyperlink" Target="http://developer.android.com/reference/android/content/res/TypedArray.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util/AttributeSet.html"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 Id="rId3" Type="http://schemas.openxmlformats.org/officeDocument/2006/relationships/hyperlink" Target="http://developer.android.com/reference/android/graphics/Canvas.html" TargetMode="External"/></Relationships>
</file>

<file path=ppt/slides/_rels/slide246.xml.rels><?xml version="1.0" encoding="UTF-8" standalone="yes"?>
<Relationships xmlns="http://schemas.openxmlformats.org/package/2006/relationships"><Relationship Id="rId3" Type="http://schemas.openxmlformats.org/officeDocument/2006/relationships/hyperlink" Target="http://developer.android.com/reference/android/graphics/Canvas.html" TargetMode="External"/><Relationship Id="rId4" Type="http://schemas.openxmlformats.org/officeDocument/2006/relationships/hyperlink" Target="http://developer.android.com/reference/android/graphics/Paint.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graphics/package-summary.html"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hyperlink" Target="http://developer.android.com/reference/android/view/View.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graphics/Paint.html" TargetMode="Externa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 Id="rId3" Type="http://schemas.openxmlformats.org/officeDocument/2006/relationships/image" Target="../media/image15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1.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hyperlink" Target="http://developer.android.com/reference/android/view/ViewGroup.html" TargetMode="External"/><Relationship Id="rId5" Type="http://schemas.openxmlformats.org/officeDocument/2006/relationships/image" Target="../media/image160.png"/><Relationship Id="rId1" Type="http://schemas.openxmlformats.org/officeDocument/2006/relationships/slideLayout" Target="../slideLayouts/slideLayout9.xml"/><Relationship Id="rId2" Type="http://schemas.openxmlformats.org/officeDocument/2006/relationships/hyperlink" Target="http://developer.android.com/reference/android/app/Fragment.html"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developer.android.com/guide/topics/resources/layout-resource.html" TargetMode="External"/><Relationship Id="rId4" Type="http://schemas.openxmlformats.org/officeDocument/2006/relationships/hyperlink" Target="http://developer.android.com/reference/android/view/LayoutInflater.html" TargetMode="External"/><Relationship Id="rId5" Type="http://schemas.openxmlformats.org/officeDocument/2006/relationships/hyperlink" Target="http://developer.android.com/reference/android/preference/PreferenceFragment.html" TargetMode="External"/><Relationship Id="rId6" Type="http://schemas.openxmlformats.org/officeDocument/2006/relationships/hyperlink" Target="http://developer.android.com/reference/android/preference/Preference.html" TargetMode="External"/><Relationship Id="rId7" Type="http://schemas.openxmlformats.org/officeDocument/2006/relationships/hyperlink" Target="http://developer.android.com/reference/android/preference/PreferenceActivity.html" TargetMode="External"/><Relationship Id="rId8" Type="http://schemas.openxmlformats.org/officeDocument/2006/relationships/image" Target="../media/image161.png"/><Relationship Id="rId1" Type="http://schemas.openxmlformats.org/officeDocument/2006/relationships/slideLayout" Target="../slideLayouts/slideLayout9.xml"/><Relationship Id="rId2" Type="http://schemas.openxmlformats.org/officeDocument/2006/relationships/hyperlink" Target="http://developer.android.com/reference/android/app/Fragment.html" TargetMode="External"/></Relationships>
</file>

<file path=ppt/slides/_rels/slide253.xml.rels><?xml version="1.0" encoding="UTF-8" standalone="yes"?>
<Relationships xmlns="http://schemas.openxmlformats.org/package/2006/relationships"><Relationship Id="rId3" Type="http://schemas.openxmlformats.org/officeDocument/2006/relationships/hyperlink" Target="http://developer.android.com/reference/android/preference/Preference.html" TargetMode="External"/><Relationship Id="rId4" Type="http://schemas.openxmlformats.org/officeDocument/2006/relationships/hyperlink" Target="http://developer.android.com/reference/android/preference/PreferenceActivity.html" TargetMode="External"/><Relationship Id="rId5" Type="http://schemas.openxmlformats.org/officeDocument/2006/relationships/image" Target="../media/image162.png"/><Relationship Id="rId1" Type="http://schemas.openxmlformats.org/officeDocument/2006/relationships/slideLayout" Target="../slideLayouts/slideLayout9.xml"/><Relationship Id="rId2" Type="http://schemas.openxmlformats.org/officeDocument/2006/relationships/hyperlink" Target="http://developer.android.com/reference/android/preference/PreferenceFragment.html" TargetMode="External"/></Relationships>
</file>

<file path=ppt/slides/_rels/slide254.xml.rels><?xml version="1.0" encoding="UTF-8" standalone="yes"?>
<Relationships xmlns="http://schemas.openxmlformats.org/package/2006/relationships"><Relationship Id="rId3" Type="http://schemas.openxmlformats.org/officeDocument/2006/relationships/hyperlink" Target="http://developer.android.com/reference/android/preference/PreferenceFragment.html" TargetMode="External"/><Relationship Id="rId4" Type="http://schemas.openxmlformats.org/officeDocument/2006/relationships/hyperlink" Target="http://developer.android.com/reference/android/preference/Preference.html" TargetMode="External"/><Relationship Id="rId5" Type="http://schemas.openxmlformats.org/officeDocument/2006/relationships/hyperlink" Target="http://developer.android.com/reference/android/preference/PreferenceActivity.html" TargetMode="External"/><Relationship Id="rId6" Type="http://schemas.openxmlformats.org/officeDocument/2006/relationships/image" Target="../media/image163.png"/><Relationship Id="rId7" Type="http://schemas.openxmlformats.org/officeDocument/2006/relationships/image" Target="../media/image164.png"/><Relationship Id="rId1" Type="http://schemas.openxmlformats.org/officeDocument/2006/relationships/slideLayout" Target="../slideLayouts/slideLayout9.xml"/><Relationship Id="rId2" Type="http://schemas.openxmlformats.org/officeDocument/2006/relationships/hyperlink" Target="http://developer.android.com/reference/android/view/ViewGroup.html" TargetMode="External"/></Relationships>
</file>

<file path=ppt/slides/_rels/slide255.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FragmentManager.html" TargetMode="External"/></Relationships>
</file>

<file path=ppt/slides/_rels/slide256.xml.rels><?xml version="1.0" encoding="UTF-8" standalone="yes"?>
<Relationships xmlns="http://schemas.openxmlformats.org/package/2006/relationships"><Relationship Id="rId3" Type="http://schemas.openxmlformats.org/officeDocument/2006/relationships/hyperlink" Target="http://developer.android.com/reference/android/app/FragmentManager.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65.png"/><Relationship Id="rId8" Type="http://schemas.openxmlformats.org/officeDocument/2006/relationships/image" Target="../media/image166.png"/><Relationship Id="rId1" Type="http://schemas.openxmlformats.org/officeDocument/2006/relationships/slideLayout" Target="../slideLayouts/slideLayout9.xml"/><Relationship Id="rId2" Type="http://schemas.openxmlformats.org/officeDocument/2006/relationships/hyperlink" Target="http://developer.android.com/reference/android/app/FragmentTransaction.html" TargetMode="External"/></Relationships>
</file>

<file path=ppt/slides/_rels/slide257.xml.rels><?xml version="1.0" encoding="UTF-8" standalone="yes"?>
<Relationships xmlns="http://schemas.openxmlformats.org/package/2006/relationships"><Relationship Id="rId3" Type="http://schemas.openxmlformats.org/officeDocument/2006/relationships/hyperlink" Target="http://developer.android.com/reference/android/app/Fragment.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hyperlink" Target="http://developer.android.com/reference/android/app/FragmentManager.html" TargetMode="External"/><Relationship Id="rId8" Type="http://schemas.openxmlformats.org/officeDocument/2006/relationships/image" Target="../media/image167.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258.xml.rels><?xml version="1.0" encoding="UTF-8" standalone="yes"?>
<Relationships xmlns="http://schemas.openxmlformats.org/package/2006/relationships"><Relationship Id="rId3" Type="http://schemas.openxmlformats.org/officeDocument/2006/relationships/hyperlink" Target="http://developer.android.com/reference/android/preference/Preference.html" TargetMode="External"/><Relationship Id="rId4" Type="http://schemas.openxmlformats.org/officeDocument/2006/relationships/hyperlink" Target="http://developer.android.com/reference/android/preference/PreferenceActivity.html" TargetMode="External"/><Relationship Id="rId5" Type="http://schemas.openxmlformats.org/officeDocument/2006/relationships/image" Target="../media/image168.png"/><Relationship Id="rId1" Type="http://schemas.openxmlformats.org/officeDocument/2006/relationships/slideLayout" Target="../slideLayouts/slideLayout9.xml"/><Relationship Id="rId2" Type="http://schemas.openxmlformats.org/officeDocument/2006/relationships/hyperlink" Target="http://developer.android.com/reference/android/preference/PreferenceFragment.html" TargetMode="External"/></Relationships>
</file>

<file path=ppt/slides/_rels/slide259.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69.png"/><Relationship Id="rId1" Type="http://schemas.openxmlformats.org/officeDocument/2006/relationships/slideLayout" Target="../slideLayouts/slideLayout9.xml"/><Relationship Id="rId2" Type="http://schemas.openxmlformats.org/officeDocument/2006/relationships/hyperlink" Target="http://developer.android.com/reference/android/app/Fragmen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3" Type="http://schemas.openxmlformats.org/officeDocument/2006/relationships/hyperlink" Target="http://developer.android.com/reference/android/preference/Preference.html" TargetMode="External"/><Relationship Id="rId4" Type="http://schemas.openxmlformats.org/officeDocument/2006/relationships/hyperlink" Target="http://developer.android.com/reference/android/preference/PreferenceActivity.html" TargetMode="External"/><Relationship Id="rId5" Type="http://schemas.openxmlformats.org/officeDocument/2006/relationships/image" Target="../media/image170.png"/><Relationship Id="rId1" Type="http://schemas.openxmlformats.org/officeDocument/2006/relationships/slideLayout" Target="../slideLayouts/slideLayout9.xml"/><Relationship Id="rId2" Type="http://schemas.openxmlformats.org/officeDocument/2006/relationships/hyperlink" Target="http://developer.android.com/reference/android/preference/PreferenceFragment.html" TargetMode="Externa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2.xml.rels><?xml version="1.0" encoding="UTF-8" standalone="yes"?>
<Relationships xmlns="http://schemas.openxmlformats.org/package/2006/relationships"><Relationship Id="rId3" Type="http://schemas.openxmlformats.org/officeDocument/2006/relationships/hyperlink" Target="http://developer.android.com/reference/android/preference/Preference.html" TargetMode="External"/><Relationship Id="rId4" Type="http://schemas.openxmlformats.org/officeDocument/2006/relationships/hyperlink" Target="http://developer.android.com/reference/android/preference/PreferenceActivity.html" TargetMode="External"/><Relationship Id="rId5" Type="http://schemas.openxmlformats.org/officeDocument/2006/relationships/image" Target="../media/image90.png"/><Relationship Id="rId1" Type="http://schemas.openxmlformats.org/officeDocument/2006/relationships/slideLayout" Target="../slideLayouts/slideLayout9.xml"/><Relationship Id="rId2" Type="http://schemas.openxmlformats.org/officeDocument/2006/relationships/hyperlink" Target="http://developer.android.com/reference/android/preference/PreferenceFragment.html" TargetMode="External"/></Relationships>
</file>

<file path=ppt/slides/_rels/slide263.xml.rels><?xml version="1.0" encoding="UTF-8" standalone="yes"?>
<Relationships xmlns="http://schemas.openxmlformats.org/package/2006/relationships"><Relationship Id="rId3" Type="http://schemas.openxmlformats.org/officeDocument/2006/relationships/hyperlink" Target="http://developer.android.com/tools/support-library/index.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hyperlink" Target="http://developer.android.com/reference/android/support/v7/app/ActionBarActivity.html" TargetMode="External"/><Relationship Id="rId8" Type="http://schemas.openxmlformats.org/officeDocument/2006/relationships/hyperlink" Target="http://developer.android.com/reference/android/support/v7/appcompat/R.style.html" TargetMode="External"/><Relationship Id="rId9" Type="http://schemas.openxmlformats.org/officeDocument/2006/relationships/image" Target="../media/image171.png"/><Relationship Id="rId1" Type="http://schemas.openxmlformats.org/officeDocument/2006/relationships/slideLayout" Target="../slideLayouts/slideLayout9.xml"/><Relationship Id="rId2" Type="http://schemas.openxmlformats.org/officeDocument/2006/relationships/hyperlink" Target="http://developer.android.com/reference/android/app/ActionBar.html" TargetMode="External"/></Relationships>
</file>

<file path=ppt/slides/_rels/slide264.xml.rels><?xml version="1.0" encoding="UTF-8" standalone="yes"?>
<Relationships xmlns="http://schemas.openxmlformats.org/package/2006/relationships"><Relationship Id="rId3" Type="http://schemas.openxmlformats.org/officeDocument/2006/relationships/hyperlink" Target="http://developer.android.com/guide/topics/resources/menu-resource.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72.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265.xml.rels><?xml version="1.0" encoding="UTF-8" standalone="yes"?>
<Relationships xmlns="http://schemas.openxmlformats.org/package/2006/relationships"><Relationship Id="rId3" Type="http://schemas.openxmlformats.org/officeDocument/2006/relationships/hyperlink" Target="http://developer.android.com/reference/android/view/Menu.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73.png"/><Relationship Id="rId8" Type="http://schemas.openxmlformats.org/officeDocument/2006/relationships/image" Target="../media/image174.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266.xml.rels><?xml version="1.0" encoding="UTF-8" standalone="yes"?>
<Relationships xmlns="http://schemas.openxmlformats.org/package/2006/relationships"><Relationship Id="rId3" Type="http://schemas.openxmlformats.org/officeDocument/2006/relationships/hyperlink" Target="http://developer.android.com/reference/android/view/MenuItem.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75.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developer.android.com/guide/topics/manifest/meta-data-element.html" TargetMode="External"/><Relationship Id="rId4" Type="http://schemas.openxmlformats.org/officeDocument/2006/relationships/hyperlink" Target="http://developer.android.com/reference/android/preference/PreferenceFragment.html" TargetMode="External"/><Relationship Id="rId5" Type="http://schemas.openxmlformats.org/officeDocument/2006/relationships/hyperlink" Target="http://developer.android.com/reference/android/preference/Preference.html" TargetMode="External"/><Relationship Id="rId6" Type="http://schemas.openxmlformats.org/officeDocument/2006/relationships/hyperlink" Target="http://developer.android.com/reference/android/preference/PreferenceActivity.html" TargetMode="External"/><Relationship Id="rId7" Type="http://schemas.openxmlformats.org/officeDocument/2006/relationships/image" Target="../media/image176.png"/><Relationship Id="rId8" Type="http://schemas.openxmlformats.org/officeDocument/2006/relationships/image" Target="../media/image177.png"/><Relationship Id="rId9" Type="http://schemas.openxmlformats.org/officeDocument/2006/relationships/image" Target="../media/image178.png"/><Relationship Id="rId1" Type="http://schemas.openxmlformats.org/officeDocument/2006/relationships/slideLayout" Target="../slideLayouts/slideLayout9.xml"/><Relationship Id="rId2" Type="http://schemas.openxmlformats.org/officeDocument/2006/relationships/hyperlink" Target="http://developer.android.com/reference/android/support/v7/app/ActionBar.html" TargetMode="External"/></Relationships>
</file>

<file path=ppt/slides/_rels/slide268.xml.rels><?xml version="1.0" encoding="UTF-8" standalone="yes"?>
<Relationships xmlns="http://schemas.openxmlformats.org/package/2006/relationships"><Relationship Id="rId3" Type="http://schemas.openxmlformats.org/officeDocument/2006/relationships/hyperlink" Target="http://developer.android.com/reference/android/preference/PreferenceFragment.html" TargetMode="External"/><Relationship Id="rId4" Type="http://schemas.openxmlformats.org/officeDocument/2006/relationships/hyperlink" Target="http://developer.android.com/reference/android/preference/Preference.html" TargetMode="External"/><Relationship Id="rId5" Type="http://schemas.openxmlformats.org/officeDocument/2006/relationships/hyperlink" Target="http://developer.android.com/reference/android/preference/PreferenceActivity.html" TargetMode="External"/><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image" Target="../media/image181.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3" Type="http://schemas.openxmlformats.org/officeDocument/2006/relationships/hyperlink" Target="http://developer.android.com/reference/java/lang/Thread.html" TargetMode="External"/><Relationship Id="rId4" Type="http://schemas.openxmlformats.org/officeDocument/2006/relationships/hyperlink" Target="http://developer.android.com/reference/android/os/HandlerThread.html" TargetMode="External"/><Relationship Id="rId5" Type="http://schemas.openxmlformats.org/officeDocument/2006/relationships/hyperlink" Target="http://developer.android.com/reference/android/os/AsyncTask.html" TargetMode="External"/><Relationship Id="rId6" Type="http://schemas.openxmlformats.org/officeDocument/2006/relationships/hyperlink" Target="http://developer.android.com/reference/android/app/IntentService.html" TargetMode="External"/><Relationship Id="rId7" Type="http://schemas.openxmlformats.org/officeDocument/2006/relationships/hyperlink" Target="http://developer.android.com/reference/java/util/concurrent/ThreadPoolExecuto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java/lang/Runnable.html" TargetMode="External"/></Relationships>
</file>

<file path=ppt/slides/_rels/slide272.xml.rels><?xml version="1.0" encoding="UTF-8" standalone="yes"?>
<Relationships xmlns="http://schemas.openxmlformats.org/package/2006/relationships"><Relationship Id="rId3" Type="http://schemas.openxmlformats.org/officeDocument/2006/relationships/hyperlink" Target="http://developer.android.com/reference/android/view/View.html" TargetMode="External"/><Relationship Id="rId4" Type="http://schemas.openxmlformats.org/officeDocument/2006/relationships/image" Target="../media/image182.png"/><Relationship Id="rId1" Type="http://schemas.openxmlformats.org/officeDocument/2006/relationships/slideLayout" Target="../slideLayouts/slideLayout9.xml"/><Relationship Id="rId2" Type="http://schemas.openxmlformats.org/officeDocument/2006/relationships/hyperlink" Target="http://developer.android.com/reference/java/lang/Runnable.html" TargetMode="External"/></Relationships>
</file>

<file path=ppt/slides/_rels/slide273.xml.rels><?xml version="1.0" encoding="UTF-8" standalone="yes"?>
<Relationships xmlns="http://schemas.openxmlformats.org/package/2006/relationships"><Relationship Id="rId3" Type="http://schemas.openxmlformats.org/officeDocument/2006/relationships/hyperlink" Target="http://developer.android.com/reference/java/util/concurrent/ThreadPoolExecutor.html" TargetMode="External"/><Relationship Id="rId4" Type="http://schemas.openxmlformats.org/officeDocument/2006/relationships/image" Target="../media/image183.png"/><Relationship Id="rId1" Type="http://schemas.openxmlformats.org/officeDocument/2006/relationships/slideLayout" Target="../slideLayouts/slideLayout9.xml"/><Relationship Id="rId2" Type="http://schemas.openxmlformats.org/officeDocument/2006/relationships/hyperlink" Target="http://developer.android.com/reference/java/lang/Runnable.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 Id="rId3" Type="http://schemas.openxmlformats.org/officeDocument/2006/relationships/hyperlink" Target="http://developer.android.com/reference/android/os/Handler.html" TargetMode="Externa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os/Handler.html" TargetMode="External"/><Relationship Id="rId3" Type="http://schemas.openxmlformats.org/officeDocument/2006/relationships/image" Target="../media/image18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6.png"/><Relationship Id="rId3" Type="http://schemas.openxmlformats.org/officeDocument/2006/relationships/hyperlink" Target="http://developer.android.com/reference/android/os/AsyncTask.html" TargetMode="Externa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7.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8.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9.jpe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1.png"/></Relationships>
</file>

<file path=ppt/slides/_rels/slide288.xml.rels><?xml version="1.0" encoding="UTF-8" standalone="yes"?>
<Relationships xmlns="http://schemas.openxmlformats.org/package/2006/relationships"><Relationship Id="rId3" Type="http://schemas.openxmlformats.org/officeDocument/2006/relationships/hyperlink" Target="http://developer.android.com/guide/topics/manifest/application-element.html" TargetMode="External"/><Relationship Id="rId4" Type="http://schemas.openxmlformats.org/officeDocument/2006/relationships/image" Target="../media/image192.png"/><Relationship Id="rId1" Type="http://schemas.openxmlformats.org/officeDocument/2006/relationships/slideLayout" Target="../slideLayouts/slideLayout9.xml"/><Relationship Id="rId2" Type="http://schemas.openxmlformats.org/officeDocument/2006/relationships/hyperlink" Target="http://developer.android.com/guide/topics/manifest/service-element.html" TargetMode="External"/></Relationships>
</file>

<file path=ppt/slides/_rels/slide289.xml.rels><?xml version="1.0" encoding="UTF-8" standalone="yes"?>
<Relationships xmlns="http://schemas.openxmlformats.org/package/2006/relationships"><Relationship Id="rId3" Type="http://schemas.openxmlformats.org/officeDocument/2006/relationships/hyperlink" Target="http://developer.android.com/reference/android/os/IBinder.html" TargetMode="External"/><Relationship Id="rId4" Type="http://schemas.openxmlformats.org/officeDocument/2006/relationships/hyperlink" Target="http://developer.android.com/reference/android/content/Context.html" TargetMode="External"/><Relationship Id="rId5" Type="http://schemas.openxmlformats.org/officeDocument/2006/relationships/hyperlink" Target="http://developer.android.com/reference/android/content/ServiceConnection.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Servic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sdk/index.html" TargetMode="External"/><Relationship Id="rId3" Type="http://schemas.openxmlformats.org/officeDocument/2006/relationships/hyperlink" Target="http://developer.android.com/tools/help/sdk-manager.html"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provider/package-summary.html" TargetMode="External"/><Relationship Id="rId3" Type="http://schemas.openxmlformats.org/officeDocument/2006/relationships/hyperlink" Target="http://developer.android.com/reference/android/content/ContentProvider.html"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ntResolver.html" TargetMode="External"/><Relationship Id="rId3" Type="http://schemas.openxmlformats.org/officeDocument/2006/relationships/hyperlink" Target="http://developer.android.com/reference/android/content/Context.html"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6.png"/><Relationship Id="rId3" Type="http://schemas.openxmlformats.org/officeDocument/2006/relationships/hyperlink" Target="http://developer.android.com/reference/android/database/Cursor.html"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net/Uri.html" TargetMode="Externa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ntResolver.html" TargetMode="Externa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9.png"/><Relationship Id="rId3" Type="http://schemas.openxmlformats.org/officeDocument/2006/relationships/image" Target="../media/image20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3.jpe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5.png"/><Relationship Id="rId3" Type="http://schemas.openxmlformats.org/officeDocument/2006/relationships/image" Target="../media/image20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SurfaceView.html" TargetMode="External"/><Relationship Id="rId3" Type="http://schemas.openxmlformats.org/officeDocument/2006/relationships/hyperlink" Target="http://developer.android.com/reference/android/view/SurfaceHolder.Callback.html" TargetMode="External"/></Relationships>
</file>

<file path=ppt/slides/_rels/slide315.xml.rels><?xml version="1.0" encoding="UTF-8" standalone="yes"?>
<Relationships xmlns="http://schemas.openxmlformats.org/package/2006/relationships"><Relationship Id="rId3" Type="http://schemas.openxmlformats.org/officeDocument/2006/relationships/hyperlink" Target="http://developer.android.com/guide/topics/manifest/uses-feature-element.html" TargetMode="External"/><Relationship Id="rId4" Type="http://schemas.openxmlformats.org/officeDocument/2006/relationships/image" Target="../media/image207.png"/><Relationship Id="rId1" Type="http://schemas.openxmlformats.org/officeDocument/2006/relationships/slideLayout" Target="../slideLayouts/slideLayout9.xml"/><Relationship Id="rId2" Type="http://schemas.openxmlformats.org/officeDocument/2006/relationships/hyperlink" Target="http://developer.android.com/reference/android/Manifest.permission.html" TargetMode="External"/></Relationships>
</file>

<file path=ppt/slides/_rels/slide316.xml.rels><?xml version="1.0" encoding="UTF-8" standalone="yes"?>
<Relationships xmlns="http://schemas.openxmlformats.org/package/2006/relationships"><Relationship Id="rId3" Type="http://schemas.openxmlformats.org/officeDocument/2006/relationships/hyperlink" Target="http://developer.android.com/reference/android/hardware/Camera.Parameters.html" TargetMode="External"/><Relationship Id="rId4" Type="http://schemas.openxmlformats.org/officeDocument/2006/relationships/hyperlink" Target="http://developer.android.com/reference/android/view/SurfaceHolder.html" TargetMode="External"/><Relationship Id="rId5" Type="http://schemas.openxmlformats.org/officeDocument/2006/relationships/hyperlink" Target="http://developer.android.com/reference/android/app/Activity.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hardware/Camera.html" TargetMode="Externa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edia/MediaPlayer.html" TargetMode="Externa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tools.ietf.org/html/draft-pantos-http-live-streaming-05" TargetMode="Externa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edia/MediaPlayer.html" TargetMode="Externa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edia/MediaPlayer.html" TargetMode="External"/><Relationship Id="rId3" Type="http://schemas.openxmlformats.org/officeDocument/2006/relationships/hyperlink" Target="http://developer.android.com/reference/android/media/MediaPlayer.OnPreparedListener.html" TargetMode="Externa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1.gif"/></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edia/MediaPlayer.html" TargetMode="External"/><Relationship Id="rId3" Type="http://schemas.openxmlformats.org/officeDocument/2006/relationships/image" Target="../media/image212.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ntResolver.html" TargetMode="External"/><Relationship Id="rId3" Type="http://schemas.openxmlformats.org/officeDocument/2006/relationships/image" Target="../media/image213.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edia/MediaPlayer.html" TargetMode="External"/><Relationship Id="rId3" Type="http://schemas.openxmlformats.org/officeDocument/2006/relationships/image" Target="../media/image214.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5.png"/><Relationship Id="rId3" Type="http://schemas.openxmlformats.org/officeDocument/2006/relationships/image" Target="../media/image21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7.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8.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0.png"/><Relationship Id="rId3" Type="http://schemas.openxmlformats.org/officeDocument/2006/relationships/image" Target="../media/image22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9.xml.rels><?xml version="1.0" encoding="UTF-8" standalone="yes"?>
<Relationships xmlns="http://schemas.openxmlformats.org/package/2006/relationships"><Relationship Id="rId3" Type="http://schemas.openxmlformats.org/officeDocument/2006/relationships/image" Target="../media/image222.jpeg"/><Relationship Id="rId4" Type="http://schemas.openxmlformats.org/officeDocument/2006/relationships/image" Target="../media/image223.jpeg"/><Relationship Id="rId5" Type="http://schemas.openxmlformats.org/officeDocument/2006/relationships/image" Target="../media/image224.jpeg"/><Relationship Id="rId1" Type="http://schemas.openxmlformats.org/officeDocument/2006/relationships/slideLayout" Target="../slideLayouts/slideLayout9.xml"/><Relationship Id="rId2" Type="http://schemas.openxmlformats.org/officeDocument/2006/relationships/hyperlink" Target="http://developers.facebook.com/app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5.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6.xml.rels><?xml version="1.0" encoding="UTF-8" standalone="yes"?>
<Relationships xmlns="http://schemas.openxmlformats.org/package/2006/relationships"><Relationship Id="rId3" Type="http://schemas.openxmlformats.org/officeDocument/2006/relationships/hyperlink" Target="http://developer.android.com/reference/android/content/ContentProvider.html" TargetMode="External"/><Relationship Id="rId4" Type="http://schemas.openxmlformats.org/officeDocument/2006/relationships/hyperlink" Target="http://developer.android.com/guide/topics/manifest/provider-element.html" TargetMode="External"/><Relationship Id="rId1" Type="http://schemas.openxmlformats.org/officeDocument/2006/relationships/slideLayout" Target="../slideLayouts/slideLayout9.xml"/><Relationship Id="rId2" Type="http://schemas.openxmlformats.org/officeDocument/2006/relationships/hyperlink" Target="http://developer.android.com/guide/topics/data/data-storage.html" TargetMode="Externa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guide/topics/manifest/permission-element.html" TargetMode="External"/><Relationship Id="rId3" Type="http://schemas.openxmlformats.org/officeDocument/2006/relationships/hyperlink" Target="http://developer.android.com/reference/android/content/ContentProvider.html" TargetMode="External"/></Relationships>
</file>

<file path=ppt/slides/_rels/slide348.xml.rels><?xml version="1.0" encoding="UTF-8" standalone="yes"?>
<Relationships xmlns="http://schemas.openxmlformats.org/package/2006/relationships"><Relationship Id="rId3" Type="http://schemas.openxmlformats.org/officeDocument/2006/relationships/hyperlink" Target="http://developer.android.com/reference/javax/net/ssl/SSLSocket.html" TargetMode="External"/><Relationship Id="rId4" Type="http://schemas.openxmlformats.org/officeDocument/2006/relationships/hyperlink" Target="http://developer.android.com/google/gcm/index.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javax/net/ssl/HttpsURLConnection.html" TargetMode="Externa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en.wikipedia.org/wiki/Code_injection" TargetMode="External"/><Relationship Id="rId3" Type="http://schemas.openxmlformats.org/officeDocument/2006/relationships/hyperlink" Target="http://developer.android.com/training/articles/security-tip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1.xml.rels><?xml version="1.0" encoding="UTF-8" standalone="yes"?>
<Relationships xmlns="http://schemas.openxmlformats.org/package/2006/relationships"><Relationship Id="rId3" Type="http://schemas.openxmlformats.org/officeDocument/2006/relationships/hyperlink" Target="http://en.wikipedia.org/wiki/Cross_site_scripting" TargetMode="External"/><Relationship Id="rId4" Type="http://schemas.openxmlformats.org/officeDocument/2006/relationships/hyperlink" Target="http://developer.android.com/reference/android/webkit/WebSettings.html" TargetMode="External"/><Relationship Id="rId5" Type="http://schemas.openxmlformats.org/officeDocument/2006/relationships/hyperlink" Target="http://developer.android.com/reference/android/webkit/package-summary.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webkit/WebView.html"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developer.android.com/reference/android/os/Binder.html" TargetMode="External"/><Relationship Id="rId4" Type="http://schemas.openxmlformats.org/officeDocument/2006/relationships/hyperlink" Target="http://developer.android.com/reference/android/os/Messenger.html" TargetMode="External"/><Relationship Id="rId5" Type="http://schemas.openxmlformats.org/officeDocument/2006/relationships/hyperlink" Target="http://developer.android.com/reference/android/app/Service.html" TargetMode="External"/><Relationship Id="rId6" Type="http://schemas.openxmlformats.org/officeDocument/2006/relationships/hyperlink" Target="http://developer.android.com/reference/android/content/BroadcastReceiver.html" TargetMode="External"/><Relationship Id="rId7" Type="http://schemas.openxmlformats.org/officeDocument/2006/relationships/hyperlink" Target="http://developer.android.com/guide/topics/manifest/service-element.html" TargetMode="External"/><Relationship Id="rId8" Type="http://schemas.openxmlformats.org/officeDocument/2006/relationships/hyperlink" Target="http://developer.android.com/guide/topics/manifest/permission-element.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4.xml.rels><?xml version="1.0" encoding="UTF-8" standalone="yes"?>
<Relationships xmlns="http://schemas.openxmlformats.org/package/2006/relationships"><Relationship Id="rId3" Type="http://schemas.openxmlformats.org/officeDocument/2006/relationships/hyperlink" Target="http://developer.android.com/guide/topics/manifest/uses-permission-element.html" TargetMode="External"/><Relationship Id="rId4" Type="http://schemas.openxmlformats.org/officeDocument/2006/relationships/hyperlink" Target="http://developer.android.com/reference/android/content/Context.html" TargetMode="External"/><Relationship Id="rId1" Type="http://schemas.openxmlformats.org/officeDocument/2006/relationships/slideLayout" Target="../slideLayouts/slideLayout9.xml"/><Relationship Id="rId2" Type="http://schemas.openxmlformats.org/officeDocument/2006/relationships/hyperlink" Target="http://developer.android.com/guide/topics/manifest/service-element.html" TargetMode="Externa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BroadcastReceiver.html" TargetMode="External"/><Relationship Id="rId3" Type="http://schemas.openxmlformats.org/officeDocument/2006/relationships/hyperlink" Target="http://developer.android.com/guide/topics/manifest/receiver-element.html" TargetMode="Externa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7.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8.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8.xml.rels><?xml version="1.0" encoding="UTF-8" standalone="yes"?>
<Relationships xmlns="http://schemas.openxmlformats.org/package/2006/relationships"><Relationship Id="rId3" Type="http://schemas.openxmlformats.org/officeDocument/2006/relationships/hyperlink" Target="http://developer.android.com/reference/android/bluetooth/BluetoothAdapter.html" TargetMode="External"/><Relationship Id="rId4" Type="http://schemas.openxmlformats.org/officeDocument/2006/relationships/hyperlink" Target="http://developer.android.com/reference/android/bluetooth/BluetoothDevice.html" TargetMode="External"/><Relationship Id="rId5" Type="http://schemas.openxmlformats.org/officeDocument/2006/relationships/hyperlink" Target="http://developer.android.com/reference/android/bluetooth/BluetoothServerSocket.html" TargetMode="External"/><Relationship Id="rId6" Type="http://schemas.openxmlformats.org/officeDocument/2006/relationships/hyperlink" Target="http://developer.android.com/reference/android/bluetooth/BluetoothSocket.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bluetooth/package-summary.html" TargetMode="External"/></Relationships>
</file>

<file path=ppt/slides/_rels/slide369.xml.rels><?xml version="1.0" encoding="UTF-8" standalone="yes"?>
<Relationships xmlns="http://schemas.openxmlformats.org/package/2006/relationships"><Relationship Id="rId3" Type="http://schemas.openxmlformats.org/officeDocument/2006/relationships/hyperlink" Target="http://developer.android.com/reference/java/net/Socket.html" TargetMode="External"/><Relationship Id="rId4" Type="http://schemas.openxmlformats.org/officeDocument/2006/relationships/hyperlink" Target="http://developer.android.com/reference/android/bluetooth/BluetoothServerSocket.html" TargetMode="External"/><Relationship Id="rId5" Type="http://schemas.openxmlformats.org/officeDocument/2006/relationships/hyperlink" Target="http://developer.android.com/reference/java/net/ServerSocket.html" TargetMode="External"/><Relationship Id="rId6" Type="http://schemas.openxmlformats.org/officeDocument/2006/relationships/hyperlink" Target="http://developer.android.com/reference/android/bluetooth/BluetoothClass.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bluetooth/BluetoothSocket.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370.xml.rels><?xml version="1.0" encoding="UTF-8" standalone="yes"?>
<Relationships xmlns="http://schemas.openxmlformats.org/package/2006/relationships"><Relationship Id="rId3" Type="http://schemas.openxmlformats.org/officeDocument/2006/relationships/hyperlink" Target="http://developer.android.com/reference/android/bluetooth/BluetoothHeadset.html" TargetMode="External"/><Relationship Id="rId4" Type="http://schemas.openxmlformats.org/officeDocument/2006/relationships/hyperlink" Target="http://developer.android.com/reference/android/bluetooth/BluetoothA2dp.html" TargetMode="External"/><Relationship Id="rId5" Type="http://schemas.openxmlformats.org/officeDocument/2006/relationships/hyperlink" Target="http://developer.android.com/reference/android/bluetooth/BluetoothProfile.ServiceListene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bluetooth/BluetoothProfile.html" TargetMode="Externa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Manifest.permission.html" TargetMode="External"/></Relationships>
</file>

<file path=ppt/slides/_rels/slide372.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hyperlink" Target="http://developer.android.com/reference/android/bluetooth/BluetoothAdapter.html" TargetMode="External"/><Relationship Id="rId1" Type="http://schemas.openxmlformats.org/officeDocument/2006/relationships/slideLayout" Target="../slideLayouts/slideLayout9.xml"/><Relationship Id="rId2" Type="http://schemas.openxmlformats.org/officeDocument/2006/relationships/image" Target="../media/image229.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3.png"/><Relationship Id="rId3" Type="http://schemas.openxmlformats.org/officeDocument/2006/relationships/hyperlink" Target="http://developer.android.com/reference/android/bluetooth/BluetoothAdapter.html" TargetMode="Externa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4.png"/><Relationship Id="rId3" Type="http://schemas.openxmlformats.org/officeDocument/2006/relationships/image" Target="../media/image235.png"/></Relationships>
</file>

<file path=ppt/slides/_rels/slide376.xml.rels><?xml version="1.0" encoding="UTF-8" standalone="yes"?>
<Relationships xmlns="http://schemas.openxmlformats.org/package/2006/relationships"><Relationship Id="rId3" Type="http://schemas.openxmlformats.org/officeDocument/2006/relationships/hyperlink" Target="http://developer.android.com/reference/android/bluetooth/BluetoothServerSocket.html" TargetMode="External"/><Relationship Id="rId4" Type="http://schemas.openxmlformats.org/officeDocument/2006/relationships/image" Target="../media/image237.png"/><Relationship Id="rId1" Type="http://schemas.openxmlformats.org/officeDocument/2006/relationships/slideLayout" Target="../slideLayouts/slideLayout9.xml"/><Relationship Id="rId2" Type="http://schemas.openxmlformats.org/officeDocument/2006/relationships/image" Target="../media/image236.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8.png"/><Relationship Id="rId3" Type="http://schemas.openxmlformats.org/officeDocument/2006/relationships/image" Target="../media/image23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0.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1.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java/net/HttpURLConnection.html" TargetMode="External"/></Relationships>
</file>

<file path=ppt/slides/_rels/slide393.xml.rels><?xml version="1.0" encoding="UTF-8" standalone="yes"?>
<Relationships xmlns="http://schemas.openxmlformats.org/package/2006/relationships"><Relationship Id="rId3" Type="http://schemas.openxmlformats.org/officeDocument/2006/relationships/hyperlink" Target="http://developer.android.com/reference/android/net/NetworkInfo.html" TargetMode="External"/><Relationship Id="rId4" Type="http://schemas.openxmlformats.org/officeDocument/2006/relationships/image" Target="../media/image242.png"/><Relationship Id="rId1" Type="http://schemas.openxmlformats.org/officeDocument/2006/relationships/slideLayout" Target="../slideLayouts/slideLayout9.xml"/><Relationship Id="rId2" Type="http://schemas.openxmlformats.org/officeDocument/2006/relationships/hyperlink" Target="http://developer.android.com/reference/android/net/ConnectivityManager.html" TargetMode="External"/></Relationships>
</file>

<file path=ppt/slides/_rels/slide394.xml.rels><?xml version="1.0" encoding="UTF-8" standalone="yes"?>
<Relationships xmlns="http://schemas.openxmlformats.org/package/2006/relationships"><Relationship Id="rId3" Type="http://schemas.openxmlformats.org/officeDocument/2006/relationships/image" Target="../media/image243.png"/><Relationship Id="rId4" Type="http://schemas.openxmlformats.org/officeDocument/2006/relationships/image" Target="../media/image244.png"/><Relationship Id="rId1" Type="http://schemas.openxmlformats.org/officeDocument/2006/relationships/slideLayout" Target="../slideLayouts/slideLayout9.xml"/><Relationship Id="rId2" Type="http://schemas.openxmlformats.org/officeDocument/2006/relationships/hyperlink" Target="http://developer.android.com/reference/android/os/AsyncTask.html" TargetMode="External"/></Relationships>
</file>

<file path=ppt/slides/_rels/slide395.xml.rels><?xml version="1.0" encoding="UTF-8" standalone="yes"?>
<Relationships xmlns="http://schemas.openxmlformats.org/package/2006/relationships"><Relationship Id="rId3" Type="http://schemas.openxmlformats.org/officeDocument/2006/relationships/hyperlink" Target="http://developer.android.com/reference/java/net/HttpURLConnection.html" TargetMode="External"/><Relationship Id="rId4" Type="http://schemas.openxmlformats.org/officeDocument/2006/relationships/image" Target="../media/image245.png"/><Relationship Id="rId1" Type="http://schemas.openxmlformats.org/officeDocument/2006/relationships/slideLayout" Target="../slideLayouts/slideLayout9.xml"/><Relationship Id="rId2" Type="http://schemas.openxmlformats.org/officeDocument/2006/relationships/hyperlink" Target="http://developer.android.com/reference/android/os/AsyncTask.html" TargetMode="Externa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java/io/InputStream.html" TargetMode="External"/><Relationship Id="rId3" Type="http://schemas.openxmlformats.org/officeDocument/2006/relationships/image" Target="../media/image246.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java/io/InputStream.html" TargetMode="External"/><Relationship Id="rId3" Type="http://schemas.openxmlformats.org/officeDocument/2006/relationships/image" Target="../media/image247.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9.png"/><Relationship Id="rId3" Type="http://schemas.openxmlformats.org/officeDocument/2006/relationships/image" Target="../media/image25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0" Type="http://schemas.openxmlformats.org/officeDocument/2006/relationships/image" Target="../media/image13.jpeg"/><Relationship Id="rId1" Type="http://schemas.openxmlformats.org/officeDocument/2006/relationships/slideLayout" Target="../slideLayouts/slideLayout9.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code.google.com/android/maps-api-signup.html"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1.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2.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3.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4.png"/><Relationship Id="rId3" Type="http://schemas.openxmlformats.org/officeDocument/2006/relationships/image" Target="../media/image255.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6.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7.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util/Log.html" TargetMode="External"/><Relationship Id="rId3" Type="http://schemas.openxmlformats.org/officeDocument/2006/relationships/image" Target="../media/image258.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hyperlink" Target="http://developer.android.com/guide/components/activities.html" TargetMode="External"/><Relationship Id="rId4" Type="http://schemas.openxmlformats.org/officeDocument/2006/relationships/hyperlink" Target="http://developer.android.com/guide/topics/appwidgets/index.html" TargetMode="External"/><Relationship Id="rId5" Type="http://schemas.openxmlformats.org/officeDocument/2006/relationships/hyperlink" Target="http://developer.android.com/reference/android/content/Intent.html" TargetMode="External"/><Relationship Id="rId6" Type="http://schemas.openxmlformats.org/officeDocument/2006/relationships/hyperlink" Target="http://developer.android.com/guide/components/fundamentals.html" TargetMode="External"/><Relationship Id="rId7" Type="http://schemas.openxmlformats.org/officeDocument/2006/relationships/hyperlink" Target="http://developer.android.com/reference/android/app/Service.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420.xml.rels><?xml version="1.0" encoding="UTF-8" standalone="yes"?>
<Relationships xmlns="http://schemas.openxmlformats.org/package/2006/relationships"><Relationship Id="rId3" Type="http://schemas.openxmlformats.org/officeDocument/2006/relationships/hyperlink" Target="http://developer.android.com/guide/topics/manifest/application-element.html" TargetMode="External"/><Relationship Id="rId4" Type="http://schemas.openxmlformats.org/officeDocument/2006/relationships/hyperlink" Target="http://code.google.com/android/backup/index.html" TargetMode="External"/><Relationship Id="rId5" Type="http://schemas.openxmlformats.org/officeDocument/2006/relationships/hyperlink" Target="http://developer.android.com/reference/android/app/backup/BackupAgent.html" TargetMode="External"/><Relationship Id="rId6" Type="http://schemas.openxmlformats.org/officeDocument/2006/relationships/hyperlink" Target="http://developer.android.com/reference/android/app/backup/BackupAgentHelpe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backup/package-summary.html" TargetMode="Externa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guide/topics/manifest/application-element.html" TargetMode="External"/><Relationship Id="rId3" Type="http://schemas.openxmlformats.org/officeDocument/2006/relationships/image" Target="../media/image26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code.google.com/android/backup/index.html" TargetMode="External"/><Relationship Id="rId3" Type="http://schemas.openxmlformats.org/officeDocument/2006/relationships/image" Target="../media/image261.png"/></Relationships>
</file>

<file path=ppt/slides/_rels/slide423.xml.rels><?xml version="1.0" encoding="UTF-8" standalone="yes"?>
<Relationships xmlns="http://schemas.openxmlformats.org/package/2006/relationships"><Relationship Id="rId3" Type="http://schemas.openxmlformats.org/officeDocument/2006/relationships/hyperlink" Target="http://developer.android.com/reference/android/content/SharedPreferences.html" TargetMode="External"/><Relationship Id="rId4" Type="http://schemas.openxmlformats.org/officeDocument/2006/relationships/hyperlink" Target="http://developer.android.com/guide/topics/data/data-storage.html" TargetMode="External"/><Relationship Id="rId5" Type="http://schemas.openxmlformats.org/officeDocument/2006/relationships/hyperlink" Target="http://developer.android.com/reference/android/app/backup/SharedPreferencesBackupHelper.html" TargetMode="External"/><Relationship Id="rId6" Type="http://schemas.openxmlformats.org/officeDocument/2006/relationships/hyperlink" Target="http://developer.android.com/reference/android/app/backup/FileBackupHelper.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app/backup/BackupAgentHelper.html" TargetMode="External"/></Relationships>
</file>

<file path=ppt/slides/_rels/slide424.xml.rels><?xml version="1.0" encoding="UTF-8" standalone="yes"?>
<Relationships xmlns="http://schemas.openxmlformats.org/package/2006/relationships"><Relationship Id="rId3" Type="http://schemas.openxmlformats.org/officeDocument/2006/relationships/hyperlink" Target="http://developer.android.com/reference/android/content/SharedPreferences.html" TargetMode="External"/><Relationship Id="rId4" Type="http://schemas.openxmlformats.org/officeDocument/2006/relationships/image" Target="../media/image262.png"/><Relationship Id="rId1" Type="http://schemas.openxmlformats.org/officeDocument/2006/relationships/slideLayout" Target="../slideLayouts/slideLayout9.xml"/><Relationship Id="rId2" Type="http://schemas.openxmlformats.org/officeDocument/2006/relationships/hyperlink" Target="http://developer.android.com/reference/android/app/backup/SharedPreferencesBackupHelper.html" TargetMode="External"/></Relationships>
</file>

<file path=ppt/slides/_rels/slide425.xml.rels><?xml version="1.0" encoding="UTF-8" standalone="yes"?>
<Relationships xmlns="http://schemas.openxmlformats.org/package/2006/relationships"><Relationship Id="rId3" Type="http://schemas.openxmlformats.org/officeDocument/2006/relationships/hyperlink" Target="http://developer.android.com/guide/topics/data/data-storage.html" TargetMode="External"/><Relationship Id="rId4" Type="http://schemas.openxmlformats.org/officeDocument/2006/relationships/hyperlink" Target="http://developer.android.com/reference/android/content/ContextWrapper.html" TargetMode="External"/><Relationship Id="rId5" Type="http://schemas.openxmlformats.org/officeDocument/2006/relationships/hyperlink" Target="http://developer.android.com/reference/android/content/Context.html" TargetMode="External"/><Relationship Id="rId6" Type="http://schemas.openxmlformats.org/officeDocument/2006/relationships/image" Target="../media/image263.png"/><Relationship Id="rId1" Type="http://schemas.openxmlformats.org/officeDocument/2006/relationships/slideLayout" Target="../slideLayouts/slideLayout9.xml"/><Relationship Id="rId2" Type="http://schemas.openxmlformats.org/officeDocument/2006/relationships/hyperlink" Target="http://developer.android.com/reference/android/app/backup/FileBackupHelper.html" TargetMode="Externa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4.png"/><Relationship Id="rId3" Type="http://schemas.openxmlformats.org/officeDocument/2006/relationships/image" Target="../media/image2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0.xml.rels><?xml version="1.0" encoding="UTF-8" standalone="yes"?>
<Relationships xmlns="http://schemas.openxmlformats.org/package/2006/relationships"><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 Id="rId1" Type="http://schemas.openxmlformats.org/officeDocument/2006/relationships/slideLayout" Target="../slideLayouts/slideLayout9.xml"/><Relationship Id="rId2" Type="http://schemas.openxmlformats.org/officeDocument/2006/relationships/image" Target="../media/image266.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0.png"/><Relationship Id="rId3" Type="http://schemas.openxmlformats.org/officeDocument/2006/relationships/image" Target="../media/image271.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tools/help/sdk-manager.html" TargetMode="Externa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ServiceConnection.html" TargetMode="Externa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ServiceConnection.html" TargetMode="External"/><Relationship Id="rId3" Type="http://schemas.openxmlformats.org/officeDocument/2006/relationships/image" Target="../media/image272.png"/></Relationships>
</file>

<file path=ppt/slides/_rels/slide435.xml.rels><?xml version="1.0" encoding="UTF-8" standalone="yes"?>
<Relationships xmlns="http://schemas.openxmlformats.org/package/2006/relationships"><Relationship Id="rId3" Type="http://schemas.openxmlformats.org/officeDocument/2006/relationships/hyperlink" Target="http://developer.android.com/reference/android/content/Context.html" TargetMode="External"/><Relationship Id="rId4" Type="http://schemas.openxmlformats.org/officeDocument/2006/relationships/hyperlink" Target="http://developer.android.com/reference/android/content/Intent.html" TargetMode="External"/><Relationship Id="rId5" Type="http://schemas.openxmlformats.org/officeDocument/2006/relationships/hyperlink" Target="http://developer.android.com/reference/android/content/ServiceConnection.html" TargetMode="External"/><Relationship Id="rId6" Type="http://schemas.openxmlformats.org/officeDocument/2006/relationships/image" Target="../media/image273.png"/><Relationship Id="rId7" Type="http://schemas.openxmlformats.org/officeDocument/2006/relationships/image" Target="../media/image274.png"/><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436.xml.rels><?xml version="1.0" encoding="UTF-8" standalone="yes"?>
<Relationships xmlns="http://schemas.openxmlformats.org/package/2006/relationships"><Relationship Id="rId3" Type="http://schemas.openxmlformats.org/officeDocument/2006/relationships/hyperlink" Target="http://developer.android.com/reference/java/util/ArrayList.html" TargetMode="External"/><Relationship Id="rId4" Type="http://schemas.openxmlformats.org/officeDocument/2006/relationships/image" Target="../media/image275.png"/><Relationship Id="rId5" Type="http://schemas.openxmlformats.org/officeDocument/2006/relationships/image" Target="../media/image276.png"/><Relationship Id="rId6" Type="http://schemas.openxmlformats.org/officeDocument/2006/relationships/image" Target="../media/image277.png"/><Relationship Id="rId1" Type="http://schemas.openxmlformats.org/officeDocument/2006/relationships/slideLayout" Target="../slideLayouts/slideLayout9.xml"/><Relationship Id="rId2" Type="http://schemas.openxmlformats.org/officeDocument/2006/relationships/hyperlink" Target="http://developer.android.com/reference/android/os/Bundle.html" TargetMode="External"/></Relationships>
</file>

<file path=ppt/slides/_rels/slide437.xml.rels><?xml version="1.0" encoding="UTF-8" standalone="yes"?>
<Relationships xmlns="http://schemas.openxmlformats.org/package/2006/relationships"><Relationship Id="rId3" Type="http://schemas.openxmlformats.org/officeDocument/2006/relationships/hyperlink" Target="http://developer.android.com/reference/android/app/PendingIntent.html" TargetMode="External"/><Relationship Id="rId4" Type="http://schemas.openxmlformats.org/officeDocument/2006/relationships/hyperlink" Target="http://developer.android.com/reference/android/app/Activity.html" TargetMode="External"/><Relationship Id="rId5" Type="http://schemas.openxmlformats.org/officeDocument/2006/relationships/image" Target="../media/image278.png"/><Relationship Id="rId6" Type="http://schemas.openxmlformats.org/officeDocument/2006/relationships/image" Target="../media/image279.png"/><Relationship Id="rId7" Type="http://schemas.openxmlformats.org/officeDocument/2006/relationships/image" Target="../media/image280.png"/><Relationship Id="rId1" Type="http://schemas.openxmlformats.org/officeDocument/2006/relationships/slideLayout" Target="../slideLayouts/slideLayout9.xml"/><Relationship Id="rId2" Type="http://schemas.openxmlformats.org/officeDocument/2006/relationships/hyperlink" Target="http://developer.android.com/reference/android/os/Bundle.html" TargetMode="Externa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 Id="rId3" Type="http://schemas.openxmlformats.org/officeDocument/2006/relationships/image" Target="../media/image281.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2.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3.png"/><Relationship Id="rId3" Type="http://schemas.openxmlformats.org/officeDocument/2006/relationships/image" Target="../media/image284.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 Id="rId3" Type="http://schemas.openxmlformats.org/officeDocument/2006/relationships/hyperlink" Target="http://developer.android.com/reference/android/content/ContentProvider.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app/Activity.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guide/appendix/api-levels.html" TargetMode="External"/><Relationship Id="rId3" Type="http://schemas.openxmlformats.org/officeDocument/2006/relationships/hyperlink" Target="http://code.google.com/android/add-ons/google-apis/maps-overview.htm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developer.android.com/guide/topics/manifest/service-element.html" TargetMode="External"/><Relationship Id="rId4" Type="http://schemas.openxmlformats.org/officeDocument/2006/relationships/hyperlink" Target="http://developer.android.com/guide/topics/manifest/receiver-element.html" TargetMode="External"/><Relationship Id="rId5" Type="http://schemas.openxmlformats.org/officeDocument/2006/relationships/hyperlink" Target="http://developer.android.com/guide/topics/manifest/provider-element.html" TargetMode="External"/><Relationship Id="rId1" Type="http://schemas.openxmlformats.org/officeDocument/2006/relationships/slideLayout" Target="../slideLayouts/slideLayout9.xml"/><Relationship Id="rId2" Type="http://schemas.openxmlformats.org/officeDocument/2006/relationships/hyperlink" Target="http://developer.android.com/guide/topics/manifest/activity-element.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 Id="rId3" Type="http://schemas.openxmlformats.org/officeDocument/2006/relationships/hyperlink" Target="http://developer.android.com/reference/android/app/Instrumenta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4"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hyperlink" Target="http://developer.android.com/reference/android/view/View.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developer.android.com/guide/topics/appwidgets/index.html" TargetMode="External"/><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hyperlink" Target="http://developer.android.com/guide/components/activities.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view/ViewGroup.html" TargetMode="External"/><Relationship Id="rId3" Type="http://schemas.openxmlformats.org/officeDocument/2006/relationships/hyperlink" Target="http://developer.android.com/reference/android/view/View.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9" Type="http://schemas.openxmlformats.org/officeDocument/2006/relationships/hyperlink" Target="http://en.wikipedia.org/wiki/Broadcom_Corporation" TargetMode="External"/><Relationship Id="rId20" Type="http://schemas.openxmlformats.org/officeDocument/2006/relationships/hyperlink" Target="http://en.wikipedia.org/wiki/Texas_Instruments" TargetMode="External"/><Relationship Id="rId21" Type="http://schemas.openxmlformats.org/officeDocument/2006/relationships/hyperlink" Target="https://en.wikipedia.org/wiki/Open_standard" TargetMode="External"/><Relationship Id="rId22" Type="http://schemas.openxmlformats.org/officeDocument/2006/relationships/hyperlink" Target="https://en.wikipedia.org/wiki/Android_version_history" TargetMode="External"/><Relationship Id="rId23" Type="http://schemas.openxmlformats.org/officeDocument/2006/relationships/hyperlink" Target="https://en.wikipedia.org/wiki/Project_Brillo" TargetMode="External"/><Relationship Id="rId24" Type="http://schemas.openxmlformats.org/officeDocument/2006/relationships/hyperlink" Target="https://en.wikipedia.org/wiki/User_interface" TargetMode="External"/><Relationship Id="rId25" Type="http://schemas.openxmlformats.org/officeDocument/2006/relationships/hyperlink" Target="https://en.wikipedia.org/wiki/Internet_of_Things" TargetMode="External"/><Relationship Id="rId26" Type="http://schemas.openxmlformats.org/officeDocument/2006/relationships/hyperlink" Target="https://en.wikipedia.org/wiki/Embedded_system" TargetMode="External"/><Relationship Id="rId10" Type="http://schemas.openxmlformats.org/officeDocument/2006/relationships/hyperlink" Target="http://en.wikipedia.org/wiki/High_Tech_Computer_Corporation" TargetMode="External"/><Relationship Id="rId11" Type="http://schemas.openxmlformats.org/officeDocument/2006/relationships/hyperlink" Target="http://en.wikipedia.org/wiki/Intel_Corporation" TargetMode="External"/><Relationship Id="rId12" Type="http://schemas.openxmlformats.org/officeDocument/2006/relationships/hyperlink" Target="http://en.wikipedia.org/wiki/LG_Group" TargetMode="External"/><Relationship Id="rId13" Type="http://schemas.openxmlformats.org/officeDocument/2006/relationships/hyperlink" Target="http://en.wikipedia.org/wiki/Marvell_Technology_Group" TargetMode="External"/><Relationship Id="rId14" Type="http://schemas.openxmlformats.org/officeDocument/2006/relationships/hyperlink" Target="http://en.wikipedia.org/wiki/Motorola" TargetMode="External"/><Relationship Id="rId15" Type="http://schemas.openxmlformats.org/officeDocument/2006/relationships/hyperlink" Target="http://en.wikipedia.org/wiki/Nvidia" TargetMode="External"/><Relationship Id="rId16" Type="http://schemas.openxmlformats.org/officeDocument/2006/relationships/hyperlink" Target="http://en.wikipedia.org/wiki/Qualcomm" TargetMode="External"/><Relationship Id="rId17" Type="http://schemas.openxmlformats.org/officeDocument/2006/relationships/hyperlink" Target="http://en.wikipedia.org/wiki/Samsung_Electronics" TargetMode="External"/><Relationship Id="rId18" Type="http://schemas.openxmlformats.org/officeDocument/2006/relationships/hyperlink" Target="http://en.wikipedia.org/wiki/Sprint_Nextel" TargetMode="External"/><Relationship Id="rId19" Type="http://schemas.openxmlformats.org/officeDocument/2006/relationships/hyperlink" Target="http://en.wikipedia.org/wiki/T-Mobile" TargetMode="External"/><Relationship Id="rId1" Type="http://schemas.openxmlformats.org/officeDocument/2006/relationships/slideLayout" Target="../slideLayouts/slideLayout9.xml"/><Relationship Id="rId2" Type="http://schemas.openxmlformats.org/officeDocument/2006/relationships/hyperlink" Target="http://en.wikipedia.org/wiki/Palo_Alto,_California" TargetMode="External"/><Relationship Id="rId3" Type="http://schemas.openxmlformats.org/officeDocument/2006/relationships/hyperlink" Target="http://en.wikipedia.org/wiki/California" TargetMode="External"/><Relationship Id="rId4" Type="http://schemas.openxmlformats.org/officeDocument/2006/relationships/hyperlink" Target="http://en.wikipedia.org/wiki/Andy_Rubin" TargetMode="External"/><Relationship Id="rId5" Type="http://schemas.openxmlformats.org/officeDocument/2006/relationships/hyperlink" Target="http://en.wikipedia.org/wiki/Google" TargetMode="External"/><Relationship Id="rId6" Type="http://schemas.openxmlformats.org/officeDocument/2006/relationships/hyperlink" Target="http://en.wikipedia.org/wiki/List_of_Google_acquisitions" TargetMode="External"/><Relationship Id="rId7" Type="http://schemas.openxmlformats.org/officeDocument/2006/relationships/hyperlink" Target="http://en.wikipedia.org/wiki/Open_Handset_Alliance" TargetMode="External"/><Relationship Id="rId8" Type="http://schemas.openxmlformats.org/officeDocument/2006/relationships/hyperlink" Target="http://en.wikipedia.org/wiki/Consortiu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hyperlink" Target="http://developer.android.com/guide/topics/ui/controls/button.html" TargetMode="External"/><Relationship Id="rId4" Type="http://schemas.openxmlformats.org/officeDocument/2006/relationships/hyperlink" Target="http://developer.android.com/guide/topics/ui/controls/text.html" TargetMode="External"/><Relationship Id="rId5" Type="http://schemas.openxmlformats.org/officeDocument/2006/relationships/hyperlink" Target="http://developer.android.com/guide/topics/ui/controls/checkbox.html" TargetMode="External"/><Relationship Id="rId6" Type="http://schemas.openxmlformats.org/officeDocument/2006/relationships/hyperlink" Target="http://developer.android.com/guide/topics/ui/controls/radiobutton.html" TargetMode="External"/><Relationship Id="rId7" Type="http://schemas.openxmlformats.org/officeDocument/2006/relationships/hyperlink" Target="http://developer.android.com/guide/topics/ui/controls/togglebutton.html" TargetMode="External"/><Relationship Id="rId8" Type="http://schemas.openxmlformats.org/officeDocument/2006/relationships/hyperlink" Target="http://developer.android.com/guide/topics/ui/controls/spinner.html" TargetMode="External"/><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Source_code" TargetMode="External"/><Relationship Id="rId4" Type="http://schemas.openxmlformats.org/officeDocument/2006/relationships/hyperlink" Target="http://en.wikipedia.org/wiki/Apache_License" TargetMode="External"/><Relationship Id="rId5" Type="http://schemas.openxmlformats.org/officeDocument/2006/relationships/hyperlink" Target="https://cla.developers.google.com/clas/new?kind=KIND_INDIVIDUAL&amp;domain=DOMAIN_ANDROID" TargetMode="External"/><Relationship Id="rId1" Type="http://schemas.openxmlformats.org/officeDocument/2006/relationships/slideLayout" Target="../slideLayouts/slideLayout9.xml"/><Relationship Id="rId2" Type="http://schemas.openxmlformats.org/officeDocument/2006/relationships/hyperlink" Target="http://en.wikipedia.org/wiki/Free_softwar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4" Type="http://schemas.openxmlformats.org/officeDocument/2006/relationships/hyperlink" Target="http://developer.android.com/reference/android/content/BroadcastReceiver.html" TargetMode="External"/><Relationship Id="rId5" Type="http://schemas.openxmlformats.org/officeDocument/2006/relationships/hyperlink" Target="http://developer.android.com/reference/android/content/Intent.html" TargetMode="External"/><Relationship Id="rId6" Type="http://schemas.openxmlformats.org/officeDocument/2006/relationships/hyperlink" Target="http://developer.android.com/reference/android/net/Uri.html" TargetMode="External"/><Relationship Id="rId7" Type="http://schemas.openxmlformats.org/officeDocument/2006/relationships/hyperlink" Target="http://developer.android.com/reference/android/os/Bundle.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developer.android.com/reference/android/net/Uri.html" TargetMode="External"/><Relationship Id="rId4" Type="http://schemas.openxmlformats.org/officeDocument/2006/relationships/hyperlink" Target="http://developer.android.com/reference/android/os/Bundle.html" TargetMode="External"/><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ntext.html" TargetMode="External"/><Relationship Id="rId3" Type="http://schemas.openxmlformats.org/officeDocument/2006/relationships/hyperlink" Target="http://developer.android.com/reference/android/app/Activity.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4" Type="http://schemas.openxmlformats.org/officeDocument/2006/relationships/hyperlink" Target="https://en.wikipedia.org/wiki/Long-term_support" TargetMode="External"/><Relationship Id="rId1" Type="http://schemas.openxmlformats.org/officeDocument/2006/relationships/slideLayout" Target="../slideLayouts/slideLayout9.xml"/><Relationship Id="rId2" Type="http://schemas.openxmlformats.org/officeDocument/2006/relationships/hyperlink" Target="https://en.wikipedia.org/wiki/Kernel_(computin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ComponentName.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hyperlink" Target="http://developer.android.com/reference/android/content/Intent.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hyperlink" Target="http://developer.android.com/reference/android/content/Intent.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eveloper.android.com/reference/android/content/Inten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sz="quarter" idx="11"/>
          </p:nvPr>
        </p:nvSpPr>
        <p:spPr/>
        <p:txBody>
          <a:bodyPr/>
          <a:lstStyle/>
          <a:p>
            <a:r>
              <a:rPr lang="en-US" sz="2400" dirty="0" smtClean="0">
                <a:solidFill>
                  <a:srgbClr val="0070C0"/>
                </a:solidFill>
              </a:rPr>
              <a:t>Introduction to Android</a:t>
            </a:r>
          </a:p>
          <a:p>
            <a:r>
              <a:rPr lang="en-US" sz="2400" dirty="0" smtClean="0">
                <a:solidFill>
                  <a:srgbClr val="0070C0"/>
                </a:solidFill>
              </a:rPr>
              <a:t>A Brief History of Android</a:t>
            </a:r>
          </a:p>
          <a:p>
            <a:r>
              <a:rPr lang="en-US" sz="2400" dirty="0" smtClean="0">
                <a:solidFill>
                  <a:srgbClr val="0070C0"/>
                </a:solidFill>
              </a:rPr>
              <a:t>Android </a:t>
            </a:r>
            <a:r>
              <a:rPr lang="en-US" sz="2400" dirty="0">
                <a:solidFill>
                  <a:srgbClr val="0070C0"/>
                </a:solidFill>
              </a:rPr>
              <a:t>Basics</a:t>
            </a:r>
          </a:p>
          <a:p>
            <a:r>
              <a:rPr lang="en-US" sz="2400" dirty="0">
                <a:solidFill>
                  <a:srgbClr val="0070C0"/>
                </a:solidFill>
              </a:rPr>
              <a:t>Android Application Fundamentals</a:t>
            </a:r>
          </a:p>
          <a:p>
            <a:r>
              <a:rPr lang="en-US" sz="2400" dirty="0">
                <a:solidFill>
                  <a:srgbClr val="0070C0"/>
                </a:solidFill>
              </a:rPr>
              <a:t>Developing </a:t>
            </a:r>
            <a:r>
              <a:rPr lang="en-US" sz="2400" dirty="0" smtClean="0">
                <a:solidFill>
                  <a:srgbClr val="0070C0"/>
                </a:solidFill>
              </a:rPr>
              <a:t>Applications</a:t>
            </a:r>
          </a:p>
          <a:p>
            <a:r>
              <a:rPr lang="en-US" sz="2400" dirty="0" smtClean="0">
                <a:solidFill>
                  <a:srgbClr val="0070C0"/>
                </a:solidFill>
              </a:rPr>
              <a:t>Activities</a:t>
            </a:r>
          </a:p>
          <a:p>
            <a:r>
              <a:rPr lang="en-US" sz="2400" dirty="0" smtClean="0">
                <a:solidFill>
                  <a:srgbClr val="0070C0"/>
                </a:solidFill>
              </a:rPr>
              <a:t>User Interface</a:t>
            </a:r>
          </a:p>
          <a:p>
            <a:r>
              <a:rPr lang="en-US" sz="2400" dirty="0" smtClean="0">
                <a:solidFill>
                  <a:srgbClr val="0070C0"/>
                </a:solidFill>
              </a:rPr>
              <a:t>Application Manifest</a:t>
            </a:r>
          </a:p>
          <a:p>
            <a:r>
              <a:rPr lang="en-US" sz="2400" dirty="0" smtClean="0">
                <a:solidFill>
                  <a:srgbClr val="0070C0"/>
                </a:solidFill>
              </a:rPr>
              <a:t>Application Resources</a:t>
            </a:r>
            <a:endParaRPr lang="en-US" sz="2400" dirty="0">
              <a:solidFill>
                <a:srgbClr val="0070C0"/>
              </a:solidFill>
            </a:endParaRPr>
          </a:p>
        </p:txBody>
      </p:sp>
    </p:spTree>
    <p:extLst>
      <p:ext uri="{BB962C8B-B14F-4D97-AF65-F5344CB8AC3E}">
        <p14:creationId xmlns:p14="http://schemas.microsoft.com/office/powerpoint/2010/main" val="47788684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Android</a:t>
            </a:r>
          </a:p>
        </p:txBody>
      </p:sp>
      <p:sp>
        <p:nvSpPr>
          <p:cNvPr id="4" name="Text Placeholder 3"/>
          <p:cNvSpPr>
            <a:spLocks noGrp="1"/>
          </p:cNvSpPr>
          <p:nvPr>
            <p:ph type="body" sz="quarter" idx="12"/>
          </p:nvPr>
        </p:nvSpPr>
        <p:spPr>
          <a:xfrm>
            <a:off x="0" y="1066800"/>
            <a:ext cx="3200400" cy="533400"/>
          </a:xfrm>
        </p:spPr>
        <p:txBody>
          <a:bodyPr/>
          <a:lstStyle/>
          <a:p>
            <a:r>
              <a:rPr lang="en-US" dirty="0"/>
              <a:t>Code Licenses</a:t>
            </a:r>
          </a:p>
        </p:txBody>
      </p:sp>
      <p:sp>
        <p:nvSpPr>
          <p:cNvPr id="3" name="Content Placeholder 2"/>
          <p:cNvSpPr>
            <a:spLocks noGrp="1"/>
          </p:cNvSpPr>
          <p:nvPr>
            <p:ph sz="quarter" idx="13"/>
          </p:nvPr>
        </p:nvSpPr>
        <p:spPr>
          <a:xfrm>
            <a:off x="0" y="1600200"/>
            <a:ext cx="9144000" cy="4572000"/>
          </a:xfrm>
          <a:prstGeom prst="rect">
            <a:avLst/>
          </a:prstGeom>
        </p:spPr>
        <p:txBody>
          <a:bodyPr>
            <a:normAutofit fontScale="85000" lnSpcReduction="20000"/>
          </a:bodyPr>
          <a:lstStyle/>
          <a:p>
            <a:pPr indent="0">
              <a:buNone/>
            </a:pPr>
            <a:r>
              <a:rPr lang="en-US" sz="1900" b="1" dirty="0" smtClean="0"/>
              <a:t>Kernel</a:t>
            </a:r>
          </a:p>
          <a:p>
            <a:pPr lvl="1"/>
            <a:r>
              <a:rPr lang="en-US" dirty="0" smtClean="0"/>
              <a:t>GNU General Public License (a.k.a. GPL)</a:t>
            </a:r>
          </a:p>
          <a:p>
            <a:pPr lvl="1"/>
            <a:r>
              <a:rPr lang="en-US" dirty="0" smtClean="0"/>
              <a:t>Within Android, Linux the kernel remains a separate program, with its source code under </a:t>
            </a:r>
            <a:r>
              <a:rPr lang="en-US" b="1" dirty="0" smtClean="0"/>
              <a:t>GNU GPL</a:t>
            </a:r>
            <a:r>
              <a:rPr lang="en-US" dirty="0" smtClean="0"/>
              <a:t> </a:t>
            </a:r>
            <a:r>
              <a:rPr lang="en-US" dirty="0" err="1" smtClean="0"/>
              <a:t>ver</a:t>
            </a:r>
            <a:r>
              <a:rPr lang="en-US" dirty="0" smtClean="0"/>
              <a:t> 2.</a:t>
            </a:r>
          </a:p>
          <a:p>
            <a:pPr lvl="1"/>
            <a:r>
              <a:rPr lang="en-US" dirty="0" smtClean="0"/>
              <a:t>Android is very different from the </a:t>
            </a:r>
            <a:r>
              <a:rPr lang="en-US" dirty="0" smtClean="0">
                <a:hlinkClick r:id="rId2"/>
              </a:rPr>
              <a:t>GNU/Linux operating system</a:t>
            </a:r>
            <a:r>
              <a:rPr lang="en-US" dirty="0" smtClean="0"/>
              <a:t> because it contains very little of GNU</a:t>
            </a:r>
          </a:p>
          <a:p>
            <a:pPr lvl="1"/>
            <a:r>
              <a:rPr lang="en-US" dirty="0" smtClean="0"/>
              <a:t>Just about the only component in common between Android and GNU/Linux is Linux, the kernel.</a:t>
            </a:r>
          </a:p>
          <a:p>
            <a:pPr indent="0">
              <a:buNone/>
            </a:pPr>
            <a:r>
              <a:rPr lang="en-US" sz="1900" b="1" dirty="0" smtClean="0"/>
              <a:t>AOSP</a:t>
            </a:r>
            <a:endParaRPr lang="en-US" sz="1900" b="1" dirty="0"/>
          </a:p>
          <a:p>
            <a:pPr lvl="1"/>
            <a:r>
              <a:rPr lang="en-US" dirty="0" smtClean="0"/>
              <a:t>The preferred license for the Android Open Source Project is </a:t>
            </a:r>
            <a:r>
              <a:rPr lang="en-US" dirty="0" err="1" smtClean="0"/>
              <a:t>theApache</a:t>
            </a:r>
            <a:r>
              <a:rPr lang="en-US" dirty="0" smtClean="0"/>
              <a:t> License 2.0 (a.k.a. ASL)</a:t>
            </a:r>
          </a:p>
          <a:p>
            <a:pPr lvl="1"/>
            <a:r>
              <a:rPr lang="en-US" dirty="0" smtClean="0"/>
              <a:t>Having GPL-free user-space was a design goal</a:t>
            </a:r>
          </a:p>
          <a:p>
            <a:pPr lvl="1"/>
            <a:r>
              <a:rPr lang="en-US" dirty="0" smtClean="0"/>
              <a:t>GPL is a </a:t>
            </a:r>
            <a:r>
              <a:rPr lang="en-US" dirty="0" err="1" smtClean="0"/>
              <a:t>copyleft</a:t>
            </a:r>
            <a:r>
              <a:rPr lang="en-US" dirty="0" smtClean="0"/>
              <a:t> license, means that derived works can only be distributed under the same license terms. </a:t>
            </a:r>
          </a:p>
          <a:p>
            <a:pPr lvl="1"/>
            <a:r>
              <a:rPr lang="en-US" dirty="0" smtClean="0"/>
              <a:t>A few GPL and LGPL parts: mainly </a:t>
            </a:r>
            <a:r>
              <a:rPr lang="en-US" dirty="0" err="1" smtClean="0"/>
              <a:t>BlueZ</a:t>
            </a:r>
            <a:r>
              <a:rPr lang="en-US" dirty="0" smtClean="0"/>
              <a:t> (Bluetooth) and DBUS (Message Bus System)</a:t>
            </a:r>
          </a:p>
          <a:p>
            <a:pPr lvl="1"/>
            <a:r>
              <a:rPr lang="en-US" dirty="0" smtClean="0"/>
              <a:t>Some key components from BSD: Bionic (OS Compatibility) and Toolbox (System commands)</a:t>
            </a:r>
            <a:endParaRPr lang="en-US" dirty="0"/>
          </a:p>
        </p:txBody>
      </p:sp>
    </p:spTree>
    <p:extLst>
      <p:ext uri="{BB962C8B-B14F-4D97-AF65-F5344CB8AC3E}">
        <p14:creationId xmlns:p14="http://schemas.microsoft.com/office/powerpoint/2010/main" val="2038996769"/>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Extras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Key-value pairs for additional information that should be delivered to the component handling the intent. </a:t>
            </a:r>
          </a:p>
          <a:p>
            <a:r>
              <a:rPr lang="en-US" smtClean="0"/>
              <a:t>Just as some actions are paired with particular kinds of data URIs, some are paired with particular extras. For example, an ACTION_TIMEZONE_CHANGED intent has a "time-zone" extra that identifies the new time zone, and ACTION_HEADSET_PLUG has a "state" extra indicating whether the headset is now plugged in or unplugged, as well as a "name" extra for the type of headset. </a:t>
            </a:r>
          </a:p>
          <a:p>
            <a:r>
              <a:rPr lang="en-US" smtClean="0"/>
              <a:t>If you were to invent a SHOW_COLOR action, the color value would be set in an extra key-value pair. The Intent object has a series of put...() methods for inserting various types of extra data and a similar set of get...() methods for reading the data. </a:t>
            </a:r>
          </a:p>
          <a:p>
            <a:r>
              <a:rPr lang="en-US" smtClean="0"/>
              <a:t>the extras can be installed and read as a Bundle using the </a:t>
            </a:r>
            <a:r>
              <a:rPr lang="en-US" smtClean="0">
                <a:hlinkClick r:id="rId2"/>
              </a:rPr>
              <a:t>putExtras()</a:t>
            </a:r>
            <a:r>
              <a:rPr lang="en-US" smtClean="0"/>
              <a:t> and </a:t>
            </a:r>
            <a:r>
              <a:rPr lang="en-US" smtClean="0">
                <a:hlinkClick r:id="rId2"/>
              </a:rPr>
              <a:t>getExtras()</a:t>
            </a:r>
            <a:r>
              <a:rPr lang="en-US" smtClean="0"/>
              <a:t> methods. </a:t>
            </a:r>
          </a:p>
          <a:p>
            <a:endParaRPr lang="en-US" dirty="0"/>
          </a:p>
        </p:txBody>
      </p:sp>
    </p:spTree>
    <p:extLst>
      <p:ext uri="{BB962C8B-B14F-4D97-AF65-F5344CB8AC3E}">
        <p14:creationId xmlns:p14="http://schemas.microsoft.com/office/powerpoint/2010/main" val="33694684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Flags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Flags of various sorts. </a:t>
            </a:r>
          </a:p>
          <a:p>
            <a:r>
              <a:rPr lang="en-US" smtClean="0"/>
              <a:t>Many instruct the Android system how to launch an activity (for example, which task the activity should belong to) </a:t>
            </a:r>
          </a:p>
          <a:p>
            <a:r>
              <a:rPr lang="en-US" smtClean="0"/>
              <a:t>how to treat it after it's launched (for example, whether it belongs in the list of recent activities). </a:t>
            </a:r>
          </a:p>
          <a:p>
            <a:r>
              <a:rPr lang="en-US" smtClean="0"/>
              <a:t>All these flags are defined in the Intent class. </a:t>
            </a:r>
            <a:endParaRPr lang="en-US" dirty="0"/>
          </a:p>
        </p:txBody>
      </p:sp>
    </p:spTree>
    <p:extLst>
      <p:ext uri="{BB962C8B-B14F-4D97-AF65-F5344CB8AC3E}">
        <p14:creationId xmlns:p14="http://schemas.microsoft.com/office/powerpoint/2010/main" val="36718141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p>
        </p:txBody>
      </p:sp>
      <p:sp>
        <p:nvSpPr>
          <p:cNvPr id="4" name="Text Placeholder 3"/>
          <p:cNvSpPr>
            <a:spLocks noGrp="1"/>
          </p:cNvSpPr>
          <p:nvPr>
            <p:ph type="body" sz="quarter" idx="12"/>
          </p:nvPr>
        </p:nvSpPr>
        <p:spPr/>
        <p:txBody>
          <a:bodyPr/>
          <a:lstStyle/>
          <a:p>
            <a:r>
              <a:rPr lang="en-US" dirty="0" smtClean="0"/>
              <a:t>Intent Resolution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Intents can be divided into two groups: </a:t>
            </a:r>
          </a:p>
          <a:p>
            <a:r>
              <a:rPr lang="en-US" smtClean="0"/>
              <a:t>Explicit intents designate the target component by its name. Since component names would generally not be known to developers of other applications, explicit intents are typically used for application-internal messages — such as an activity starting a subordinate service or launching a sister activity.</a:t>
            </a:r>
          </a:p>
          <a:p>
            <a:pPr lvl="1"/>
            <a:r>
              <a:rPr lang="en-US" smtClean="0"/>
              <a:t>Android delivers an explicit intent to an instance of the designated target class. Nothing in the Intent object other than the component name matters for determining which component should get the intent. </a:t>
            </a:r>
          </a:p>
          <a:p>
            <a:pPr lvl="1"/>
            <a:endParaRPr lang="en-US" smtClean="0"/>
          </a:p>
          <a:p>
            <a:r>
              <a:rPr lang="en-US" smtClean="0"/>
              <a:t>Implicit intents do not name a target (the field for the component name is blank). Implicit intents are often used to activate components in other applications.</a:t>
            </a:r>
          </a:p>
          <a:p>
            <a:endParaRPr lang="en-US" dirty="0"/>
          </a:p>
        </p:txBody>
      </p:sp>
    </p:spTree>
    <p:extLst>
      <p:ext uri="{BB962C8B-B14F-4D97-AF65-F5344CB8AC3E}">
        <p14:creationId xmlns:p14="http://schemas.microsoft.com/office/powerpoint/2010/main" val="29351019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Implicit Intent Resolution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10000"/>
          </a:bodyPr>
          <a:lstStyle/>
          <a:p>
            <a:r>
              <a:rPr lang="en-US" dirty="0" smtClean="0"/>
              <a:t>the Android system must find the best component (or components) to handle the intent — </a:t>
            </a:r>
          </a:p>
          <a:p>
            <a:pPr lvl="1"/>
            <a:r>
              <a:rPr lang="en-US" dirty="0" smtClean="0"/>
              <a:t>a single activity or service to perform the requested action</a:t>
            </a:r>
          </a:p>
          <a:p>
            <a:pPr lvl="1"/>
            <a:r>
              <a:rPr lang="en-US" dirty="0" smtClean="0"/>
              <a:t>set of broadcast receivers to respond to the broadcast announcement. </a:t>
            </a:r>
          </a:p>
          <a:p>
            <a:r>
              <a:rPr lang="en-US" dirty="0" smtClean="0"/>
              <a:t>It does so by comparing the contents of the Intent object to intent filters, structures associated with components that can potentially receive intents. </a:t>
            </a:r>
          </a:p>
          <a:p>
            <a:r>
              <a:rPr lang="en-US" dirty="0" smtClean="0"/>
              <a:t>Filters advertise the capabilities of a component and delimit the intents it can handle. </a:t>
            </a:r>
          </a:p>
          <a:p>
            <a:r>
              <a:rPr lang="en-US" dirty="0" smtClean="0"/>
              <a:t>They open the component to the possibility of receiving implicit intents of the advertised type. </a:t>
            </a:r>
            <a:endParaRPr lang="en-US" dirty="0"/>
          </a:p>
        </p:txBody>
      </p:sp>
    </p:spTree>
    <p:extLst>
      <p:ext uri="{BB962C8B-B14F-4D97-AF65-F5344CB8AC3E}">
        <p14:creationId xmlns:p14="http://schemas.microsoft.com/office/powerpoint/2010/main" val="33677876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Implicit Intent Resolution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Only three aspects of an Intent object are consulted when the object is tested against an intent filter: </a:t>
            </a:r>
          </a:p>
          <a:p>
            <a:pPr lvl="1"/>
            <a:r>
              <a:rPr lang="en-US" dirty="0" smtClean="0"/>
              <a:t>action </a:t>
            </a:r>
          </a:p>
          <a:p>
            <a:pPr lvl="1"/>
            <a:r>
              <a:rPr lang="en-US" dirty="0" smtClean="0"/>
              <a:t>data (both URI and data type) </a:t>
            </a:r>
          </a:p>
          <a:p>
            <a:pPr lvl="1"/>
            <a:r>
              <a:rPr lang="en-US" dirty="0" smtClean="0"/>
              <a:t>category</a:t>
            </a:r>
          </a:p>
          <a:p>
            <a:r>
              <a:rPr lang="en-US" dirty="0" smtClean="0"/>
              <a:t>The extras and flags play no part in resolving which component receives an intent. </a:t>
            </a:r>
          </a:p>
          <a:p>
            <a:endParaRPr lang="en-US" dirty="0"/>
          </a:p>
        </p:txBody>
      </p:sp>
    </p:spTree>
    <p:extLst>
      <p:ext uri="{BB962C8B-B14F-4D97-AF65-F5344CB8AC3E}">
        <p14:creationId xmlns:p14="http://schemas.microsoft.com/office/powerpoint/2010/main" val="42504324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p>
        </p:txBody>
      </p:sp>
      <p:sp>
        <p:nvSpPr>
          <p:cNvPr id="5" name="Text Placeholder 4"/>
          <p:cNvSpPr>
            <a:spLocks noGrp="1"/>
          </p:cNvSpPr>
          <p:nvPr>
            <p:ph type="body" sz="quarter" idx="12"/>
          </p:nvPr>
        </p:nvSpPr>
        <p:spPr/>
        <p:txBody>
          <a:bodyPr/>
          <a:lstStyle/>
          <a:p>
            <a:r>
              <a:rPr lang="en-US" dirty="0" smtClean="0"/>
              <a:t>Action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To pass this test, the action specified in the Intent object must match one of the actions listed in the filter. </a:t>
            </a:r>
          </a:p>
          <a:p>
            <a:r>
              <a:rPr lang="en-US" smtClean="0"/>
              <a:t>If the object or the filter does not specify an action, the results are as follows: </a:t>
            </a:r>
          </a:p>
          <a:p>
            <a:pPr lvl="1"/>
            <a:r>
              <a:rPr lang="en-US" smtClean="0"/>
              <a:t>If the filter fails to list any actions, there is nothing for an intent to match, so all intents fail the test. No intents can get through the filter.</a:t>
            </a:r>
          </a:p>
          <a:p>
            <a:pPr lvl="1"/>
            <a:r>
              <a:rPr lang="en-US" smtClean="0"/>
              <a:t>On the other hand, an Intent object that doesn't specify an action automatically passes the test — as long as the filter contains at least one action.</a:t>
            </a:r>
          </a:p>
          <a:p>
            <a:endParaRPr lang="en-US" dirty="0"/>
          </a:p>
        </p:txBody>
      </p:sp>
      <p:pic>
        <p:nvPicPr>
          <p:cNvPr id="260098" name="Picture 2"/>
          <p:cNvPicPr>
            <a:picLocks noChangeAspect="1" noChangeArrowheads="1"/>
          </p:cNvPicPr>
          <p:nvPr/>
        </p:nvPicPr>
        <p:blipFill>
          <a:blip r:embed="rId2" cstate="print"/>
          <a:srcRect/>
          <a:stretch>
            <a:fillRect/>
          </a:stretch>
        </p:blipFill>
        <p:spPr bwMode="auto">
          <a:xfrm>
            <a:off x="1524000" y="4800600"/>
            <a:ext cx="5657850" cy="1469325"/>
          </a:xfrm>
          <a:prstGeom prst="rect">
            <a:avLst/>
          </a:prstGeom>
          <a:noFill/>
          <a:ln w="9525">
            <a:noFill/>
            <a:miter lim="800000"/>
            <a:headEnd/>
            <a:tailEnd/>
          </a:ln>
          <a:effectLst/>
        </p:spPr>
      </p:pic>
    </p:spTree>
    <p:extLst>
      <p:ext uri="{BB962C8B-B14F-4D97-AF65-F5344CB8AC3E}">
        <p14:creationId xmlns:p14="http://schemas.microsoft.com/office/powerpoint/2010/main" val="32787975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p>
        </p:txBody>
      </p:sp>
      <p:sp>
        <p:nvSpPr>
          <p:cNvPr id="5" name="Text Placeholder 4"/>
          <p:cNvSpPr>
            <a:spLocks noGrp="1"/>
          </p:cNvSpPr>
          <p:nvPr>
            <p:ph type="body" sz="quarter" idx="12"/>
          </p:nvPr>
        </p:nvSpPr>
        <p:spPr/>
        <p:txBody>
          <a:bodyPr/>
          <a:lstStyle/>
          <a:p>
            <a:r>
              <a:rPr lang="en-US" dirty="0" smtClean="0"/>
              <a:t>Category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For an intent to pass the category test, every category in the Intent object must match a category in the filter. </a:t>
            </a:r>
          </a:p>
          <a:p>
            <a:r>
              <a:rPr lang="en-US" smtClean="0"/>
              <a:t>The filter can list additional categories, but it cannot omit any that are in the intent. </a:t>
            </a:r>
          </a:p>
          <a:p>
            <a:r>
              <a:rPr lang="en-US" smtClean="0"/>
              <a:t>In principle, therefore, an Intent object with no categories should always pass this test, regardless of what's in the filter. </a:t>
            </a:r>
          </a:p>
          <a:p>
            <a:endParaRPr lang="en-US" dirty="0"/>
          </a:p>
        </p:txBody>
      </p:sp>
      <p:pic>
        <p:nvPicPr>
          <p:cNvPr id="261122" name="Picture 2"/>
          <p:cNvPicPr>
            <a:picLocks noChangeAspect="1" noChangeArrowheads="1"/>
          </p:cNvPicPr>
          <p:nvPr/>
        </p:nvPicPr>
        <p:blipFill>
          <a:blip r:embed="rId2" cstate="print"/>
          <a:srcRect/>
          <a:stretch>
            <a:fillRect/>
          </a:stretch>
        </p:blipFill>
        <p:spPr bwMode="auto">
          <a:xfrm>
            <a:off x="1752600" y="4419600"/>
            <a:ext cx="5552177" cy="1200150"/>
          </a:xfrm>
          <a:prstGeom prst="rect">
            <a:avLst/>
          </a:prstGeom>
          <a:noFill/>
          <a:ln w="9525">
            <a:noFill/>
            <a:miter lim="800000"/>
            <a:headEnd/>
            <a:tailEnd/>
          </a:ln>
          <a:effectLst/>
        </p:spPr>
      </p:pic>
    </p:spTree>
    <p:extLst>
      <p:ext uri="{BB962C8B-B14F-4D97-AF65-F5344CB8AC3E}">
        <p14:creationId xmlns:p14="http://schemas.microsoft.com/office/powerpoint/2010/main" val="34311479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p>
        </p:txBody>
      </p:sp>
      <p:sp>
        <p:nvSpPr>
          <p:cNvPr id="16" name="Text Placeholder 15"/>
          <p:cNvSpPr>
            <a:spLocks noGrp="1"/>
          </p:cNvSpPr>
          <p:nvPr>
            <p:ph type="body" sz="quarter" idx="12"/>
          </p:nvPr>
        </p:nvSpPr>
        <p:spPr/>
        <p:txBody>
          <a:bodyPr/>
          <a:lstStyle/>
          <a:p>
            <a:r>
              <a:rPr lang="en-US" dirty="0" smtClean="0"/>
              <a:t>Data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Each </a:t>
            </a:r>
            <a:r>
              <a:rPr lang="en-US" smtClean="0">
                <a:hlinkClick r:id="rId2" action="ppaction://hlinkfile"/>
              </a:rPr>
              <a:t>&lt;data&gt;</a:t>
            </a:r>
            <a:r>
              <a:rPr lang="en-US" smtClean="0"/>
              <a:t> element can specify a URI and a data type (MIME media type). </a:t>
            </a:r>
          </a:p>
          <a:p>
            <a:r>
              <a:rPr lang="en-US" smtClean="0"/>
              <a:t>There are separate attributes — scheme, host, port, and path — for each part of the URI: </a:t>
            </a:r>
          </a:p>
          <a:p>
            <a:pPr lvl="1"/>
            <a:r>
              <a:rPr lang="en-US" smtClean="0"/>
              <a:t>scheme://host:port/path</a:t>
            </a:r>
          </a:p>
          <a:p>
            <a:r>
              <a:rPr lang="en-US" smtClean="0"/>
              <a:t>For example, in the following URI, </a:t>
            </a:r>
          </a:p>
          <a:p>
            <a:pPr lvl="1"/>
            <a:r>
              <a:rPr lang="en-US" smtClean="0"/>
              <a:t>content://com.example.project:200/folder/subfolder/etc</a:t>
            </a:r>
          </a:p>
          <a:p>
            <a:endParaRPr lang="en-US" dirty="0"/>
          </a:p>
        </p:txBody>
      </p:sp>
      <p:pic>
        <p:nvPicPr>
          <p:cNvPr id="262146" name="Picture 2"/>
          <p:cNvPicPr>
            <a:picLocks noChangeAspect="1" noChangeArrowheads="1"/>
          </p:cNvPicPr>
          <p:nvPr/>
        </p:nvPicPr>
        <p:blipFill>
          <a:blip r:embed="rId3" cstate="print"/>
          <a:srcRect/>
          <a:stretch>
            <a:fillRect/>
          </a:stretch>
        </p:blipFill>
        <p:spPr bwMode="auto">
          <a:xfrm>
            <a:off x="1371600" y="5486400"/>
            <a:ext cx="5855677" cy="1028700"/>
          </a:xfrm>
          <a:prstGeom prst="rect">
            <a:avLst/>
          </a:prstGeom>
          <a:noFill/>
          <a:ln w="9525">
            <a:noFill/>
            <a:miter lim="800000"/>
            <a:headEnd/>
            <a:tailEnd/>
          </a:ln>
          <a:effectLst/>
        </p:spPr>
      </p:pic>
      <p:sp>
        <p:nvSpPr>
          <p:cNvPr id="6" name="TextBox 5"/>
          <p:cNvSpPr txBox="1"/>
          <p:nvPr/>
        </p:nvSpPr>
        <p:spPr>
          <a:xfrm>
            <a:off x="1771651" y="4819650"/>
            <a:ext cx="1043876" cy="369332"/>
          </a:xfrm>
          <a:prstGeom prst="rect">
            <a:avLst/>
          </a:prstGeom>
          <a:noFill/>
        </p:spPr>
        <p:txBody>
          <a:bodyPr wrap="none" rtlCol="0">
            <a:spAutoFit/>
          </a:bodyPr>
          <a:lstStyle/>
          <a:p>
            <a:r>
              <a:rPr lang="en-US" b="1" dirty="0"/>
              <a:t>scheme</a:t>
            </a:r>
          </a:p>
        </p:txBody>
      </p:sp>
      <p:sp>
        <p:nvSpPr>
          <p:cNvPr id="7" name="TextBox 6"/>
          <p:cNvSpPr txBox="1"/>
          <p:nvPr/>
        </p:nvSpPr>
        <p:spPr>
          <a:xfrm>
            <a:off x="3371851" y="4648200"/>
            <a:ext cx="671979" cy="369332"/>
          </a:xfrm>
          <a:prstGeom prst="rect">
            <a:avLst/>
          </a:prstGeom>
          <a:noFill/>
        </p:spPr>
        <p:txBody>
          <a:bodyPr wrap="none" rtlCol="0">
            <a:spAutoFit/>
          </a:bodyPr>
          <a:lstStyle/>
          <a:p>
            <a:r>
              <a:rPr lang="en-US" b="1" dirty="0"/>
              <a:t>host</a:t>
            </a:r>
          </a:p>
        </p:txBody>
      </p:sp>
      <p:sp>
        <p:nvSpPr>
          <p:cNvPr id="8" name="TextBox 7"/>
          <p:cNvSpPr txBox="1"/>
          <p:nvPr/>
        </p:nvSpPr>
        <p:spPr>
          <a:xfrm>
            <a:off x="4972050" y="4656951"/>
            <a:ext cx="633507" cy="369332"/>
          </a:xfrm>
          <a:prstGeom prst="rect">
            <a:avLst/>
          </a:prstGeom>
          <a:noFill/>
        </p:spPr>
        <p:txBody>
          <a:bodyPr wrap="none" rtlCol="0">
            <a:spAutoFit/>
          </a:bodyPr>
          <a:lstStyle/>
          <a:p>
            <a:r>
              <a:rPr lang="en-US" b="1" dirty="0"/>
              <a:t>port</a:t>
            </a:r>
          </a:p>
        </p:txBody>
      </p:sp>
      <p:sp>
        <p:nvSpPr>
          <p:cNvPr id="9" name="TextBox 8"/>
          <p:cNvSpPr txBox="1"/>
          <p:nvPr/>
        </p:nvSpPr>
        <p:spPr>
          <a:xfrm>
            <a:off x="5886450" y="4876800"/>
            <a:ext cx="671979" cy="369332"/>
          </a:xfrm>
          <a:prstGeom prst="rect">
            <a:avLst/>
          </a:prstGeom>
          <a:noFill/>
        </p:spPr>
        <p:txBody>
          <a:bodyPr wrap="none" rtlCol="0">
            <a:spAutoFit/>
          </a:bodyPr>
          <a:lstStyle/>
          <a:p>
            <a:r>
              <a:rPr lang="en-US" b="1" dirty="0"/>
              <a:t>path</a:t>
            </a:r>
          </a:p>
        </p:txBody>
      </p:sp>
      <p:cxnSp>
        <p:nvCxnSpPr>
          <p:cNvPr id="11" name="Straight Arrow Connector 10"/>
          <p:cNvCxnSpPr/>
          <p:nvPr/>
        </p:nvCxnSpPr>
        <p:spPr>
          <a:xfrm rot="5400000" flipH="1" flipV="1">
            <a:off x="2114550" y="4533900"/>
            <a:ext cx="4572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rot="5400000" flipH="1" flipV="1">
            <a:off x="3571875" y="4505325"/>
            <a:ext cx="285750" cy="114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8" idx="0"/>
          </p:cNvCxnSpPr>
          <p:nvPr/>
        </p:nvCxnSpPr>
        <p:spPr>
          <a:xfrm flipV="1">
            <a:off x="5288804" y="4419601"/>
            <a:ext cx="26146" cy="2373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rot="5400000" flipH="1" flipV="1">
            <a:off x="5943600" y="4591050"/>
            <a:ext cx="4572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ight Brace 14"/>
          <p:cNvSpPr/>
          <p:nvPr/>
        </p:nvSpPr>
        <p:spPr>
          <a:xfrm rot="5400000">
            <a:off x="4200525" y="4105275"/>
            <a:ext cx="314325" cy="1800225"/>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TextBox 19"/>
          <p:cNvSpPr txBox="1"/>
          <p:nvPr/>
        </p:nvSpPr>
        <p:spPr>
          <a:xfrm>
            <a:off x="3943350" y="5162550"/>
            <a:ext cx="1172116" cy="369332"/>
          </a:xfrm>
          <a:prstGeom prst="rect">
            <a:avLst/>
          </a:prstGeom>
          <a:noFill/>
        </p:spPr>
        <p:txBody>
          <a:bodyPr wrap="none" rtlCol="0">
            <a:spAutoFit/>
          </a:bodyPr>
          <a:lstStyle/>
          <a:p>
            <a:r>
              <a:rPr lang="en-US" b="1" dirty="0"/>
              <a:t>authority</a:t>
            </a:r>
          </a:p>
        </p:txBody>
      </p:sp>
    </p:spTree>
    <p:extLst>
      <p:ext uri="{BB962C8B-B14F-4D97-AF65-F5344CB8AC3E}">
        <p14:creationId xmlns:p14="http://schemas.microsoft.com/office/powerpoint/2010/main" val="1860926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Data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When the URI in an Intent object is compared to a URI specification in a filter, it's compared only to the parts of the URI actually mentioned in the filter. </a:t>
            </a:r>
          </a:p>
          <a:p>
            <a:r>
              <a:rPr lang="en-US" smtClean="0"/>
              <a:t>For example-</a:t>
            </a:r>
          </a:p>
          <a:p>
            <a:pPr lvl="1"/>
            <a:r>
              <a:rPr lang="en-US" smtClean="0"/>
              <a:t>if a filter specifies only a scheme, all URIs with that scheme match the filter. </a:t>
            </a:r>
          </a:p>
          <a:p>
            <a:pPr lvl="1"/>
            <a:r>
              <a:rPr lang="en-US" smtClean="0"/>
              <a:t>If a filter specifies a scheme and an authority but no path, all URIs with the same scheme and authority match, regardless of their paths. </a:t>
            </a:r>
          </a:p>
          <a:p>
            <a:pPr lvl="1"/>
            <a:r>
              <a:rPr lang="en-US" smtClean="0"/>
              <a:t>If a filter specifies a scheme, an authority, and a path, only URIs with the same scheme, authority, and path match. However, a path specification in the filter can contain wildcards to require only a partial match of the path. </a:t>
            </a:r>
          </a:p>
          <a:p>
            <a:endParaRPr lang="en-US" dirty="0"/>
          </a:p>
        </p:txBody>
      </p:sp>
    </p:spTree>
    <p:extLst>
      <p:ext uri="{BB962C8B-B14F-4D97-AF65-F5344CB8AC3E}">
        <p14:creationId xmlns:p14="http://schemas.microsoft.com/office/powerpoint/2010/main" val="18245001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Data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type attribute of a &lt;data&gt; element specifies the MIME type of the data. </a:t>
            </a:r>
          </a:p>
          <a:p>
            <a:r>
              <a:rPr lang="en-US" smtClean="0"/>
              <a:t>It's more common in filters than a URI. </a:t>
            </a:r>
          </a:p>
          <a:p>
            <a:r>
              <a:rPr lang="en-US" smtClean="0"/>
              <a:t>Both the Intent object and the filter can use a "*" wildcard for the subtype field — for example, "text/*" or "audio/*" — indicating any subtype matches. </a:t>
            </a:r>
          </a:p>
          <a:p>
            <a:r>
              <a:rPr lang="en-US" smtClean="0"/>
              <a:t>The data test compares both the URI and the data type in the Intent object to a URI and data type specified in the filter. </a:t>
            </a:r>
          </a:p>
          <a:p>
            <a:endParaRPr lang="en-US" dirty="0"/>
          </a:p>
        </p:txBody>
      </p:sp>
    </p:spTree>
    <p:extLst>
      <p:ext uri="{BB962C8B-B14F-4D97-AF65-F5344CB8AC3E}">
        <p14:creationId xmlns:p14="http://schemas.microsoft.com/office/powerpoint/2010/main" val="3725968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a:t>Versions</a:t>
            </a:r>
          </a:p>
        </p:txBody>
      </p:sp>
      <p:sp>
        <p:nvSpPr>
          <p:cNvPr id="7" name="TextBox 6"/>
          <p:cNvSpPr txBox="1"/>
          <p:nvPr/>
        </p:nvSpPr>
        <p:spPr>
          <a:xfrm>
            <a:off x="6887795" y="4267200"/>
            <a:ext cx="1646605" cy="646331"/>
          </a:xfrm>
          <a:prstGeom prst="rect">
            <a:avLst/>
          </a:prstGeom>
          <a:noFill/>
        </p:spPr>
        <p:txBody>
          <a:bodyPr wrap="none" rtlCol="0">
            <a:spAutoFit/>
          </a:bodyPr>
          <a:lstStyle/>
          <a:p>
            <a:r>
              <a:rPr lang="en-US" b="1" dirty="0" smtClean="0"/>
              <a:t>Marshmallow</a:t>
            </a:r>
          </a:p>
          <a:p>
            <a:r>
              <a:rPr lang="en-US" b="1" dirty="0" smtClean="0"/>
              <a:t>  Android 6.0</a:t>
            </a:r>
            <a:endParaRPr lang="en-US" b="1" dirty="0"/>
          </a:p>
        </p:txBody>
      </p:sp>
      <p:sp>
        <p:nvSpPr>
          <p:cNvPr id="3" name="Rectangle 2"/>
          <p:cNvSpPr/>
          <p:nvPr/>
        </p:nvSpPr>
        <p:spPr>
          <a:xfrm>
            <a:off x="0" y="5029200"/>
            <a:ext cx="9143999" cy="1169551"/>
          </a:xfrm>
          <a:prstGeom prst="rect">
            <a:avLst/>
          </a:prstGeom>
        </p:spPr>
        <p:txBody>
          <a:bodyPr wrap="square">
            <a:spAutoFit/>
          </a:bodyPr>
          <a:lstStyle/>
          <a:p>
            <a:pPr algn="just"/>
            <a:r>
              <a:rPr lang="en-US" sz="1400" dirty="0" smtClean="0"/>
              <a:t>In June 2015, Google announced Android Marshmallow (version 6.0) with a release date of Q3 2015</a:t>
            </a:r>
          </a:p>
          <a:p>
            <a:pPr algn="just"/>
            <a:endParaRPr lang="en-US" sz="1400" dirty="0" smtClean="0"/>
          </a:p>
          <a:p>
            <a:pPr algn="just"/>
            <a:r>
              <a:rPr lang="en-US" sz="1400" dirty="0" smtClean="0"/>
              <a:t>As </a:t>
            </a:r>
            <a:r>
              <a:rPr lang="en-US" sz="1400" dirty="0"/>
              <a:t>of </a:t>
            </a:r>
            <a:r>
              <a:rPr lang="en-US" sz="1400" dirty="0" smtClean="0"/>
              <a:t>September 2015, </a:t>
            </a:r>
            <a:r>
              <a:rPr lang="en-US" sz="1400" dirty="0"/>
              <a:t>Android 4.4 </a:t>
            </a:r>
            <a:r>
              <a:rPr lang="en-US" sz="1400" b="1" dirty="0"/>
              <a:t>"KitKat"</a:t>
            </a:r>
            <a:r>
              <a:rPr lang="en-US" sz="1400" dirty="0"/>
              <a:t> is the single most widely used Android version, operating on </a:t>
            </a:r>
            <a:r>
              <a:rPr lang="en-US" sz="1400" dirty="0" smtClean="0"/>
              <a:t>39.2% </a:t>
            </a:r>
            <a:r>
              <a:rPr lang="en-US" sz="1400" dirty="0"/>
              <a:t>of all Android devices accessing Google Play. </a:t>
            </a:r>
            <a:r>
              <a:rPr lang="en-US" sz="1400" dirty="0" smtClean="0"/>
              <a:t>At </a:t>
            </a:r>
            <a:r>
              <a:rPr lang="en-US" sz="1400" dirty="0"/>
              <a:t>second are different Android </a:t>
            </a:r>
            <a:r>
              <a:rPr lang="en-US" sz="1400" b="1" dirty="0"/>
              <a:t>"Jelly Bean"</a:t>
            </a:r>
            <a:r>
              <a:rPr lang="en-US" sz="1400" dirty="0"/>
              <a:t> versions (4.1–4.3.1), with a combined share of 33.6</a:t>
            </a:r>
            <a:r>
              <a:rPr lang="en-US" sz="1400" dirty="0" smtClean="0"/>
              <a:t>%. Android</a:t>
            </a:r>
            <a:r>
              <a:rPr lang="en-US" sz="1400" b="1" dirty="0" smtClean="0"/>
              <a:t> “Lollipop”</a:t>
            </a:r>
            <a:r>
              <a:rPr lang="en-US" sz="1400" dirty="0" smtClean="0"/>
              <a:t> (5.0-5.1) has a 9.7% share of Android handsets.</a:t>
            </a:r>
            <a:endParaRPr lang="en-US" sz="1400" b="1" dirty="0"/>
          </a:p>
        </p:txBody>
      </p:sp>
      <p:pic>
        <p:nvPicPr>
          <p:cNvPr id="9" name="Picture 8" descr="android-versions-by-jared-rummler-with-border.png"/>
          <p:cNvPicPr>
            <a:picLocks noChangeAspect="1"/>
          </p:cNvPicPr>
          <p:nvPr/>
        </p:nvPicPr>
        <p:blipFill>
          <a:blip r:embed="rId2" cstate="print"/>
          <a:stretch>
            <a:fillRect/>
          </a:stretch>
        </p:blipFill>
        <p:spPr>
          <a:xfrm>
            <a:off x="152400" y="1600200"/>
            <a:ext cx="5816045" cy="3356689"/>
          </a:xfrm>
          <a:prstGeom prst="rect">
            <a:avLst/>
          </a:prstGeom>
        </p:spPr>
      </p:pic>
      <p:pic>
        <p:nvPicPr>
          <p:cNvPr id="10" name="Picture 9" descr="androidmarshmallow.png"/>
          <p:cNvPicPr>
            <a:picLocks noChangeAspect="1"/>
          </p:cNvPicPr>
          <p:nvPr/>
        </p:nvPicPr>
        <p:blipFill>
          <a:blip r:embed="rId3" cstate="print"/>
          <a:stretch>
            <a:fillRect/>
          </a:stretch>
        </p:blipFill>
        <p:spPr>
          <a:xfrm>
            <a:off x="6096000" y="1371600"/>
            <a:ext cx="2971800" cy="2971800"/>
          </a:xfrm>
          <a:prstGeom prst="rect">
            <a:avLst/>
          </a:prstGeom>
        </p:spPr>
      </p:pic>
    </p:spTree>
    <p:extLst>
      <p:ext uri="{BB962C8B-B14F-4D97-AF65-F5344CB8AC3E}">
        <p14:creationId xmlns:p14="http://schemas.microsoft.com/office/powerpoint/2010/main" val="197939513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Data test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70000" lnSpcReduction="20000"/>
          </a:bodyPr>
          <a:lstStyle/>
          <a:p>
            <a:r>
              <a:rPr lang="en-US" smtClean="0"/>
              <a:t>The rules are as follows: </a:t>
            </a:r>
          </a:p>
          <a:p>
            <a:pPr lvl="1"/>
            <a:r>
              <a:rPr lang="en-US" smtClean="0"/>
              <a:t>An Intent object that contains neither a URI nor a data type passes the test only if the filter likewise does not specify any URIs or data types.</a:t>
            </a:r>
          </a:p>
          <a:p>
            <a:pPr lvl="1"/>
            <a:r>
              <a:rPr lang="en-US" smtClean="0"/>
              <a:t>An Intent object that contains a URI but no data type (and a type cannot be inferred from the URI) passes the test only if its URI matches a URI in the filter and the filter likewise does not specify a type. This will be the case only for URIs like mailto: and tel: that do not refer to actual data.</a:t>
            </a:r>
          </a:p>
          <a:p>
            <a:pPr lvl="1"/>
            <a:r>
              <a:rPr lang="en-US" smtClean="0"/>
              <a:t>An Intent object that contains a data type but not a URI passes the test only if the filter lists the same data type and similarly does not specify a URI.</a:t>
            </a:r>
          </a:p>
          <a:p>
            <a:pPr lvl="1"/>
            <a:r>
              <a:rPr lang="en-US" smtClean="0"/>
              <a:t>An Intent object that contains both a URI and a data type (or a data type can be inferred from the URI) passes the data type part of the test only if its type matches a type listed in the filter. It passes the URI part of the test either if its URI matches a URI in the filter or if it has a content: or file: URI and the filter does not specify a URI. In other words, a component is presumed to support content: and file: data if its filter lists only a data type.</a:t>
            </a:r>
          </a:p>
          <a:p>
            <a:endParaRPr lang="en-US" dirty="0"/>
          </a:p>
        </p:txBody>
      </p:sp>
    </p:spTree>
    <p:extLst>
      <p:ext uri="{BB962C8B-B14F-4D97-AF65-F5344CB8AC3E}">
        <p14:creationId xmlns:p14="http://schemas.microsoft.com/office/powerpoint/2010/main" val="39794674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1143000"/>
            <a:ext cx="9144000" cy="533400"/>
          </a:xfrm>
        </p:spPr>
        <p:txBody>
          <a:bodyPr/>
          <a:lstStyle/>
          <a:p>
            <a:r>
              <a:rPr lang="en-US" sz="2000" dirty="0" smtClean="0"/>
              <a:t>Start Activity with Intent</a:t>
            </a:r>
          </a:p>
          <a:p>
            <a:endParaRPr lang="en-US" dirty="0"/>
          </a:p>
        </p:txBody>
      </p:sp>
      <p:sp>
        <p:nvSpPr>
          <p:cNvPr id="7" name="TextBox 6"/>
          <p:cNvSpPr txBox="1"/>
          <p:nvPr/>
        </p:nvSpPr>
        <p:spPr>
          <a:xfrm>
            <a:off x="152400" y="1600200"/>
            <a:ext cx="7520007" cy="338554"/>
          </a:xfrm>
          <a:prstGeom prst="rect">
            <a:avLst/>
          </a:prstGeom>
          <a:noFill/>
        </p:spPr>
        <p:txBody>
          <a:bodyPr wrap="none" rtlCol="0">
            <a:spAutoFit/>
          </a:bodyPr>
          <a:lstStyle/>
          <a:p>
            <a:r>
              <a:rPr lang="en-US" sz="1600" dirty="0" smtClean="0"/>
              <a:t>The following code demonstrates how you can start another activity via an intent.</a:t>
            </a:r>
            <a:endParaRPr lang="en-US" sz="1600" dirty="0"/>
          </a:p>
        </p:txBody>
      </p:sp>
      <p:pic>
        <p:nvPicPr>
          <p:cNvPr id="471042" name="Picture 2"/>
          <p:cNvPicPr>
            <a:picLocks noChangeAspect="1" noChangeArrowheads="1"/>
          </p:cNvPicPr>
          <p:nvPr/>
        </p:nvPicPr>
        <p:blipFill>
          <a:blip r:embed="rId2" cstate="print"/>
          <a:srcRect/>
          <a:stretch>
            <a:fillRect/>
          </a:stretch>
        </p:blipFill>
        <p:spPr bwMode="auto">
          <a:xfrm>
            <a:off x="228600" y="2057400"/>
            <a:ext cx="7839075" cy="1095375"/>
          </a:xfrm>
          <a:prstGeom prst="rect">
            <a:avLst/>
          </a:prstGeom>
          <a:noFill/>
          <a:ln w="9525">
            <a:noFill/>
            <a:miter lim="800000"/>
            <a:headEnd/>
            <a:tailEnd/>
          </a:ln>
        </p:spPr>
      </p:pic>
      <p:sp>
        <p:nvSpPr>
          <p:cNvPr id="10" name="Text Placeholder 5"/>
          <p:cNvSpPr txBox="1">
            <a:spLocks/>
          </p:cNvSpPr>
          <p:nvPr/>
        </p:nvSpPr>
        <p:spPr>
          <a:xfrm>
            <a:off x="0" y="3429000"/>
            <a:ext cx="9144000" cy="533400"/>
          </a:xfrm>
          <a:prstGeom prst="rect">
            <a:avLst/>
          </a:prstGeom>
        </p:spPr>
        <p:txBody>
          <a:bodyPr/>
          <a:lstStyle/>
          <a:p>
            <a:pPr marL="0" marR="0" lvl="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a:pPr>
            <a:r>
              <a:rPr kumimoji="0" lang="en-US" sz="2000" b="1"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Start Service with Intent</a:t>
            </a:r>
          </a:p>
          <a:p>
            <a:pPr marL="0" marR="0" lvl="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a:pPr>
            <a:endParaRPr kumimoji="0" lang="en-US" sz="2400" b="1"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pic>
        <p:nvPicPr>
          <p:cNvPr id="471043" name="Picture 3"/>
          <p:cNvPicPr>
            <a:picLocks noChangeAspect="1" noChangeArrowheads="1"/>
          </p:cNvPicPr>
          <p:nvPr/>
        </p:nvPicPr>
        <p:blipFill>
          <a:blip r:embed="rId3" cstate="print"/>
          <a:srcRect/>
          <a:stretch>
            <a:fillRect/>
          </a:stretch>
        </p:blipFill>
        <p:spPr bwMode="auto">
          <a:xfrm>
            <a:off x="228600" y="3962400"/>
            <a:ext cx="6629400" cy="561975"/>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1143000"/>
            <a:ext cx="9144000" cy="533400"/>
          </a:xfrm>
        </p:spPr>
        <p:txBody>
          <a:bodyPr/>
          <a:lstStyle/>
          <a:p>
            <a:r>
              <a:rPr lang="en-US" sz="2000" dirty="0" smtClean="0"/>
              <a:t>Types of Intent</a:t>
            </a:r>
          </a:p>
          <a:p>
            <a:endParaRPr lang="en-US" dirty="0"/>
          </a:p>
        </p:txBody>
      </p:sp>
      <p:sp>
        <p:nvSpPr>
          <p:cNvPr id="7" name="TextBox 6"/>
          <p:cNvSpPr txBox="1"/>
          <p:nvPr/>
        </p:nvSpPr>
        <p:spPr>
          <a:xfrm>
            <a:off x="1" y="1600200"/>
            <a:ext cx="9144000" cy="2062103"/>
          </a:xfrm>
          <a:prstGeom prst="rect">
            <a:avLst/>
          </a:prstGeom>
          <a:noFill/>
        </p:spPr>
        <p:txBody>
          <a:bodyPr wrap="square" rtlCol="0">
            <a:spAutoFit/>
          </a:bodyPr>
          <a:lstStyle/>
          <a:p>
            <a:r>
              <a:rPr lang="en-US" sz="1600" b="1" dirty="0" smtClean="0"/>
              <a:t>Implicit Intents</a:t>
            </a:r>
          </a:p>
          <a:p>
            <a:endParaRPr lang="en-US" sz="1600" b="1" dirty="0" smtClean="0"/>
          </a:p>
          <a:p>
            <a:r>
              <a:rPr lang="en-US" sz="1600" dirty="0" smtClean="0"/>
              <a:t>Implicit intents specify the action which should be performed and optionally data which provides content for the action. </a:t>
            </a:r>
          </a:p>
          <a:p>
            <a:endParaRPr lang="en-US" sz="1600" dirty="0" smtClean="0"/>
          </a:p>
          <a:p>
            <a:r>
              <a:rPr lang="en-US" sz="1600" dirty="0" smtClean="0"/>
              <a:t>For example, the following tells the Android system to view a webpage. Explicit intents explicitly define the component which should be called by the Android system, by using the Java class as identifier. </a:t>
            </a:r>
            <a:endParaRPr lang="en-US" sz="1600" b="1" dirty="0"/>
          </a:p>
        </p:txBody>
      </p:sp>
      <p:pic>
        <p:nvPicPr>
          <p:cNvPr id="472066" name="Picture 2"/>
          <p:cNvPicPr>
            <a:picLocks noChangeAspect="1" noChangeArrowheads="1"/>
          </p:cNvPicPr>
          <p:nvPr/>
        </p:nvPicPr>
        <p:blipFill>
          <a:blip r:embed="rId2" cstate="print"/>
          <a:srcRect/>
          <a:stretch>
            <a:fillRect/>
          </a:stretch>
        </p:blipFill>
        <p:spPr bwMode="auto">
          <a:xfrm>
            <a:off x="76200" y="3962400"/>
            <a:ext cx="7858125" cy="6096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1143000"/>
            <a:ext cx="9144000" cy="533400"/>
          </a:xfrm>
        </p:spPr>
        <p:txBody>
          <a:bodyPr/>
          <a:lstStyle/>
          <a:p>
            <a:r>
              <a:rPr lang="en-US" sz="2000" dirty="0" smtClean="0"/>
              <a:t>Types of Intent</a:t>
            </a:r>
          </a:p>
          <a:p>
            <a:endParaRPr lang="en-US" dirty="0"/>
          </a:p>
        </p:txBody>
      </p:sp>
      <p:sp>
        <p:nvSpPr>
          <p:cNvPr id="11" name="TextBox 10"/>
          <p:cNvSpPr txBox="1"/>
          <p:nvPr/>
        </p:nvSpPr>
        <p:spPr>
          <a:xfrm>
            <a:off x="0" y="1600200"/>
            <a:ext cx="9144000" cy="1877437"/>
          </a:xfrm>
          <a:prstGeom prst="rect">
            <a:avLst/>
          </a:prstGeom>
          <a:noFill/>
        </p:spPr>
        <p:txBody>
          <a:bodyPr wrap="square" rtlCol="0">
            <a:spAutoFit/>
          </a:bodyPr>
          <a:lstStyle/>
          <a:p>
            <a:r>
              <a:rPr lang="en-US" sz="1600" b="1" dirty="0" smtClean="0"/>
              <a:t>Explicit Intents</a:t>
            </a:r>
          </a:p>
          <a:p>
            <a:endParaRPr lang="en-US" sz="1600" b="1" dirty="0" smtClean="0"/>
          </a:p>
          <a:p>
            <a:r>
              <a:rPr lang="en-US" sz="1600" dirty="0" smtClean="0"/>
              <a:t>Explicit intents explicitly define the component which should be called by the Android system, by using the Java class as identifier. </a:t>
            </a:r>
          </a:p>
          <a:p>
            <a:endParaRPr lang="en-US" sz="1600" dirty="0" smtClean="0"/>
          </a:p>
          <a:p>
            <a:r>
              <a:rPr lang="en-US" sz="1600" dirty="0" smtClean="0"/>
              <a:t>The following shows how to create an explicit intent and send it to the Android system. If the class specified in the intent represents an activity, the Android system starts it.</a:t>
            </a:r>
            <a:endParaRPr lang="en-US" sz="1600" b="1" dirty="0"/>
          </a:p>
        </p:txBody>
      </p:sp>
      <p:pic>
        <p:nvPicPr>
          <p:cNvPr id="473090" name="Picture 2"/>
          <p:cNvPicPr>
            <a:picLocks noChangeAspect="1" noChangeArrowheads="1"/>
          </p:cNvPicPr>
          <p:nvPr/>
        </p:nvPicPr>
        <p:blipFill>
          <a:blip r:embed="rId2" cstate="print"/>
          <a:srcRect/>
          <a:stretch>
            <a:fillRect/>
          </a:stretch>
        </p:blipFill>
        <p:spPr bwMode="auto">
          <a:xfrm>
            <a:off x="152400" y="3581400"/>
            <a:ext cx="7839075" cy="74295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1143000"/>
            <a:ext cx="9144000" cy="533400"/>
          </a:xfrm>
        </p:spPr>
        <p:txBody>
          <a:bodyPr/>
          <a:lstStyle/>
          <a:p>
            <a:r>
              <a:rPr lang="en-US" sz="2000" dirty="0" smtClean="0"/>
              <a:t>Starting an Activity with Intent and setting a value in </a:t>
            </a:r>
            <a:r>
              <a:rPr lang="en-US" sz="2000" dirty="0" err="1" smtClean="0"/>
              <a:t>TextView</a:t>
            </a:r>
            <a:endParaRPr lang="en-US" sz="2000" dirty="0" smtClean="0"/>
          </a:p>
          <a:p>
            <a:endParaRPr lang="en-US" dirty="0"/>
          </a:p>
        </p:txBody>
      </p:sp>
      <p:pic>
        <p:nvPicPr>
          <p:cNvPr id="421890" name="Picture 2"/>
          <p:cNvPicPr>
            <a:picLocks noChangeAspect="1" noChangeArrowheads="1"/>
          </p:cNvPicPr>
          <p:nvPr/>
        </p:nvPicPr>
        <p:blipFill>
          <a:blip r:embed="rId2" cstate="print"/>
          <a:srcRect/>
          <a:stretch>
            <a:fillRect/>
          </a:stretch>
        </p:blipFill>
        <p:spPr bwMode="auto">
          <a:xfrm>
            <a:off x="228600" y="2290762"/>
            <a:ext cx="5562600" cy="604838"/>
          </a:xfrm>
          <a:prstGeom prst="rect">
            <a:avLst/>
          </a:prstGeom>
          <a:noFill/>
          <a:ln w="9525">
            <a:noFill/>
            <a:miter lim="800000"/>
            <a:headEnd/>
            <a:tailEnd/>
          </a:ln>
        </p:spPr>
      </p:pic>
      <p:sp>
        <p:nvSpPr>
          <p:cNvPr id="7" name="TextBox 6"/>
          <p:cNvSpPr txBox="1"/>
          <p:nvPr/>
        </p:nvSpPr>
        <p:spPr>
          <a:xfrm>
            <a:off x="152400" y="1905000"/>
            <a:ext cx="3365088" cy="369332"/>
          </a:xfrm>
          <a:prstGeom prst="rect">
            <a:avLst/>
          </a:prstGeom>
          <a:noFill/>
        </p:spPr>
        <p:txBody>
          <a:bodyPr wrap="none" rtlCol="0">
            <a:spAutoFit/>
          </a:bodyPr>
          <a:lstStyle/>
          <a:p>
            <a:r>
              <a:rPr lang="en-US" dirty="0" smtClean="0"/>
              <a:t>Passing a value to the Activity</a:t>
            </a:r>
            <a:endParaRPr lang="en-US" dirty="0"/>
          </a:p>
        </p:txBody>
      </p:sp>
      <p:sp>
        <p:nvSpPr>
          <p:cNvPr id="9" name="TextBox 8"/>
          <p:cNvSpPr txBox="1"/>
          <p:nvPr/>
        </p:nvSpPr>
        <p:spPr>
          <a:xfrm>
            <a:off x="152400" y="3364468"/>
            <a:ext cx="4754571" cy="369332"/>
          </a:xfrm>
          <a:prstGeom prst="rect">
            <a:avLst/>
          </a:prstGeom>
          <a:noFill/>
        </p:spPr>
        <p:txBody>
          <a:bodyPr wrap="none" rtlCol="0">
            <a:spAutoFit/>
          </a:bodyPr>
          <a:lstStyle/>
          <a:p>
            <a:r>
              <a:rPr lang="en-US" dirty="0" smtClean="0"/>
              <a:t>Receiving the value &amp; setting it in a </a:t>
            </a:r>
            <a:r>
              <a:rPr lang="en-US" dirty="0" err="1" smtClean="0"/>
              <a:t>TextView</a:t>
            </a:r>
            <a:endParaRPr lang="en-US" dirty="0"/>
          </a:p>
        </p:txBody>
      </p:sp>
      <p:pic>
        <p:nvPicPr>
          <p:cNvPr id="421891" name="Picture 3"/>
          <p:cNvPicPr>
            <a:picLocks noChangeAspect="1" noChangeArrowheads="1"/>
          </p:cNvPicPr>
          <p:nvPr/>
        </p:nvPicPr>
        <p:blipFill>
          <a:blip r:embed="rId3" cstate="print"/>
          <a:srcRect/>
          <a:stretch>
            <a:fillRect/>
          </a:stretch>
        </p:blipFill>
        <p:spPr bwMode="auto">
          <a:xfrm>
            <a:off x="228600" y="3886200"/>
            <a:ext cx="5638800" cy="9906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990600"/>
            <a:ext cx="9144000" cy="533400"/>
          </a:xfrm>
        </p:spPr>
        <p:txBody>
          <a:bodyPr/>
          <a:lstStyle/>
          <a:p>
            <a:r>
              <a:rPr lang="en-US" sz="2000" dirty="0" smtClean="0"/>
              <a:t>Intent Filters</a:t>
            </a:r>
          </a:p>
          <a:p>
            <a:endParaRPr lang="en-US" dirty="0"/>
          </a:p>
        </p:txBody>
      </p:sp>
      <p:sp>
        <p:nvSpPr>
          <p:cNvPr id="10" name="TextBox 9"/>
          <p:cNvSpPr txBox="1"/>
          <p:nvPr/>
        </p:nvSpPr>
        <p:spPr>
          <a:xfrm>
            <a:off x="0" y="1437382"/>
            <a:ext cx="9144000" cy="1569660"/>
          </a:xfrm>
          <a:prstGeom prst="rect">
            <a:avLst/>
          </a:prstGeom>
          <a:noFill/>
        </p:spPr>
        <p:txBody>
          <a:bodyPr wrap="square" rtlCol="0">
            <a:spAutoFit/>
          </a:bodyPr>
          <a:lstStyle/>
          <a:p>
            <a:r>
              <a:rPr lang="en-US" sz="1600" dirty="0" smtClean="0"/>
              <a:t>Intents are used to signal to the Android system that a certain event has occurred. Intents often describe the action which should be performed and provide data upon which such an action should be done. </a:t>
            </a:r>
          </a:p>
          <a:p>
            <a:endParaRPr lang="en-US" sz="1600" dirty="0" smtClean="0"/>
          </a:p>
          <a:p>
            <a:r>
              <a:rPr lang="en-US" sz="1600" dirty="0" smtClean="0"/>
              <a:t>For example, your application can start a browser component for a certain URL via an intent. This is demonstrated by the following example.</a:t>
            </a:r>
            <a:endParaRPr lang="en-US" sz="1600" b="1" dirty="0"/>
          </a:p>
        </p:txBody>
      </p:sp>
      <p:pic>
        <p:nvPicPr>
          <p:cNvPr id="474114" name="Picture 2"/>
          <p:cNvPicPr>
            <a:picLocks noChangeAspect="1" noChangeArrowheads="1"/>
          </p:cNvPicPr>
          <p:nvPr/>
        </p:nvPicPr>
        <p:blipFill>
          <a:blip r:embed="rId2" cstate="print"/>
          <a:srcRect/>
          <a:stretch>
            <a:fillRect/>
          </a:stretch>
        </p:blipFill>
        <p:spPr bwMode="auto">
          <a:xfrm>
            <a:off x="152400" y="3228975"/>
            <a:ext cx="7896225" cy="962025"/>
          </a:xfrm>
          <a:prstGeom prst="rect">
            <a:avLst/>
          </a:prstGeom>
          <a:noFill/>
          <a:ln w="9525">
            <a:noFill/>
            <a:miter lim="800000"/>
            <a:headEnd/>
            <a:tailEnd/>
          </a:ln>
        </p:spPr>
      </p:pic>
      <p:sp>
        <p:nvSpPr>
          <p:cNvPr id="11" name="TextBox 10"/>
          <p:cNvSpPr txBox="1"/>
          <p:nvPr/>
        </p:nvSpPr>
        <p:spPr>
          <a:xfrm>
            <a:off x="0" y="4419600"/>
            <a:ext cx="9144000" cy="1815882"/>
          </a:xfrm>
          <a:prstGeom prst="rect">
            <a:avLst/>
          </a:prstGeom>
          <a:noFill/>
        </p:spPr>
        <p:txBody>
          <a:bodyPr wrap="square" rtlCol="0">
            <a:spAutoFit/>
          </a:bodyPr>
          <a:lstStyle/>
          <a:p>
            <a:r>
              <a:rPr lang="en-US" sz="1600" dirty="0" smtClean="0"/>
              <a:t>But how does the Android system identify the components which can react to a certain intent?</a:t>
            </a:r>
          </a:p>
          <a:p>
            <a:endParaRPr lang="en-US" sz="1600" dirty="0" smtClean="0"/>
          </a:p>
          <a:p>
            <a:r>
              <a:rPr lang="en-US" sz="1600" dirty="0" smtClean="0"/>
              <a:t>A component can register itself via an </a:t>
            </a:r>
            <a:r>
              <a:rPr lang="en-US" sz="1600" i="1" dirty="0" smtClean="0"/>
              <a:t>intent filter</a:t>
            </a:r>
            <a:r>
              <a:rPr lang="en-US" sz="1600" dirty="0" smtClean="0"/>
              <a:t> for a specific action and specific data. </a:t>
            </a:r>
          </a:p>
          <a:p>
            <a:endParaRPr lang="en-US" sz="1600" dirty="0" smtClean="0"/>
          </a:p>
          <a:p>
            <a:r>
              <a:rPr lang="en-US" sz="1600" dirty="0" smtClean="0"/>
              <a:t>Android components register intent filters either statically in the AndroidManifest.xml or in case of a broadcast receiver also dynamically via code. An intent filter is defined by its category, action and data filters. It can also contain additional meta-data.</a:t>
            </a:r>
            <a:endParaRPr lang="en-US" sz="16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990600"/>
            <a:ext cx="9144000" cy="533400"/>
          </a:xfrm>
        </p:spPr>
        <p:txBody>
          <a:bodyPr/>
          <a:lstStyle/>
          <a:p>
            <a:r>
              <a:rPr lang="en-US" sz="2000" dirty="0" smtClean="0"/>
              <a:t>Defining Intent Filters</a:t>
            </a:r>
          </a:p>
          <a:p>
            <a:endParaRPr lang="en-US" dirty="0"/>
          </a:p>
        </p:txBody>
      </p:sp>
      <p:sp>
        <p:nvSpPr>
          <p:cNvPr id="10" name="TextBox 9"/>
          <p:cNvSpPr txBox="1"/>
          <p:nvPr/>
        </p:nvSpPr>
        <p:spPr>
          <a:xfrm>
            <a:off x="0" y="1437382"/>
            <a:ext cx="9144000" cy="1323439"/>
          </a:xfrm>
          <a:prstGeom prst="rect">
            <a:avLst/>
          </a:prstGeom>
          <a:noFill/>
        </p:spPr>
        <p:txBody>
          <a:bodyPr wrap="square" rtlCol="0">
            <a:spAutoFit/>
          </a:bodyPr>
          <a:lstStyle/>
          <a:p>
            <a:r>
              <a:rPr lang="en-US" sz="1600" dirty="0" smtClean="0"/>
              <a:t>You can register your Android components via intent filters for certain events. If a component does not define one, it can only be called by explicit intents.</a:t>
            </a:r>
          </a:p>
          <a:p>
            <a:endParaRPr lang="en-US" sz="1600" b="1" dirty="0" smtClean="0"/>
          </a:p>
          <a:p>
            <a:r>
              <a:rPr lang="en-US" sz="1600" dirty="0" smtClean="0"/>
              <a:t>The following code will register an </a:t>
            </a:r>
            <a:r>
              <a:rPr lang="en-US" sz="1600" i="1" dirty="0" smtClean="0"/>
              <a:t>Activity </a:t>
            </a:r>
            <a:r>
              <a:rPr lang="en-US" sz="1600" dirty="0" smtClean="0"/>
              <a:t>for the </a:t>
            </a:r>
            <a:r>
              <a:rPr lang="en-US" sz="1600" i="1" dirty="0" smtClean="0"/>
              <a:t>Intent </a:t>
            </a:r>
            <a:r>
              <a:rPr lang="en-US" sz="1600" dirty="0" smtClean="0"/>
              <a:t>which is triggered when someone wants to open a webpage.</a:t>
            </a:r>
            <a:endParaRPr lang="en-US" sz="1600" b="1" dirty="0"/>
          </a:p>
        </p:txBody>
      </p:sp>
      <p:pic>
        <p:nvPicPr>
          <p:cNvPr id="475138" name="Picture 2"/>
          <p:cNvPicPr>
            <a:picLocks noChangeAspect="1" noChangeArrowheads="1"/>
          </p:cNvPicPr>
          <p:nvPr/>
        </p:nvPicPr>
        <p:blipFill>
          <a:blip r:embed="rId2" cstate="print"/>
          <a:srcRect/>
          <a:stretch>
            <a:fillRect/>
          </a:stretch>
        </p:blipFill>
        <p:spPr bwMode="auto">
          <a:xfrm>
            <a:off x="152400" y="2895600"/>
            <a:ext cx="7867650" cy="1666875"/>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LISTVIEW</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LISTVIEW</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err="1" smtClean="0"/>
              <a:t>ListView</a:t>
            </a:r>
            <a:endParaRPr lang="en-US" sz="2000" dirty="0" smtClean="0"/>
          </a:p>
          <a:p>
            <a:endParaRPr lang="en-US" dirty="0"/>
          </a:p>
        </p:txBody>
      </p:sp>
      <p:sp>
        <p:nvSpPr>
          <p:cNvPr id="8" name="TextBox 7"/>
          <p:cNvSpPr txBox="1"/>
          <p:nvPr/>
        </p:nvSpPr>
        <p:spPr>
          <a:xfrm>
            <a:off x="0" y="1371600"/>
            <a:ext cx="9144000" cy="4801314"/>
          </a:xfrm>
          <a:prstGeom prst="rect">
            <a:avLst/>
          </a:prstGeom>
          <a:noFill/>
        </p:spPr>
        <p:txBody>
          <a:bodyPr wrap="square" rtlCol="0">
            <a:spAutoFit/>
          </a:bodyPr>
          <a:lstStyle/>
          <a:p>
            <a:pPr algn="just"/>
            <a:r>
              <a:rPr lang="en-US" sz="1600" dirty="0" err="1" smtClean="0">
                <a:hlinkClick r:id="rId2"/>
              </a:rPr>
              <a:t>ListView</a:t>
            </a:r>
            <a:r>
              <a:rPr lang="en-US" sz="1600" dirty="0" smtClean="0"/>
              <a:t> is a view group that displays a list of scrollable items. The list items are automatically inserted to the list using an </a:t>
            </a:r>
            <a:r>
              <a:rPr lang="en-US" sz="1600" dirty="0" smtClean="0">
                <a:hlinkClick r:id="rId3"/>
              </a:rPr>
              <a:t>Adapter</a:t>
            </a:r>
            <a:r>
              <a:rPr lang="en-US" sz="1600" dirty="0" smtClean="0"/>
              <a:t> that pulls content from a source such as an array or database query and converts each item result into a view that's placed into the list.</a:t>
            </a:r>
          </a:p>
          <a:p>
            <a:pPr algn="just"/>
            <a:endParaRPr lang="en-US" sz="1400" dirty="0" smtClean="0"/>
          </a:p>
          <a:p>
            <a:pPr algn="just"/>
            <a:endParaRPr lang="en-US" sz="1400" b="1" dirty="0" smtClean="0"/>
          </a:p>
          <a:p>
            <a:pPr algn="just"/>
            <a:r>
              <a:rPr lang="en-US" sz="1600" b="1" dirty="0" smtClean="0"/>
              <a:t>Adding a </a:t>
            </a:r>
            <a:r>
              <a:rPr lang="en-US" sz="1600" b="1" dirty="0" err="1" smtClean="0"/>
              <a:t>ListView</a:t>
            </a:r>
            <a:r>
              <a:rPr lang="en-US" sz="1600" b="1" dirty="0" smtClean="0"/>
              <a:t> in the XML layout</a:t>
            </a:r>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r>
              <a:rPr lang="en-US" sz="1600" b="1" dirty="0" smtClean="0"/>
              <a:t>Using an Array Adapter to fill data in a </a:t>
            </a:r>
            <a:r>
              <a:rPr lang="en-US" sz="1600" b="1" dirty="0" err="1" smtClean="0"/>
              <a:t>ListView</a:t>
            </a:r>
            <a:endParaRPr lang="en-US" sz="16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600" dirty="0"/>
          </a:p>
        </p:txBody>
      </p:sp>
      <p:pic>
        <p:nvPicPr>
          <p:cNvPr id="2050" name="Picture 2"/>
          <p:cNvPicPr>
            <a:picLocks noChangeAspect="1" noChangeArrowheads="1"/>
          </p:cNvPicPr>
          <p:nvPr/>
        </p:nvPicPr>
        <p:blipFill>
          <a:blip r:embed="rId4" cstate="print"/>
          <a:srcRect/>
          <a:stretch>
            <a:fillRect/>
          </a:stretch>
        </p:blipFill>
        <p:spPr bwMode="auto">
          <a:xfrm>
            <a:off x="95250" y="2962275"/>
            <a:ext cx="7905750" cy="100012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152400" y="4648200"/>
            <a:ext cx="6172200" cy="504825"/>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152400" y="5153025"/>
            <a:ext cx="4943475" cy="485775"/>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LISTVIEW</a:t>
            </a:r>
          </a:p>
        </p:txBody>
      </p:sp>
      <p:sp>
        <p:nvSpPr>
          <p:cNvPr id="4" name="Text Placeholder 3"/>
          <p:cNvSpPr>
            <a:spLocks noGrp="1"/>
          </p:cNvSpPr>
          <p:nvPr>
            <p:ph type="body" sz="quarter" idx="12"/>
          </p:nvPr>
        </p:nvSpPr>
        <p:spPr/>
        <p:txBody>
          <a:bodyPr/>
          <a:lstStyle/>
          <a:p>
            <a:r>
              <a:rPr lang="en-US" dirty="0" smtClean="0"/>
              <a:t>Adapters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Sometimes you'll want to populate a view group with some information that can't be hard-coded, instead, you want to bind your view to an external source of data. </a:t>
            </a:r>
          </a:p>
          <a:p>
            <a:r>
              <a:rPr lang="en-US" smtClean="0"/>
              <a:t>To do this, you use an AdapterView as your view group and each child View is initialized and populated with data from the Adapter.</a:t>
            </a:r>
          </a:p>
          <a:p>
            <a:endParaRPr lang="en-US" dirty="0"/>
          </a:p>
        </p:txBody>
      </p:sp>
    </p:spTree>
    <p:extLst>
      <p:ext uri="{BB962C8B-B14F-4D97-AF65-F5344CB8AC3E}">
        <p14:creationId xmlns:p14="http://schemas.microsoft.com/office/powerpoint/2010/main" val="3679657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Android</a:t>
            </a:r>
          </a:p>
        </p:txBody>
      </p:sp>
      <p:sp>
        <p:nvSpPr>
          <p:cNvPr id="4" name="Text Placeholder 3"/>
          <p:cNvSpPr>
            <a:spLocks noGrp="1"/>
          </p:cNvSpPr>
          <p:nvPr>
            <p:ph type="body" sz="quarter" idx="12"/>
          </p:nvPr>
        </p:nvSpPr>
        <p:spPr>
          <a:xfrm>
            <a:off x="0" y="990600"/>
            <a:ext cx="8534400" cy="533400"/>
          </a:xfrm>
        </p:spPr>
        <p:txBody>
          <a:bodyPr/>
          <a:lstStyle/>
          <a:p>
            <a:r>
              <a:rPr lang="en-US" dirty="0"/>
              <a:t>Version History</a:t>
            </a:r>
          </a:p>
        </p:txBody>
      </p:sp>
      <p:sp>
        <p:nvSpPr>
          <p:cNvPr id="3" name="Content Placeholder 2"/>
          <p:cNvSpPr>
            <a:spLocks noGrp="1"/>
          </p:cNvSpPr>
          <p:nvPr>
            <p:ph sz="quarter" idx="13"/>
          </p:nvPr>
        </p:nvSpPr>
        <p:spPr>
          <a:xfrm>
            <a:off x="152400" y="1524000"/>
            <a:ext cx="8534400" cy="4648200"/>
          </a:xfrm>
          <a:prstGeom prst="rect">
            <a:avLst/>
          </a:prstGeom>
        </p:spPr>
        <p:txBody>
          <a:bodyPr>
            <a:noAutofit/>
          </a:bodyPr>
          <a:lstStyle/>
          <a:p>
            <a:pPr>
              <a:spcBef>
                <a:spcPts val="1200"/>
              </a:spcBef>
            </a:pPr>
            <a:r>
              <a:rPr lang="en-US" sz="1200" dirty="0" smtClean="0"/>
              <a:t>2008 - Sept.: Android 1.0 is released </a:t>
            </a:r>
          </a:p>
          <a:p>
            <a:pPr>
              <a:spcBef>
                <a:spcPts val="1200"/>
              </a:spcBef>
            </a:pPr>
            <a:r>
              <a:rPr lang="en-US" sz="1200" dirty="0" smtClean="0"/>
              <a:t>2009 - Feb.: Android 1.1</a:t>
            </a:r>
          </a:p>
          <a:p>
            <a:pPr>
              <a:spcBef>
                <a:spcPts val="1200"/>
              </a:spcBef>
            </a:pPr>
            <a:r>
              <a:rPr lang="en-US" sz="1200" dirty="0" smtClean="0"/>
              <a:t>2009 - Apr.: Android 1.5 / Cupcake</a:t>
            </a:r>
          </a:p>
          <a:p>
            <a:pPr>
              <a:spcBef>
                <a:spcPts val="1200"/>
              </a:spcBef>
            </a:pPr>
            <a:r>
              <a:rPr lang="fr-FR" sz="1200" dirty="0" smtClean="0"/>
              <a:t>2009 - Sept.: Android 1.6 / </a:t>
            </a:r>
            <a:r>
              <a:rPr lang="fr-FR" sz="1200" dirty="0" err="1" smtClean="0"/>
              <a:t>Donut</a:t>
            </a:r>
            <a:endParaRPr lang="fr-FR" sz="1200" dirty="0" smtClean="0"/>
          </a:p>
          <a:p>
            <a:pPr>
              <a:spcBef>
                <a:spcPts val="1200"/>
              </a:spcBef>
            </a:pPr>
            <a:r>
              <a:rPr lang="en-US" sz="1200" dirty="0" smtClean="0"/>
              <a:t>2009 - Oct.: Android 2.0/2.1 / </a:t>
            </a:r>
            <a:r>
              <a:rPr lang="en-US" sz="1200" dirty="0" err="1" smtClean="0"/>
              <a:t>Eclair</a:t>
            </a:r>
            <a:endParaRPr lang="en-US" sz="1200" dirty="0" smtClean="0"/>
          </a:p>
          <a:p>
            <a:pPr>
              <a:spcBef>
                <a:spcPts val="1200"/>
              </a:spcBef>
            </a:pPr>
            <a:r>
              <a:rPr lang="en-US" sz="1200" dirty="0" smtClean="0"/>
              <a:t>2010 - May: Android 2.2 / </a:t>
            </a:r>
            <a:r>
              <a:rPr lang="en-US" sz="1200" dirty="0" err="1" smtClean="0"/>
              <a:t>Froyo</a:t>
            </a:r>
            <a:endParaRPr lang="en-US" sz="1200" dirty="0" smtClean="0"/>
          </a:p>
          <a:p>
            <a:pPr>
              <a:spcBef>
                <a:spcPts val="1200"/>
              </a:spcBef>
            </a:pPr>
            <a:r>
              <a:rPr lang="en-US" sz="1200" dirty="0" smtClean="0"/>
              <a:t>2010 - Dec.: Android 2.3 / Gingerbread</a:t>
            </a:r>
          </a:p>
          <a:p>
            <a:pPr>
              <a:spcBef>
                <a:spcPts val="1200"/>
              </a:spcBef>
            </a:pPr>
            <a:r>
              <a:rPr lang="en-US" sz="1200" dirty="0" smtClean="0"/>
              <a:t>2011 - Jan : Android 3.0 / Honeycomb – Tablet-optimized</a:t>
            </a:r>
          </a:p>
          <a:p>
            <a:pPr>
              <a:spcBef>
                <a:spcPts val="1200"/>
              </a:spcBef>
            </a:pPr>
            <a:r>
              <a:rPr lang="en-US" sz="1200" dirty="0" smtClean="0"/>
              <a:t>2011 – May: Android 3.1 – USB host support</a:t>
            </a:r>
          </a:p>
          <a:p>
            <a:pPr>
              <a:spcBef>
                <a:spcPts val="1200"/>
              </a:spcBef>
            </a:pPr>
            <a:r>
              <a:rPr lang="en-US" sz="1200" dirty="0" smtClean="0"/>
              <a:t>2011 – Dec: Android 4.0 / Ice-Cream Sandwich – merge Gingerbread and Honeycomb</a:t>
            </a:r>
          </a:p>
          <a:p>
            <a:pPr>
              <a:spcBef>
                <a:spcPts val="1200"/>
              </a:spcBef>
            </a:pPr>
            <a:r>
              <a:rPr lang="en-US" sz="1200" dirty="0" smtClean="0"/>
              <a:t>2012 – June: Android 4.1 / Jelly Bean – Google Now &amp; Knowledge Graph</a:t>
            </a:r>
          </a:p>
          <a:p>
            <a:pPr>
              <a:spcBef>
                <a:spcPts val="1200"/>
              </a:spcBef>
            </a:pPr>
            <a:r>
              <a:rPr lang="en-US" sz="1200" dirty="0" smtClean="0"/>
              <a:t>2013 – October: Android 4.4 / </a:t>
            </a:r>
            <a:r>
              <a:rPr lang="en-US" sz="1200" dirty="0" err="1" smtClean="0"/>
              <a:t>KitKat</a:t>
            </a:r>
            <a:r>
              <a:rPr lang="en-US" sz="1200" dirty="0" smtClean="0"/>
              <a:t> &amp; </a:t>
            </a:r>
            <a:r>
              <a:rPr lang="en-US" sz="1200" dirty="0" err="1" smtClean="0"/>
              <a:t>Kitkat</a:t>
            </a:r>
            <a:r>
              <a:rPr lang="en-US" sz="1200" dirty="0" smtClean="0"/>
              <a:t> Wear – Optimized for 512 MB RAM, embedded smart devices &amp; </a:t>
            </a:r>
            <a:r>
              <a:rPr lang="en-US" sz="1200" dirty="0" err="1" smtClean="0"/>
              <a:t>IoT</a:t>
            </a:r>
            <a:endParaRPr lang="en-US" sz="1200" dirty="0" smtClean="0"/>
          </a:p>
          <a:p>
            <a:pPr>
              <a:spcBef>
                <a:spcPts val="1200"/>
              </a:spcBef>
            </a:pPr>
            <a:r>
              <a:rPr lang="en-US" sz="1200" dirty="0" smtClean="0"/>
              <a:t>2014 – June: Android 5.0 / Lollipop – Material Design, Improved Notifications</a:t>
            </a:r>
          </a:p>
          <a:p>
            <a:pPr>
              <a:spcBef>
                <a:spcPts val="1200"/>
              </a:spcBef>
            </a:pPr>
            <a:r>
              <a:rPr lang="en-US" sz="1200" dirty="0" smtClean="0"/>
              <a:t>2015 – October: Android 6.0 / Marshmallow – Redesigned Permission Model, Power Management, Google Now Context</a:t>
            </a:r>
          </a:p>
        </p:txBody>
      </p:sp>
    </p:spTree>
    <p:extLst>
      <p:ext uri="{BB962C8B-B14F-4D97-AF65-F5344CB8AC3E}">
        <p14:creationId xmlns:p14="http://schemas.microsoft.com/office/powerpoint/2010/main" val="690441178"/>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LISTVIEW</a:t>
            </a:r>
            <a:endParaRPr lang="en-US" dirty="0"/>
          </a:p>
        </p:txBody>
      </p:sp>
      <p:sp>
        <p:nvSpPr>
          <p:cNvPr id="4" name="Text Placeholder 3"/>
          <p:cNvSpPr>
            <a:spLocks noGrp="1"/>
          </p:cNvSpPr>
          <p:nvPr>
            <p:ph type="body" sz="quarter" idx="12"/>
          </p:nvPr>
        </p:nvSpPr>
        <p:spPr/>
        <p:txBody>
          <a:bodyPr/>
          <a:lstStyle/>
          <a:p>
            <a:r>
              <a:rPr lang="en-US" dirty="0" err="1" smtClean="0"/>
              <a:t>AdapterView</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hlinkClick r:id="rId2"/>
              </a:rPr>
              <a:t>Gallery</a:t>
            </a:r>
            <a:r>
              <a:rPr lang="en-US" dirty="0" smtClean="0"/>
              <a:t>, </a:t>
            </a:r>
            <a:r>
              <a:rPr lang="en-US" dirty="0" err="1" smtClean="0">
                <a:hlinkClick r:id="rId3"/>
              </a:rPr>
              <a:t>ListView</a:t>
            </a:r>
            <a:r>
              <a:rPr lang="en-US" dirty="0" smtClean="0"/>
              <a:t>, and </a:t>
            </a:r>
            <a:r>
              <a:rPr lang="en-US" dirty="0" smtClean="0">
                <a:hlinkClick r:id="rId4"/>
              </a:rPr>
              <a:t>Spinner</a:t>
            </a:r>
            <a:r>
              <a:rPr lang="en-US" dirty="0" smtClean="0"/>
              <a:t> are examples of </a:t>
            </a:r>
            <a:r>
              <a:rPr lang="en-US" dirty="0" err="1" smtClean="0"/>
              <a:t>AdapterView</a:t>
            </a:r>
            <a:r>
              <a:rPr lang="en-US" dirty="0" smtClean="0"/>
              <a:t> subclasses that you can use to bind to a specific type of data and display it in a certain way. </a:t>
            </a:r>
          </a:p>
          <a:p>
            <a:r>
              <a:rPr lang="en-US" dirty="0" err="1" smtClean="0"/>
              <a:t>AdapterView</a:t>
            </a:r>
            <a:r>
              <a:rPr lang="en-US" dirty="0" smtClean="0"/>
              <a:t> objects have two main responsibilities: </a:t>
            </a:r>
          </a:p>
          <a:p>
            <a:pPr lvl="1"/>
            <a:r>
              <a:rPr lang="en-US" dirty="0" smtClean="0"/>
              <a:t>Filling the layout with data </a:t>
            </a:r>
          </a:p>
          <a:p>
            <a:pPr lvl="1"/>
            <a:r>
              <a:rPr lang="en-US" dirty="0" smtClean="0"/>
              <a:t>Handling user selections </a:t>
            </a:r>
            <a:endParaRPr lang="en-US" dirty="0"/>
          </a:p>
        </p:txBody>
      </p:sp>
    </p:spTree>
    <p:extLst>
      <p:ext uri="{BB962C8B-B14F-4D97-AF65-F5344CB8AC3E}">
        <p14:creationId xmlns:p14="http://schemas.microsoft.com/office/powerpoint/2010/main" val="40140874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LISTVIEW</a:t>
            </a:r>
            <a:endParaRPr lang="en-US" dirty="0"/>
          </a:p>
        </p:txBody>
      </p:sp>
      <p:sp>
        <p:nvSpPr>
          <p:cNvPr id="5" name="Text Placeholder 4"/>
          <p:cNvSpPr>
            <a:spLocks noGrp="1"/>
          </p:cNvSpPr>
          <p:nvPr>
            <p:ph type="body" sz="quarter" idx="12"/>
          </p:nvPr>
        </p:nvSpPr>
        <p:spPr/>
        <p:txBody>
          <a:bodyPr/>
          <a:lstStyle/>
          <a:p>
            <a:r>
              <a:rPr lang="en-US" dirty="0" err="1" smtClean="0"/>
              <a:t>SimpleCursorAdapter</a:t>
            </a:r>
            <a:endParaRPr lang="en-US" dirty="0"/>
          </a:p>
        </p:txBody>
      </p:sp>
      <p:pic>
        <p:nvPicPr>
          <p:cNvPr id="284674" name="Picture 2"/>
          <p:cNvPicPr>
            <a:picLocks noChangeAspect="1" noChangeArrowheads="1"/>
          </p:cNvPicPr>
          <p:nvPr/>
        </p:nvPicPr>
        <p:blipFill>
          <a:blip r:embed="rId2" cstate="print"/>
          <a:srcRect/>
          <a:stretch>
            <a:fillRect/>
          </a:stretch>
        </p:blipFill>
        <p:spPr bwMode="auto">
          <a:xfrm>
            <a:off x="1524000" y="2362200"/>
            <a:ext cx="5988028" cy="2400300"/>
          </a:xfrm>
          <a:prstGeom prst="rect">
            <a:avLst/>
          </a:prstGeom>
          <a:noFill/>
          <a:ln w="9525">
            <a:noFill/>
            <a:miter lim="800000"/>
            <a:headEnd/>
            <a:tailEnd/>
          </a:ln>
          <a:effectLst/>
        </p:spPr>
      </p:pic>
    </p:spTree>
    <p:extLst>
      <p:ext uri="{BB962C8B-B14F-4D97-AF65-F5344CB8AC3E}">
        <p14:creationId xmlns:p14="http://schemas.microsoft.com/office/powerpoint/2010/main" val="188096010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Text Placeholder 3"/>
          <p:cNvSpPr>
            <a:spLocks noGrp="1"/>
          </p:cNvSpPr>
          <p:nvPr>
            <p:ph type="body" sz="quarter" idx="12"/>
          </p:nvPr>
        </p:nvSpPr>
        <p:spPr/>
        <p:txBody>
          <a:bodyPr/>
          <a:lstStyle/>
          <a:p>
            <a:r>
              <a:rPr lang="en-US" dirty="0" err="1" smtClean="0"/>
              <a:t>SimpleCursorAdapter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dirty="0" err="1" smtClean="0"/>
              <a:t>SimpleCursorAdapter</a:t>
            </a:r>
            <a:r>
              <a:rPr lang="en-US" dirty="0" smtClean="0"/>
              <a:t>(Context </a:t>
            </a:r>
            <a:r>
              <a:rPr lang="en-US" dirty="0" err="1" smtClean="0"/>
              <a:t>context</a:t>
            </a:r>
            <a:r>
              <a:rPr lang="en-US" dirty="0" smtClean="0"/>
              <a:t>, </a:t>
            </a:r>
            <a:r>
              <a:rPr lang="en-US" dirty="0" err="1" smtClean="0"/>
              <a:t>int</a:t>
            </a:r>
            <a:r>
              <a:rPr lang="en-US" dirty="0" smtClean="0"/>
              <a:t> layout, Cursor c, String[] from, </a:t>
            </a:r>
            <a:r>
              <a:rPr lang="en-US" dirty="0" err="1" smtClean="0"/>
              <a:t>int</a:t>
            </a:r>
            <a:r>
              <a:rPr lang="en-US" dirty="0" smtClean="0"/>
              <a:t>[] to)</a:t>
            </a:r>
          </a:p>
          <a:p>
            <a:r>
              <a:rPr lang="en-US" dirty="0" smtClean="0"/>
              <a:t>This adapter converts a row in the cursor to a child view for the container control. The definition of the child view is defined in an XML resource (layout parameter). </a:t>
            </a:r>
          </a:p>
          <a:p>
            <a:r>
              <a:rPr lang="en-US" dirty="0" smtClean="0"/>
              <a:t>A row in the cursor might have many columns, you tell the </a:t>
            </a:r>
            <a:r>
              <a:rPr lang="en-US" dirty="0" err="1" smtClean="0"/>
              <a:t>SimpleCursorAdapter</a:t>
            </a:r>
            <a:r>
              <a:rPr lang="en-US" dirty="0" smtClean="0"/>
              <a:t> which columns you want to select from the row by specifying an array of column names (using the from parameter).</a:t>
            </a:r>
          </a:p>
          <a:p>
            <a:r>
              <a:rPr lang="en-US" dirty="0" smtClean="0"/>
              <a:t>Similarly, because each column you select is mapped to a </a:t>
            </a:r>
            <a:r>
              <a:rPr lang="en-US" dirty="0" err="1" smtClean="0"/>
              <a:t>TextView</a:t>
            </a:r>
            <a:r>
              <a:rPr lang="en-US" dirty="0" smtClean="0"/>
              <a:t>, you must specify the IDs in the to parameter. There’s a one-to-one mapping between the column that you select and a </a:t>
            </a:r>
            <a:r>
              <a:rPr lang="en-US" dirty="0" err="1" smtClean="0"/>
              <a:t>TextView</a:t>
            </a:r>
            <a:r>
              <a:rPr lang="en-US" dirty="0" smtClean="0"/>
              <a:t> that displays the data in the column, so the from and to parameters must be the same size.</a:t>
            </a:r>
            <a:endParaRPr lang="en-US" dirty="0"/>
          </a:p>
        </p:txBody>
      </p:sp>
    </p:spTree>
    <p:extLst>
      <p:ext uri="{BB962C8B-B14F-4D97-AF65-F5344CB8AC3E}">
        <p14:creationId xmlns:p14="http://schemas.microsoft.com/office/powerpoint/2010/main" val="41824120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LISTVIEW</a:t>
            </a:r>
            <a:endParaRPr lang="en-US" dirty="0"/>
          </a:p>
        </p:txBody>
      </p:sp>
      <p:sp>
        <p:nvSpPr>
          <p:cNvPr id="4" name="Text Placeholder 3"/>
          <p:cNvSpPr>
            <a:spLocks noGrp="1"/>
          </p:cNvSpPr>
          <p:nvPr>
            <p:ph type="body" sz="quarter" idx="12"/>
          </p:nvPr>
        </p:nvSpPr>
        <p:spPr/>
        <p:txBody>
          <a:bodyPr/>
          <a:lstStyle/>
          <a:p>
            <a:r>
              <a:rPr lang="en-US" dirty="0" err="1" smtClean="0"/>
              <a:t>ArrayAdapter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ArrayAdapter&lt;String&gt; adapter = new ArrayAdapter&lt;String&gt;(this,android.R.layout.simple_list_item_1,new  string[]{"sayed","satya"});</a:t>
            </a:r>
          </a:p>
          <a:p>
            <a:r>
              <a:rPr lang="en-US" smtClean="0"/>
              <a:t>code creates an ArrayAdapter where the TextView controls’ data is represented by strings.</a:t>
            </a:r>
          </a:p>
          <a:p>
            <a:r>
              <a:rPr lang="en-US" smtClean="0"/>
              <a:t>android.R.layout.simple_list_item_1 points to a TextView defined by the Android SDK.</a:t>
            </a:r>
            <a:endParaRPr lang="en-US" dirty="0"/>
          </a:p>
        </p:txBody>
      </p:sp>
    </p:spTree>
    <p:extLst>
      <p:ext uri="{BB962C8B-B14F-4D97-AF65-F5344CB8AC3E}">
        <p14:creationId xmlns:p14="http://schemas.microsoft.com/office/powerpoint/2010/main" val="34771871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LISTVIEW</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err="1" smtClean="0"/>
              <a:t>ListView</a:t>
            </a:r>
            <a:endParaRPr lang="en-US" sz="2000" dirty="0" smtClean="0"/>
          </a:p>
          <a:p>
            <a:endParaRPr lang="en-US" dirty="0"/>
          </a:p>
        </p:txBody>
      </p:sp>
      <p:sp>
        <p:nvSpPr>
          <p:cNvPr id="8" name="TextBox 7"/>
          <p:cNvSpPr txBox="1"/>
          <p:nvPr/>
        </p:nvSpPr>
        <p:spPr>
          <a:xfrm>
            <a:off x="0" y="1233130"/>
            <a:ext cx="9144000" cy="5355312"/>
          </a:xfrm>
          <a:prstGeom prst="rect">
            <a:avLst/>
          </a:prstGeom>
          <a:noFill/>
        </p:spPr>
        <p:txBody>
          <a:bodyPr wrap="square" rtlCol="0">
            <a:spAutoFit/>
          </a:bodyPr>
          <a:lstStyle/>
          <a:p>
            <a:pPr algn="just"/>
            <a:endParaRPr lang="en-US" sz="1400" b="1" dirty="0" smtClean="0"/>
          </a:p>
          <a:p>
            <a:pPr algn="just"/>
            <a:r>
              <a:rPr lang="en-US" sz="1600" b="1" dirty="0" smtClean="0"/>
              <a:t>Using a Simple Cursor Adapter to fill data in a </a:t>
            </a:r>
            <a:r>
              <a:rPr lang="en-US" sz="1600" b="1" dirty="0" err="1" smtClean="0"/>
              <a:t>ListView</a:t>
            </a:r>
            <a:endParaRPr lang="en-US" sz="1600" b="1" dirty="0" smtClean="0"/>
          </a:p>
          <a:p>
            <a:pPr algn="just"/>
            <a:endParaRPr lang="en-US" sz="1600" b="1" dirty="0" smtClean="0"/>
          </a:p>
          <a:p>
            <a:pPr algn="just"/>
            <a:r>
              <a:rPr lang="en-US" sz="1600" dirty="0" smtClean="0"/>
              <a:t>Use this adapter when your data comes from a </a:t>
            </a:r>
            <a:r>
              <a:rPr lang="en-US" sz="1600" dirty="0" smtClean="0">
                <a:hlinkClick r:id="rId2"/>
              </a:rPr>
              <a:t>Cursor</a:t>
            </a:r>
            <a:r>
              <a:rPr lang="en-US" sz="1600" dirty="0" smtClean="0"/>
              <a:t>. When using </a:t>
            </a:r>
            <a:r>
              <a:rPr lang="en-US" sz="1600" dirty="0" err="1" smtClean="0">
                <a:hlinkClick r:id="rId3"/>
              </a:rPr>
              <a:t>SimpleCursorAdapter</a:t>
            </a:r>
            <a:r>
              <a:rPr lang="en-US" sz="1600" dirty="0" smtClean="0"/>
              <a:t>, you must specify a layout to use for each row in the </a:t>
            </a:r>
            <a:r>
              <a:rPr lang="en-US" sz="1600" dirty="0" smtClean="0">
                <a:hlinkClick r:id="rId2"/>
              </a:rPr>
              <a:t>Cursor</a:t>
            </a:r>
            <a:r>
              <a:rPr lang="en-US" sz="1600" dirty="0" smtClean="0"/>
              <a:t> and which columns in the </a:t>
            </a:r>
            <a:r>
              <a:rPr lang="en-US" sz="1600" dirty="0" smtClean="0">
                <a:hlinkClick r:id="rId2"/>
              </a:rPr>
              <a:t>Cursor</a:t>
            </a:r>
            <a:r>
              <a:rPr lang="en-US" sz="1600" dirty="0" smtClean="0"/>
              <a:t> should be inserted into which views of the layout. For example, if you want to create a list of people's names and phone numbers, you can perform a query that returns a </a:t>
            </a:r>
            <a:r>
              <a:rPr lang="en-US" sz="1600" dirty="0" smtClean="0">
                <a:hlinkClick r:id="rId2"/>
              </a:rPr>
              <a:t>Cursor</a:t>
            </a:r>
            <a:r>
              <a:rPr lang="en-US" sz="1600" dirty="0" smtClean="0"/>
              <a:t> containing a row for each person and columns for the names and numbers. You then create a string array specifying which columns from the </a:t>
            </a:r>
            <a:r>
              <a:rPr lang="en-US" sz="1600" dirty="0" err="1" smtClean="0">
                <a:hlinkClick r:id="rId2"/>
              </a:rPr>
              <a:t>Cursor</a:t>
            </a:r>
            <a:r>
              <a:rPr lang="en-US" sz="1600" dirty="0" err="1" smtClean="0"/>
              <a:t>you</a:t>
            </a:r>
            <a:r>
              <a:rPr lang="en-US" sz="1600" dirty="0" smtClean="0"/>
              <a:t> want in the layout for each result and an integer array specifying the corresponding views that each column should be placed:</a:t>
            </a:r>
            <a:endParaRPr lang="en-US" sz="16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600" dirty="0"/>
          </a:p>
        </p:txBody>
      </p:sp>
      <p:pic>
        <p:nvPicPr>
          <p:cNvPr id="428034" name="Picture 2"/>
          <p:cNvPicPr>
            <a:picLocks noChangeAspect="1" noChangeArrowheads="1"/>
          </p:cNvPicPr>
          <p:nvPr/>
        </p:nvPicPr>
        <p:blipFill>
          <a:blip r:embed="rId4" cstate="print"/>
          <a:srcRect/>
          <a:stretch>
            <a:fillRect/>
          </a:stretch>
        </p:blipFill>
        <p:spPr bwMode="auto">
          <a:xfrm>
            <a:off x="314325" y="3810000"/>
            <a:ext cx="7534275" cy="952500"/>
          </a:xfrm>
          <a:prstGeom prst="rect">
            <a:avLst/>
          </a:prstGeom>
          <a:noFill/>
          <a:ln w="9525">
            <a:noFill/>
            <a:miter lim="800000"/>
            <a:headEnd/>
            <a:tailEnd/>
          </a:ln>
        </p:spPr>
      </p:pic>
      <p:pic>
        <p:nvPicPr>
          <p:cNvPr id="428035" name="Picture 3"/>
          <p:cNvPicPr>
            <a:picLocks noChangeAspect="1" noChangeArrowheads="1"/>
          </p:cNvPicPr>
          <p:nvPr/>
        </p:nvPicPr>
        <p:blipFill>
          <a:blip r:embed="rId5" cstate="print"/>
          <a:srcRect/>
          <a:stretch>
            <a:fillRect/>
          </a:stretch>
        </p:blipFill>
        <p:spPr bwMode="auto">
          <a:xfrm>
            <a:off x="304800" y="4724400"/>
            <a:ext cx="7543800" cy="12192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LISTVIEW</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err="1" smtClean="0"/>
              <a:t>ListView</a:t>
            </a:r>
            <a:endParaRPr lang="en-US" sz="2000" dirty="0" smtClean="0"/>
          </a:p>
          <a:p>
            <a:endParaRPr lang="en-US" dirty="0"/>
          </a:p>
        </p:txBody>
      </p:sp>
      <p:sp>
        <p:nvSpPr>
          <p:cNvPr id="8" name="TextBox 7"/>
          <p:cNvSpPr txBox="1"/>
          <p:nvPr/>
        </p:nvSpPr>
        <p:spPr>
          <a:xfrm>
            <a:off x="0" y="1409105"/>
            <a:ext cx="9144000" cy="4124206"/>
          </a:xfrm>
          <a:prstGeom prst="rect">
            <a:avLst/>
          </a:prstGeom>
          <a:noFill/>
        </p:spPr>
        <p:txBody>
          <a:bodyPr wrap="square" rtlCol="0">
            <a:spAutoFit/>
          </a:bodyPr>
          <a:lstStyle/>
          <a:p>
            <a:pPr algn="just"/>
            <a:endParaRPr lang="en-US" sz="1600" b="1" dirty="0" smtClean="0"/>
          </a:p>
          <a:p>
            <a:pPr algn="just"/>
            <a:r>
              <a:rPr lang="en-US" sz="1600" b="1" dirty="0" smtClean="0"/>
              <a:t>Handling Click Events</a:t>
            </a:r>
          </a:p>
          <a:p>
            <a:pPr algn="just"/>
            <a:endParaRPr lang="en-US" sz="1400" b="1" dirty="0" smtClean="0"/>
          </a:p>
          <a:p>
            <a:pPr algn="just"/>
            <a:r>
              <a:rPr lang="en-US" sz="1600" dirty="0" smtClean="0"/>
              <a:t>You can respond to click events on each item in an </a:t>
            </a:r>
            <a:r>
              <a:rPr lang="en-US" sz="1600" dirty="0" err="1" smtClean="0">
                <a:hlinkClick r:id="rId2"/>
              </a:rPr>
              <a:t>AdapterView</a:t>
            </a:r>
            <a:r>
              <a:rPr lang="en-US" sz="1600" dirty="0" smtClean="0"/>
              <a:t> by implementing the </a:t>
            </a:r>
            <a:r>
              <a:rPr lang="en-US" sz="1600" dirty="0" err="1" smtClean="0">
                <a:hlinkClick r:id="rId3"/>
              </a:rPr>
              <a:t>AdapterView.OnItemClickListener</a:t>
            </a:r>
            <a:r>
              <a:rPr lang="en-US" sz="1600" dirty="0" smtClean="0"/>
              <a:t> interface. For example:</a:t>
            </a:r>
            <a:endParaRPr lang="en-US" sz="16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400" b="1" dirty="0" smtClean="0"/>
          </a:p>
          <a:p>
            <a:pPr algn="just"/>
            <a:endParaRPr lang="en-US" sz="1600" dirty="0"/>
          </a:p>
        </p:txBody>
      </p:sp>
      <p:pic>
        <p:nvPicPr>
          <p:cNvPr id="429058" name="Picture 2"/>
          <p:cNvPicPr>
            <a:picLocks noChangeAspect="1" noChangeArrowheads="1"/>
          </p:cNvPicPr>
          <p:nvPr/>
        </p:nvPicPr>
        <p:blipFill>
          <a:blip r:embed="rId4" cstate="print"/>
          <a:srcRect/>
          <a:stretch>
            <a:fillRect/>
          </a:stretch>
        </p:blipFill>
        <p:spPr bwMode="auto">
          <a:xfrm>
            <a:off x="152400" y="2895600"/>
            <a:ext cx="8610600" cy="22098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LISTACTIVITY</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LISTACTIVITY</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err="1" smtClean="0"/>
              <a:t>ListActivity</a:t>
            </a:r>
            <a:endParaRPr lang="en-US" sz="2000" dirty="0" smtClean="0"/>
          </a:p>
          <a:p>
            <a:endParaRPr lang="en-US" dirty="0"/>
          </a:p>
        </p:txBody>
      </p:sp>
      <p:sp>
        <p:nvSpPr>
          <p:cNvPr id="8" name="TextBox 7"/>
          <p:cNvSpPr txBox="1"/>
          <p:nvPr/>
        </p:nvSpPr>
        <p:spPr>
          <a:xfrm>
            <a:off x="0" y="1409105"/>
            <a:ext cx="9144000" cy="3785652"/>
          </a:xfrm>
          <a:prstGeom prst="rect">
            <a:avLst/>
          </a:prstGeom>
          <a:noFill/>
        </p:spPr>
        <p:txBody>
          <a:bodyPr wrap="square" rtlCol="0">
            <a:spAutoFit/>
          </a:bodyPr>
          <a:lstStyle/>
          <a:p>
            <a:r>
              <a:rPr lang="en-US" sz="1600" dirty="0" smtClean="0"/>
              <a:t>A </a:t>
            </a:r>
            <a:r>
              <a:rPr lang="en-US" sz="1600" dirty="0" err="1" smtClean="0"/>
              <a:t>ListActivity</a:t>
            </a:r>
            <a:r>
              <a:rPr lang="en-US" sz="1600" dirty="0" smtClean="0"/>
              <a:t> is an activity that displays a list of items by binding to a data source such as an array or Cursor, and exposes event handlers when the user selects an item.</a:t>
            </a:r>
          </a:p>
          <a:p>
            <a:endParaRPr lang="en-US" sz="1600" dirty="0" smtClean="0"/>
          </a:p>
          <a:p>
            <a:r>
              <a:rPr lang="en-US" sz="1600" b="1" dirty="0" err="1" smtClean="0"/>
              <a:t>ListActivity</a:t>
            </a:r>
            <a:r>
              <a:rPr lang="en-US" sz="1600" b="1" dirty="0" smtClean="0"/>
              <a:t> Layout</a:t>
            </a:r>
            <a:r>
              <a:rPr lang="en-US" sz="1600" dirty="0" smtClean="0"/>
              <a:t> hosts a </a:t>
            </a:r>
            <a:r>
              <a:rPr lang="en-US" sz="1600" dirty="0" err="1" smtClean="0">
                <a:hlinkClick r:id="rId2"/>
              </a:rPr>
              <a:t>ListView</a:t>
            </a:r>
            <a:r>
              <a:rPr lang="en-US" sz="1600" dirty="0" smtClean="0"/>
              <a:t> object that can be bound to different data sources, typically either an array or a Cursor holding query results. Binding, screen layout, and row layout are discussed in the following sections.</a:t>
            </a:r>
          </a:p>
          <a:p>
            <a:endParaRPr lang="en-US" sz="1600" dirty="0" smtClean="0"/>
          </a:p>
          <a:p>
            <a:pPr algn="just"/>
            <a:r>
              <a:rPr lang="en-US" sz="1600" dirty="0" smtClean="0"/>
              <a:t>In </a:t>
            </a:r>
            <a:r>
              <a:rPr lang="en-US" sz="1600" b="1" dirty="0" err="1" smtClean="0"/>
              <a:t>ListActivity</a:t>
            </a:r>
            <a:r>
              <a:rPr lang="en-US" sz="1600" b="1" dirty="0" smtClean="0"/>
              <a:t> – Row Layout</a:t>
            </a:r>
            <a:r>
              <a:rPr lang="en-US" sz="1600" dirty="0" smtClean="0"/>
              <a:t> we specify the layout of individual rows in the list. We do this by specifying a layout resource in the </a:t>
            </a:r>
            <a:r>
              <a:rPr lang="en-US" sz="1600" dirty="0" err="1" smtClean="0"/>
              <a:t>ListAdapter</a:t>
            </a:r>
            <a:r>
              <a:rPr lang="en-US" sz="1600" dirty="0" smtClean="0"/>
              <a:t> object hosted by the activity (the </a:t>
            </a:r>
            <a:r>
              <a:rPr lang="en-US" sz="1600" dirty="0" err="1" smtClean="0"/>
              <a:t>ListAdapter</a:t>
            </a:r>
            <a:r>
              <a:rPr lang="en-US" sz="1600" dirty="0" smtClean="0"/>
              <a:t> binds the </a:t>
            </a:r>
            <a:r>
              <a:rPr lang="en-US" sz="1600" dirty="0" err="1" smtClean="0"/>
              <a:t>ListView</a:t>
            </a:r>
            <a:r>
              <a:rPr lang="en-US" sz="1600" dirty="0" smtClean="0"/>
              <a:t> to the data). The layout XML is the source for the resource </a:t>
            </a:r>
            <a:r>
              <a:rPr lang="en-US" sz="1600" dirty="0" err="1" smtClean="0"/>
              <a:t>two_line_list_item</a:t>
            </a:r>
            <a:r>
              <a:rPr lang="en-US" sz="1600" dirty="0" smtClean="0"/>
              <a:t>, which displays two data </a:t>
            </a:r>
            <a:r>
              <a:rPr lang="en-US" sz="1600" dirty="0" err="1" smtClean="0"/>
              <a:t>fields,one</a:t>
            </a:r>
            <a:r>
              <a:rPr lang="en-US" sz="1600" dirty="0" smtClean="0"/>
              <a:t> above the other, for each list row.</a:t>
            </a:r>
          </a:p>
          <a:p>
            <a:endParaRPr lang="en-US" sz="1600" dirty="0" smtClean="0"/>
          </a:p>
          <a:p>
            <a:r>
              <a:rPr lang="en-US" sz="1600" dirty="0" smtClean="0"/>
              <a:t>The code in </a:t>
            </a:r>
            <a:r>
              <a:rPr lang="en-US" sz="1600" b="1" dirty="0" smtClean="0"/>
              <a:t>List Activity – Data Binding</a:t>
            </a:r>
            <a:r>
              <a:rPr lang="en-US" sz="1600" dirty="0" smtClean="0"/>
              <a:t> demonstrates querying the Contacts provider for all contacts, then binding the Name and Company fields to a two line row layout in the activity's </a:t>
            </a:r>
            <a:r>
              <a:rPr lang="en-US" sz="1600" dirty="0" err="1" smtClean="0"/>
              <a:t>ListView</a:t>
            </a:r>
            <a:r>
              <a:rPr lang="en-US" sz="1600" dirty="0" smtClean="0"/>
              <a:t>.</a:t>
            </a:r>
          </a:p>
        </p:txBody>
      </p:sp>
      <p:sp>
        <p:nvSpPr>
          <p:cNvPr id="430083" name="Rectangle 3"/>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133308" tIns="0" rIns="0" bIns="13330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Roboto"/>
                <a:cs typeface="Arial" pitchFamily="34" charset="0"/>
              </a:rPr>
              <a:t>In the </a:t>
            </a:r>
            <a:r>
              <a:rPr kumimoji="0" lang="en-US" sz="1000" b="0" i="0" u="none" strike="noStrike" cap="none" normalizeH="0" baseline="0" smtClean="0">
                <a:ln>
                  <a:noFill/>
                </a:ln>
                <a:solidFill>
                  <a:srgbClr val="039BE5"/>
                </a:solidFill>
                <a:effectLst/>
                <a:latin typeface="Roboto"/>
                <a:cs typeface="Arial" pitchFamily="34" charset="0"/>
                <a:hlinkClick r:id="rId3"/>
              </a:rPr>
              <a:t>contextual action mode</a:t>
            </a:r>
            <a:r>
              <a:rPr kumimoji="0" lang="en-US" sz="1000" b="0" i="0" u="none" strike="noStrike" cap="none" normalizeH="0" baseline="0" smtClean="0">
                <a:ln>
                  <a:noFill/>
                </a:ln>
                <a:solidFill>
                  <a:schemeClr val="tx1"/>
                </a:solidFill>
                <a:effectLst/>
                <a:latin typeface="Roboto"/>
                <a:cs typeface="Arial" pitchFamily="34" charset="0"/>
              </a:rPr>
              <a:t>. This mode is a system implementation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ActionMode</a:t>
            </a:r>
            <a:r>
              <a:rPr kumimoji="0" lang="en-US" sz="1000" b="0" i="0" u="none" strike="noStrike" cap="none" normalizeH="0" baseline="0" smtClean="0">
                <a:ln>
                  <a:noFill/>
                </a:ln>
                <a:solidFill>
                  <a:schemeClr val="tx1"/>
                </a:solidFill>
                <a:effectLst/>
                <a:latin typeface="Roboto"/>
                <a:cs typeface="Arial" pitchFamily="34" charset="0"/>
              </a:rPr>
              <a:t> that displays a </a:t>
            </a:r>
            <a:r>
              <a:rPr kumimoji="0" lang="en-US" sz="1000" b="0" i="1" u="none" strike="noStrike" cap="none" normalizeH="0" baseline="0" smtClean="0">
                <a:ln>
                  <a:noFill/>
                </a:ln>
                <a:solidFill>
                  <a:schemeClr val="tx1"/>
                </a:solidFill>
                <a:effectLst/>
                <a:latin typeface="Roboto"/>
                <a:cs typeface="Arial" pitchFamily="34" charset="0"/>
              </a:rPr>
              <a:t>contextual action bar</a:t>
            </a:r>
            <a:r>
              <a:rPr kumimoji="0" lang="en-US" sz="1000" b="0" i="0" u="none" strike="noStrike" cap="none" normalizeH="0" baseline="0" smtClean="0">
                <a:ln>
                  <a:noFill/>
                </a:ln>
                <a:solidFill>
                  <a:schemeClr val="tx1"/>
                </a:solidFill>
                <a:effectLst/>
                <a:latin typeface="Roboto"/>
                <a:cs typeface="Arial" pitchFamily="34" charset="0"/>
              </a:rPr>
              <a:t> at the top of the screen with action items that affect the selected item(s). When this mode is active, users can perform an action on multiple items at once (if your app allows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LISTACTIVITY</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err="1" smtClean="0"/>
              <a:t>ListActivity</a:t>
            </a:r>
            <a:r>
              <a:rPr lang="en-US" sz="2000" dirty="0" smtClean="0"/>
              <a:t> Layout</a:t>
            </a:r>
          </a:p>
          <a:p>
            <a:endParaRPr lang="en-US" dirty="0"/>
          </a:p>
        </p:txBody>
      </p:sp>
      <p:pic>
        <p:nvPicPr>
          <p:cNvPr id="430082" name="Picture 2"/>
          <p:cNvPicPr>
            <a:picLocks noChangeAspect="1" noChangeArrowheads="1"/>
          </p:cNvPicPr>
          <p:nvPr/>
        </p:nvPicPr>
        <p:blipFill>
          <a:blip r:embed="rId2" cstate="print"/>
          <a:srcRect/>
          <a:stretch>
            <a:fillRect/>
          </a:stretch>
        </p:blipFill>
        <p:spPr bwMode="auto">
          <a:xfrm>
            <a:off x="0" y="1447800"/>
            <a:ext cx="9144000" cy="4038600"/>
          </a:xfrm>
          <a:prstGeom prst="rect">
            <a:avLst/>
          </a:prstGeom>
          <a:noFill/>
          <a:ln w="9525">
            <a:noFill/>
            <a:miter lim="800000"/>
            <a:headEnd/>
            <a:tailEnd/>
          </a:ln>
        </p:spPr>
      </p:pic>
      <p:sp>
        <p:nvSpPr>
          <p:cNvPr id="430083" name="Rectangle 3"/>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133308" tIns="0" rIns="0" bIns="13330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000" b="0" i="0" u="none" strike="noStrike" cap="none" normalizeH="0" baseline="0" smtClean="0">
                <a:ln>
                  <a:noFill/>
                </a:ln>
                <a:solidFill>
                  <a:schemeClr val="tx1"/>
                </a:solidFill>
                <a:effectLst/>
                <a:latin typeface="Roboto"/>
                <a:cs typeface="Arial" pitchFamily="34" charset="0"/>
              </a:rPr>
              <a:t>In the </a:t>
            </a:r>
            <a:r>
              <a:rPr kumimoji="0" lang="en-US" sz="1000" b="0" i="0" u="none" strike="noStrike" cap="none" normalizeH="0" baseline="0" smtClean="0">
                <a:ln>
                  <a:noFill/>
                </a:ln>
                <a:solidFill>
                  <a:srgbClr val="039BE5"/>
                </a:solidFill>
                <a:effectLst/>
                <a:latin typeface="Roboto"/>
                <a:cs typeface="Arial" pitchFamily="34" charset="0"/>
                <a:hlinkClick r:id="rId3"/>
              </a:rPr>
              <a:t>contextual action mode</a:t>
            </a:r>
            <a:r>
              <a:rPr kumimoji="0" lang="en-US" sz="1000" b="0" i="0" u="none" strike="noStrike" cap="none" normalizeH="0" baseline="0" smtClean="0">
                <a:ln>
                  <a:noFill/>
                </a:ln>
                <a:solidFill>
                  <a:schemeClr val="tx1"/>
                </a:solidFill>
                <a:effectLst/>
                <a:latin typeface="Roboto"/>
                <a:cs typeface="Arial" pitchFamily="34" charset="0"/>
              </a:rPr>
              <a:t>. This mode is a system implementation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ActionMode</a:t>
            </a:r>
            <a:r>
              <a:rPr kumimoji="0" lang="en-US" sz="1000" b="0" i="0" u="none" strike="noStrike" cap="none" normalizeH="0" baseline="0" smtClean="0">
                <a:ln>
                  <a:noFill/>
                </a:ln>
                <a:solidFill>
                  <a:schemeClr val="tx1"/>
                </a:solidFill>
                <a:effectLst/>
                <a:latin typeface="Roboto"/>
                <a:cs typeface="Arial" pitchFamily="34" charset="0"/>
              </a:rPr>
              <a:t> that displays a </a:t>
            </a:r>
            <a:r>
              <a:rPr kumimoji="0" lang="en-US" sz="1000" b="0" i="1" u="none" strike="noStrike" cap="none" normalizeH="0" baseline="0" smtClean="0">
                <a:ln>
                  <a:noFill/>
                </a:ln>
                <a:solidFill>
                  <a:schemeClr val="tx1"/>
                </a:solidFill>
                <a:effectLst/>
                <a:latin typeface="Roboto"/>
                <a:cs typeface="Arial" pitchFamily="34" charset="0"/>
              </a:rPr>
              <a:t>contextual action bar</a:t>
            </a:r>
            <a:r>
              <a:rPr kumimoji="0" lang="en-US" sz="1000" b="0" i="0" u="none" strike="noStrike" cap="none" normalizeH="0" baseline="0" smtClean="0">
                <a:ln>
                  <a:noFill/>
                </a:ln>
                <a:solidFill>
                  <a:schemeClr val="tx1"/>
                </a:solidFill>
                <a:effectLst/>
                <a:latin typeface="Roboto"/>
                <a:cs typeface="Arial" pitchFamily="34" charset="0"/>
              </a:rPr>
              <a:t> at the top of the screen with action items that affect the selected item(s). When this mode is active, users can perform an action on multiple items at once (if your app allows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LISTACTIVITY</a:t>
            </a:r>
            <a:endParaRPr lang="en-US" dirty="0"/>
          </a:p>
        </p:txBody>
      </p:sp>
      <p:sp>
        <p:nvSpPr>
          <p:cNvPr id="6" name="Text Placeholder 5"/>
          <p:cNvSpPr>
            <a:spLocks noGrp="1"/>
          </p:cNvSpPr>
          <p:nvPr>
            <p:ph type="body" sz="quarter" idx="12"/>
          </p:nvPr>
        </p:nvSpPr>
        <p:spPr>
          <a:xfrm>
            <a:off x="0" y="990600"/>
            <a:ext cx="4114800" cy="533400"/>
          </a:xfrm>
        </p:spPr>
        <p:txBody>
          <a:bodyPr/>
          <a:lstStyle/>
          <a:p>
            <a:r>
              <a:rPr lang="en-US" sz="2000" dirty="0" err="1" smtClean="0"/>
              <a:t>ListActivity</a:t>
            </a:r>
            <a:r>
              <a:rPr lang="en-US" sz="2000" dirty="0" smtClean="0"/>
              <a:t> – Row Layout</a:t>
            </a:r>
          </a:p>
          <a:p>
            <a:endParaRPr lang="en-US" dirty="0"/>
          </a:p>
        </p:txBody>
      </p:sp>
      <p:pic>
        <p:nvPicPr>
          <p:cNvPr id="431106" name="Picture 2"/>
          <p:cNvPicPr>
            <a:picLocks noChangeAspect="1" noChangeArrowheads="1"/>
          </p:cNvPicPr>
          <p:nvPr/>
        </p:nvPicPr>
        <p:blipFill>
          <a:blip r:embed="rId2" cstate="print"/>
          <a:srcRect/>
          <a:stretch>
            <a:fillRect/>
          </a:stretch>
        </p:blipFill>
        <p:spPr bwMode="auto">
          <a:xfrm>
            <a:off x="0" y="1447801"/>
            <a:ext cx="9144000" cy="41910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r>
              <a:rPr lang="en-US" dirty="0" smtClean="0"/>
              <a:t>ANDROID BASICS</a:t>
            </a:r>
            <a:endParaRPr lang="en-US" dirty="0"/>
          </a:p>
        </p:txBody>
      </p:sp>
    </p:spTree>
    <p:extLst>
      <p:ext uri="{BB962C8B-B14F-4D97-AF65-F5344CB8AC3E}">
        <p14:creationId xmlns:p14="http://schemas.microsoft.com/office/powerpoint/2010/main" val="838928477"/>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LISTACTIVITY</a:t>
            </a:r>
            <a:endParaRPr lang="en-US" dirty="0"/>
          </a:p>
        </p:txBody>
      </p:sp>
      <p:sp>
        <p:nvSpPr>
          <p:cNvPr id="6" name="Text Placeholder 5"/>
          <p:cNvSpPr>
            <a:spLocks noGrp="1"/>
          </p:cNvSpPr>
          <p:nvPr>
            <p:ph type="body" sz="quarter" idx="12"/>
          </p:nvPr>
        </p:nvSpPr>
        <p:spPr>
          <a:xfrm>
            <a:off x="0" y="990600"/>
            <a:ext cx="4724400" cy="533400"/>
          </a:xfrm>
        </p:spPr>
        <p:txBody>
          <a:bodyPr/>
          <a:lstStyle/>
          <a:p>
            <a:r>
              <a:rPr lang="en-US" sz="2000" dirty="0" err="1" smtClean="0"/>
              <a:t>ListActivity</a:t>
            </a:r>
            <a:r>
              <a:rPr lang="en-US" sz="2000" dirty="0" smtClean="0"/>
              <a:t> – Data Binding</a:t>
            </a:r>
          </a:p>
          <a:p>
            <a:endParaRPr lang="en-US" dirty="0"/>
          </a:p>
        </p:txBody>
      </p:sp>
      <p:pic>
        <p:nvPicPr>
          <p:cNvPr id="432130" name="Picture 2"/>
          <p:cNvPicPr>
            <a:picLocks noChangeAspect="1" noChangeArrowheads="1"/>
          </p:cNvPicPr>
          <p:nvPr/>
        </p:nvPicPr>
        <p:blipFill>
          <a:blip r:embed="rId2" cstate="print"/>
          <a:srcRect/>
          <a:stretch>
            <a:fillRect/>
          </a:stretch>
        </p:blipFill>
        <p:spPr bwMode="auto">
          <a:xfrm>
            <a:off x="0" y="1447800"/>
            <a:ext cx="9144000" cy="48006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DIALOGS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Text Placeholder 3"/>
          <p:cNvSpPr>
            <a:spLocks noGrp="1"/>
          </p:cNvSpPr>
          <p:nvPr>
            <p:ph type="body" sz="quarter" idx="12"/>
          </p:nvPr>
        </p:nvSpPr>
        <p:spPr/>
        <p:txBody>
          <a:bodyPr/>
          <a:lstStyle/>
          <a:p>
            <a:r>
              <a:rPr lang="en-US" dirty="0" smtClean="0"/>
              <a:t>Dialogs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dirty="0" smtClean="0"/>
              <a:t>The </a:t>
            </a:r>
            <a:r>
              <a:rPr lang="en-US" dirty="0" smtClean="0">
                <a:hlinkClick r:id="rId2"/>
              </a:rPr>
              <a:t>Dialog</a:t>
            </a:r>
            <a:r>
              <a:rPr lang="en-US" dirty="0" smtClean="0"/>
              <a:t> class is the base class for creating dialogs. However, you typically should not instantiate a </a:t>
            </a:r>
            <a:r>
              <a:rPr lang="en-US" dirty="0" smtClean="0">
                <a:hlinkClick r:id="rId2"/>
              </a:rPr>
              <a:t>Dialog</a:t>
            </a:r>
            <a:r>
              <a:rPr lang="en-US" dirty="0" smtClean="0"/>
              <a:t> directly. Instead, you should use one of the following subclasses:</a:t>
            </a:r>
          </a:p>
          <a:p>
            <a:pPr lvl="1"/>
            <a:r>
              <a:rPr lang="en-US" dirty="0" err="1" smtClean="0">
                <a:hlinkClick r:id="rId3"/>
              </a:rPr>
              <a:t>AlertDialog</a:t>
            </a:r>
            <a:r>
              <a:rPr lang="en-US" dirty="0" smtClean="0"/>
              <a:t> A dialog that can manage zero, one, two, or three buttons, and/or a list of selectable items that can include checkboxes or radio buttons. The </a:t>
            </a:r>
            <a:r>
              <a:rPr lang="en-US" dirty="0" err="1" smtClean="0"/>
              <a:t>AlertDialog</a:t>
            </a:r>
            <a:r>
              <a:rPr lang="en-US" dirty="0" smtClean="0"/>
              <a:t> is capable of constructing most dialog user interfaces and is the suggested dialog type. </a:t>
            </a:r>
          </a:p>
          <a:p>
            <a:pPr lvl="1"/>
            <a:r>
              <a:rPr lang="en-US" dirty="0" err="1" smtClean="0">
                <a:hlinkClick r:id="rId4"/>
              </a:rPr>
              <a:t>ProgressDialog</a:t>
            </a:r>
            <a:r>
              <a:rPr lang="en-US" dirty="0" smtClean="0"/>
              <a:t> A dialog that displays a progress wheel or progress bar. Because it's an extension of the </a:t>
            </a:r>
            <a:r>
              <a:rPr lang="en-US" dirty="0" err="1" smtClean="0"/>
              <a:t>AlertDialog</a:t>
            </a:r>
            <a:r>
              <a:rPr lang="en-US" dirty="0" smtClean="0"/>
              <a:t>, it also supports buttons. </a:t>
            </a:r>
          </a:p>
          <a:p>
            <a:pPr lvl="1"/>
            <a:r>
              <a:rPr lang="en-US" dirty="0" err="1" smtClean="0">
                <a:hlinkClick r:id="rId5"/>
              </a:rPr>
              <a:t>DatePickerDialog</a:t>
            </a:r>
            <a:r>
              <a:rPr lang="en-US" dirty="0" smtClean="0"/>
              <a:t> A dialog that allows the user to select a date. See the </a:t>
            </a:r>
            <a:r>
              <a:rPr lang="en-US" dirty="0" smtClean="0">
                <a:hlinkClick r:id="rId6"/>
              </a:rPr>
              <a:t>Hello </a:t>
            </a:r>
            <a:r>
              <a:rPr lang="en-US" dirty="0" err="1" smtClean="0">
                <a:hlinkClick r:id="rId6"/>
              </a:rPr>
              <a:t>DatePicker</a:t>
            </a:r>
            <a:r>
              <a:rPr lang="en-US" dirty="0" smtClean="0"/>
              <a:t> tutorial. </a:t>
            </a:r>
            <a:r>
              <a:rPr lang="en-US" dirty="0" err="1" smtClean="0">
                <a:hlinkClick r:id="rId7"/>
              </a:rPr>
              <a:t>TimePickerDialog</a:t>
            </a:r>
            <a:r>
              <a:rPr lang="en-US" dirty="0" smtClean="0"/>
              <a:t> A dialog that allows the user to select a time.</a:t>
            </a:r>
            <a:endParaRPr lang="en-US" dirty="0"/>
          </a:p>
        </p:txBody>
      </p:sp>
    </p:spTree>
    <p:extLst>
      <p:ext uri="{BB962C8B-B14F-4D97-AF65-F5344CB8AC3E}">
        <p14:creationId xmlns:p14="http://schemas.microsoft.com/office/powerpoint/2010/main" val="52771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p>
        </p:txBody>
      </p:sp>
      <p:sp>
        <p:nvSpPr>
          <p:cNvPr id="5" name="Text Placeholder 4"/>
          <p:cNvSpPr>
            <a:spLocks noGrp="1"/>
          </p:cNvSpPr>
          <p:nvPr>
            <p:ph type="body" sz="quarter" idx="12"/>
          </p:nvPr>
        </p:nvSpPr>
        <p:spPr/>
        <p:txBody>
          <a:bodyPr/>
          <a:lstStyle/>
          <a:p>
            <a:r>
              <a:rPr lang="en-US" dirty="0" smtClean="0"/>
              <a:t>Creating a </a:t>
            </a:r>
            <a:r>
              <a:rPr lang="en-US" dirty="0" err="1" smtClean="0"/>
              <a:t>ProgressDialog</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smtClean="0"/>
              <a:t>A </a:t>
            </a:r>
            <a:r>
              <a:rPr lang="en-US" smtClean="0">
                <a:hlinkClick r:id="rId2"/>
              </a:rPr>
              <a:t>ProgressDialog</a:t>
            </a:r>
            <a:r>
              <a:rPr lang="en-US" smtClean="0"/>
              <a:t> is an extension of the </a:t>
            </a:r>
            <a:r>
              <a:rPr lang="en-US" smtClean="0">
                <a:hlinkClick r:id="rId3"/>
              </a:rPr>
              <a:t>AlertDialog</a:t>
            </a:r>
            <a:r>
              <a:rPr lang="en-US" smtClean="0"/>
              <a:t> class that can display a progress animation in the form of a spinning wheel, for a task with progress that's undefined, or a progress bar, for a task that has a defined progression. </a:t>
            </a:r>
          </a:p>
          <a:p>
            <a:r>
              <a:rPr lang="en-US" smtClean="0"/>
              <a:t>The dialog can also provide buttons, such as one to cancel a download.</a:t>
            </a:r>
          </a:p>
          <a:p>
            <a:r>
              <a:rPr lang="en-US" smtClean="0"/>
              <a:t>Opening a progress dialog can be as simple as calling </a:t>
            </a:r>
            <a:r>
              <a:rPr lang="en-US" smtClean="0">
                <a:hlinkClick r:id="rId2"/>
              </a:rPr>
              <a:t>ProgressDialog.show()</a:t>
            </a:r>
            <a:r>
              <a:rPr lang="en-US" smtClean="0"/>
              <a:t>. </a:t>
            </a:r>
          </a:p>
          <a:p>
            <a:endParaRPr lang="en-US" smtClean="0"/>
          </a:p>
          <a:p>
            <a:pPr lvl="1"/>
            <a:r>
              <a:rPr lang="en-US" smtClean="0"/>
              <a:t>	ProgressDialog dialog = ProgressDialog.show(MyActivity.this, "", "Loading. Please wait...", true); </a:t>
            </a:r>
          </a:p>
          <a:p>
            <a:pPr lvl="1"/>
            <a:endParaRPr lang="en-US" smtClean="0"/>
          </a:p>
          <a:p>
            <a:r>
              <a:rPr lang="en-US" smtClean="0"/>
              <a:t>The first parameter is the application </a:t>
            </a:r>
            <a:r>
              <a:rPr lang="en-US" smtClean="0">
                <a:hlinkClick r:id="rId4"/>
              </a:rPr>
              <a:t>Context</a:t>
            </a:r>
            <a:r>
              <a:rPr lang="en-US" smtClean="0"/>
              <a:t>, the second is a title for the dialog (left empty), the third is the message, and the last parameter is whether the progress is indeterminate </a:t>
            </a:r>
          </a:p>
          <a:p>
            <a:endParaRPr lang="en-US" dirty="0"/>
          </a:p>
        </p:txBody>
      </p:sp>
      <p:pic>
        <p:nvPicPr>
          <p:cNvPr id="220162" name="Picture 2" descr="D:\My Web Sites\AndroidUserGuide\developer.android.com\images\dialog_progress_spinning.png"/>
          <p:cNvPicPr>
            <a:picLocks noChangeAspect="1" noChangeArrowheads="1"/>
          </p:cNvPicPr>
          <p:nvPr/>
        </p:nvPicPr>
        <p:blipFill>
          <a:blip r:embed="rId5" cstate="print"/>
          <a:srcRect/>
          <a:stretch>
            <a:fillRect/>
          </a:stretch>
        </p:blipFill>
        <p:spPr bwMode="auto">
          <a:xfrm>
            <a:off x="3505200" y="5638800"/>
            <a:ext cx="1885950" cy="820389"/>
          </a:xfrm>
          <a:prstGeom prst="rect">
            <a:avLst/>
          </a:prstGeom>
          <a:noFill/>
        </p:spPr>
      </p:pic>
    </p:spTree>
    <p:extLst>
      <p:ext uri="{BB962C8B-B14F-4D97-AF65-F5344CB8AC3E}">
        <p14:creationId xmlns:p14="http://schemas.microsoft.com/office/powerpoint/2010/main" val="11189119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p>
        </p:txBody>
      </p:sp>
      <p:sp>
        <p:nvSpPr>
          <p:cNvPr id="5" name="Text Placeholder 4"/>
          <p:cNvSpPr>
            <a:spLocks noGrp="1"/>
          </p:cNvSpPr>
          <p:nvPr>
            <p:ph type="body" sz="quarter" idx="12"/>
          </p:nvPr>
        </p:nvSpPr>
        <p:spPr/>
        <p:txBody>
          <a:bodyPr/>
          <a:lstStyle/>
          <a:p>
            <a:r>
              <a:rPr lang="en-US" dirty="0" smtClean="0"/>
              <a:t>Showing a progress bar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To show the progression with an animated progress bar:</a:t>
            </a:r>
          </a:p>
          <a:p>
            <a:pPr lvl="1"/>
            <a:r>
              <a:rPr lang="en-US" smtClean="0"/>
              <a:t>Initialize the ProgressDialog with the class constructor, </a:t>
            </a:r>
            <a:r>
              <a:rPr lang="en-US" smtClean="0">
                <a:hlinkClick r:id="rId2"/>
              </a:rPr>
              <a:t>ProgressDialog(Context)</a:t>
            </a:r>
            <a:r>
              <a:rPr lang="en-US" smtClean="0"/>
              <a:t>.</a:t>
            </a:r>
          </a:p>
          <a:p>
            <a:pPr lvl="1"/>
            <a:r>
              <a:rPr lang="en-US" smtClean="0"/>
              <a:t>Set the progress style to "STYLE_HORIZONTAL" with </a:t>
            </a:r>
            <a:r>
              <a:rPr lang="en-US" smtClean="0">
                <a:hlinkClick r:id="rId2"/>
              </a:rPr>
              <a:t>setProgressStyle(int)</a:t>
            </a:r>
            <a:r>
              <a:rPr lang="en-US" smtClean="0"/>
              <a:t> and set any other properties, such as the message.</a:t>
            </a:r>
          </a:p>
          <a:p>
            <a:pPr lvl="1"/>
            <a:r>
              <a:rPr lang="en-US" smtClean="0"/>
              <a:t>When you're ready to show the dialog, call </a:t>
            </a:r>
            <a:r>
              <a:rPr lang="en-US" smtClean="0">
                <a:hlinkClick r:id="rId3"/>
              </a:rPr>
              <a:t>show()</a:t>
            </a:r>
            <a:r>
              <a:rPr lang="en-US" smtClean="0"/>
              <a:t> or return the ProgressDialog from the </a:t>
            </a:r>
            <a:r>
              <a:rPr lang="en-US" smtClean="0">
                <a:hlinkClick r:id="rId4"/>
              </a:rPr>
              <a:t>onCreateDialog(int)</a:t>
            </a:r>
            <a:r>
              <a:rPr lang="en-US" smtClean="0"/>
              <a:t> callback.</a:t>
            </a:r>
          </a:p>
          <a:p>
            <a:pPr lvl="1"/>
            <a:r>
              <a:rPr lang="en-US" smtClean="0"/>
              <a:t>You can increment the amount of progress displayed in the bar by calling either </a:t>
            </a:r>
            <a:r>
              <a:rPr lang="en-US" smtClean="0">
                <a:hlinkClick r:id="rId2"/>
              </a:rPr>
              <a:t>setProgress(int)</a:t>
            </a:r>
            <a:r>
              <a:rPr lang="en-US" smtClean="0"/>
              <a:t> with a value for the total percentage completed so far or </a:t>
            </a:r>
            <a:r>
              <a:rPr lang="en-US" smtClean="0">
                <a:hlinkClick r:id="rId2"/>
              </a:rPr>
              <a:t>incrementProgressBy(int)</a:t>
            </a:r>
            <a:r>
              <a:rPr lang="en-US" smtClean="0"/>
              <a:t> with an incremental value to add to the total percentage completed so far.</a:t>
            </a:r>
          </a:p>
          <a:p>
            <a:endParaRPr lang="en-US" dirty="0"/>
          </a:p>
        </p:txBody>
      </p:sp>
      <p:pic>
        <p:nvPicPr>
          <p:cNvPr id="221186" name="Picture 2" descr="D:\My Web Sites\AndroidUserGuide\developer.android.com\images\dialog_progress_bar.png"/>
          <p:cNvPicPr>
            <a:picLocks noChangeAspect="1" noChangeArrowheads="1"/>
          </p:cNvPicPr>
          <p:nvPr/>
        </p:nvPicPr>
        <p:blipFill>
          <a:blip r:embed="rId5" cstate="print"/>
          <a:srcRect/>
          <a:stretch>
            <a:fillRect/>
          </a:stretch>
        </p:blipFill>
        <p:spPr bwMode="auto">
          <a:xfrm>
            <a:off x="3505200" y="5410200"/>
            <a:ext cx="1885950" cy="1046703"/>
          </a:xfrm>
          <a:prstGeom prst="rect">
            <a:avLst/>
          </a:prstGeom>
          <a:noFill/>
        </p:spPr>
      </p:pic>
    </p:spTree>
    <p:extLst>
      <p:ext uri="{BB962C8B-B14F-4D97-AF65-F5344CB8AC3E}">
        <p14:creationId xmlns:p14="http://schemas.microsoft.com/office/powerpoint/2010/main" val="3283700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DIALOGS</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User Input Dialogs</a:t>
            </a:r>
          </a:p>
          <a:p>
            <a:endParaRPr lang="en-US" dirty="0"/>
          </a:p>
        </p:txBody>
      </p:sp>
      <p:sp>
        <p:nvSpPr>
          <p:cNvPr id="8" name="TextBox 7"/>
          <p:cNvSpPr txBox="1"/>
          <p:nvPr/>
        </p:nvSpPr>
        <p:spPr>
          <a:xfrm>
            <a:off x="0" y="1409105"/>
            <a:ext cx="9144000" cy="738664"/>
          </a:xfrm>
          <a:prstGeom prst="rect">
            <a:avLst/>
          </a:prstGeom>
          <a:noFill/>
        </p:spPr>
        <p:txBody>
          <a:bodyPr wrap="square" rtlCol="0">
            <a:spAutoFit/>
          </a:bodyPr>
          <a:lstStyle/>
          <a:p>
            <a:pPr algn="just"/>
            <a:r>
              <a:rPr lang="en-US" sz="1400" dirty="0" smtClean="0"/>
              <a:t>A dialog is a small window that prompts the user to make a decision or enter additional information. A dialog does not fill the screen and is normally used for modal events that require users to take an action before they can proceed.</a:t>
            </a:r>
            <a:endParaRPr lang="en-US" sz="1400" dirty="0"/>
          </a:p>
        </p:txBody>
      </p:sp>
      <p:pic>
        <p:nvPicPr>
          <p:cNvPr id="7" name="Picture 6" descr="dialogs.png"/>
          <p:cNvPicPr>
            <a:picLocks noChangeAspect="1"/>
          </p:cNvPicPr>
          <p:nvPr/>
        </p:nvPicPr>
        <p:blipFill>
          <a:blip r:embed="rId2" cstate="print"/>
          <a:stretch>
            <a:fillRect/>
          </a:stretch>
        </p:blipFill>
        <p:spPr>
          <a:xfrm>
            <a:off x="3556698" y="2438400"/>
            <a:ext cx="5587302" cy="3073016"/>
          </a:xfrm>
          <a:prstGeom prst="rect">
            <a:avLst/>
          </a:prstGeom>
        </p:spPr>
      </p:pic>
      <p:sp>
        <p:nvSpPr>
          <p:cNvPr id="9" name="TextBox 8"/>
          <p:cNvSpPr txBox="1"/>
          <p:nvPr/>
        </p:nvSpPr>
        <p:spPr>
          <a:xfrm>
            <a:off x="0" y="2590800"/>
            <a:ext cx="3276600" cy="2523768"/>
          </a:xfrm>
          <a:prstGeom prst="rect">
            <a:avLst/>
          </a:prstGeom>
          <a:noFill/>
        </p:spPr>
        <p:txBody>
          <a:bodyPr wrap="square" rtlCol="0">
            <a:spAutoFit/>
          </a:bodyPr>
          <a:lstStyle/>
          <a:p>
            <a:r>
              <a:rPr lang="en-US" sz="1400" b="1" dirty="0" smtClean="0"/>
              <a:t>Type of User Input Dialogs</a:t>
            </a:r>
          </a:p>
          <a:p>
            <a:endParaRPr lang="en-US" sz="1400" b="1" dirty="0" smtClean="0"/>
          </a:p>
          <a:p>
            <a:r>
              <a:rPr lang="en-US" sz="1400" b="1" dirty="0" smtClean="0"/>
              <a:t>Alert Dialog</a:t>
            </a:r>
          </a:p>
          <a:p>
            <a:r>
              <a:rPr lang="en-US" sz="1400" dirty="0" smtClean="0"/>
              <a:t>A dialog that can show a title, up to three buttons, a list of selectable items, or a custom layout.</a:t>
            </a:r>
          </a:p>
          <a:p>
            <a:endParaRPr lang="en-US" sz="1400" dirty="0" smtClean="0"/>
          </a:p>
          <a:p>
            <a:r>
              <a:rPr lang="en-US" sz="1400" b="1" dirty="0" smtClean="0"/>
              <a:t>Date Picker or Time Picker Dialog</a:t>
            </a:r>
          </a:p>
          <a:p>
            <a:r>
              <a:rPr lang="en-US" sz="1400" dirty="0" smtClean="0"/>
              <a:t>A dialog with a pre-defined UI that allows the user to select a date or time.</a:t>
            </a:r>
            <a:endParaRPr lang="en-US" sz="1400" b="1" dirty="0" smtClean="0"/>
          </a:p>
          <a:p>
            <a:endParaRPr lang="en-US"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DIALOGS</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Dialogs – Alert Dialog</a:t>
            </a:r>
          </a:p>
          <a:p>
            <a:endParaRPr lang="en-US" dirty="0"/>
          </a:p>
        </p:txBody>
      </p:sp>
      <p:sp>
        <p:nvSpPr>
          <p:cNvPr id="8" name="TextBox 7"/>
          <p:cNvSpPr txBox="1"/>
          <p:nvPr/>
        </p:nvSpPr>
        <p:spPr>
          <a:xfrm>
            <a:off x="0" y="1409105"/>
            <a:ext cx="9144000" cy="307777"/>
          </a:xfrm>
          <a:prstGeom prst="rect">
            <a:avLst/>
          </a:prstGeom>
          <a:noFill/>
        </p:spPr>
        <p:txBody>
          <a:bodyPr wrap="square" rtlCol="0">
            <a:spAutoFit/>
          </a:bodyPr>
          <a:lstStyle/>
          <a:p>
            <a:pPr algn="just"/>
            <a:r>
              <a:rPr lang="en-US" sz="1400" dirty="0" smtClean="0"/>
              <a:t>Below is a basic Alert dialog managed within a dialog fragment.</a:t>
            </a:r>
            <a:endParaRPr lang="en-US" sz="1400" dirty="0"/>
          </a:p>
        </p:txBody>
      </p:sp>
      <p:pic>
        <p:nvPicPr>
          <p:cNvPr id="433154" name="Picture 2"/>
          <p:cNvPicPr>
            <a:picLocks noChangeAspect="1" noChangeArrowheads="1"/>
          </p:cNvPicPr>
          <p:nvPr/>
        </p:nvPicPr>
        <p:blipFill>
          <a:blip r:embed="rId2" cstate="print"/>
          <a:srcRect/>
          <a:stretch>
            <a:fillRect/>
          </a:stretch>
        </p:blipFill>
        <p:spPr bwMode="auto">
          <a:xfrm>
            <a:off x="152400" y="1981200"/>
            <a:ext cx="6172200" cy="3657600"/>
          </a:xfrm>
          <a:prstGeom prst="rect">
            <a:avLst/>
          </a:prstGeom>
          <a:noFill/>
          <a:ln w="9525">
            <a:noFill/>
            <a:miter lim="800000"/>
            <a:headEnd/>
            <a:tailEnd/>
          </a:ln>
        </p:spPr>
      </p:pic>
      <p:pic>
        <p:nvPicPr>
          <p:cNvPr id="10" name="Picture 9" descr="dialog_buttons.png"/>
          <p:cNvPicPr>
            <a:picLocks noChangeAspect="1"/>
          </p:cNvPicPr>
          <p:nvPr/>
        </p:nvPicPr>
        <p:blipFill>
          <a:blip r:embed="rId3" cstate="print"/>
          <a:stretch>
            <a:fillRect/>
          </a:stretch>
        </p:blipFill>
        <p:spPr>
          <a:xfrm>
            <a:off x="6400800" y="1905001"/>
            <a:ext cx="2615740" cy="990600"/>
          </a:xfrm>
          <a:prstGeom prst="rect">
            <a:avLst/>
          </a:prstGeom>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DIALOGS</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Dialogs – Time Picker</a:t>
            </a:r>
          </a:p>
          <a:p>
            <a:endParaRPr lang="en-US" dirty="0"/>
          </a:p>
        </p:txBody>
      </p:sp>
      <p:sp>
        <p:nvSpPr>
          <p:cNvPr id="8" name="TextBox 7"/>
          <p:cNvSpPr txBox="1"/>
          <p:nvPr/>
        </p:nvSpPr>
        <p:spPr>
          <a:xfrm>
            <a:off x="0" y="1409105"/>
            <a:ext cx="9144000" cy="307777"/>
          </a:xfrm>
          <a:prstGeom prst="rect">
            <a:avLst/>
          </a:prstGeom>
          <a:noFill/>
        </p:spPr>
        <p:txBody>
          <a:bodyPr wrap="square" rtlCol="0">
            <a:spAutoFit/>
          </a:bodyPr>
          <a:lstStyle/>
          <a:p>
            <a:pPr algn="just"/>
            <a:r>
              <a:rPr lang="en-US" sz="1400" dirty="0" smtClean="0"/>
              <a:t>Below is a Time Picker dialog managed within a dialog fragment.</a:t>
            </a:r>
            <a:endParaRPr lang="en-US" sz="1400" dirty="0"/>
          </a:p>
        </p:txBody>
      </p:sp>
      <p:pic>
        <p:nvPicPr>
          <p:cNvPr id="9" name="Picture 8" descr="pickers.png"/>
          <p:cNvPicPr>
            <a:picLocks noChangeAspect="1"/>
          </p:cNvPicPr>
          <p:nvPr/>
        </p:nvPicPr>
        <p:blipFill>
          <a:blip r:embed="rId2" cstate="print"/>
          <a:stretch>
            <a:fillRect/>
          </a:stretch>
        </p:blipFill>
        <p:spPr>
          <a:xfrm>
            <a:off x="5489713" y="1828800"/>
            <a:ext cx="3578087" cy="1828800"/>
          </a:xfrm>
          <a:prstGeom prst="rect">
            <a:avLst/>
          </a:prstGeom>
        </p:spPr>
      </p:pic>
      <p:pic>
        <p:nvPicPr>
          <p:cNvPr id="434179" name="Picture 3"/>
          <p:cNvPicPr>
            <a:picLocks noChangeAspect="1" noChangeArrowheads="1"/>
          </p:cNvPicPr>
          <p:nvPr/>
        </p:nvPicPr>
        <p:blipFill>
          <a:blip r:embed="rId3" cstate="print"/>
          <a:srcRect/>
          <a:stretch>
            <a:fillRect/>
          </a:stretch>
        </p:blipFill>
        <p:spPr bwMode="auto">
          <a:xfrm>
            <a:off x="228600" y="1828800"/>
            <a:ext cx="5105400" cy="3293806"/>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DIALOGS</a:t>
            </a:r>
            <a:endParaRPr lang="en-US" dirty="0"/>
          </a:p>
        </p:txBody>
      </p:sp>
      <p:sp>
        <p:nvSpPr>
          <p:cNvPr id="6" name="Text Placeholder 5"/>
          <p:cNvSpPr>
            <a:spLocks noGrp="1"/>
          </p:cNvSpPr>
          <p:nvPr>
            <p:ph type="body" sz="quarter" idx="12"/>
          </p:nvPr>
        </p:nvSpPr>
        <p:spPr>
          <a:xfrm>
            <a:off x="0" y="1143000"/>
            <a:ext cx="5029200" cy="533400"/>
          </a:xfrm>
        </p:spPr>
        <p:txBody>
          <a:bodyPr/>
          <a:lstStyle/>
          <a:p>
            <a:r>
              <a:rPr lang="en-US" sz="2000" dirty="0" smtClean="0"/>
              <a:t>Dialogs – Showing the Dialog</a:t>
            </a:r>
          </a:p>
          <a:p>
            <a:endParaRPr lang="en-US" dirty="0"/>
          </a:p>
        </p:txBody>
      </p:sp>
      <p:sp>
        <p:nvSpPr>
          <p:cNvPr id="8" name="TextBox 7"/>
          <p:cNvSpPr txBox="1"/>
          <p:nvPr/>
        </p:nvSpPr>
        <p:spPr>
          <a:xfrm>
            <a:off x="0" y="1673423"/>
            <a:ext cx="9144000" cy="954107"/>
          </a:xfrm>
          <a:prstGeom prst="rect">
            <a:avLst/>
          </a:prstGeom>
          <a:noFill/>
        </p:spPr>
        <p:txBody>
          <a:bodyPr wrap="square" rtlCol="0">
            <a:spAutoFit/>
          </a:bodyPr>
          <a:lstStyle/>
          <a:p>
            <a:r>
              <a:rPr lang="en-US" sz="1400" dirty="0" smtClean="0"/>
              <a:t>Once we have defined a </a:t>
            </a:r>
            <a:r>
              <a:rPr lang="en-US" sz="1400" dirty="0" err="1" smtClean="0">
                <a:hlinkClick r:id="rId2"/>
              </a:rPr>
              <a:t>DialogFragment</a:t>
            </a:r>
            <a:r>
              <a:rPr lang="en-US" sz="1400" dirty="0" smtClean="0"/>
              <a:t>, we can display the dialog by creating an instance of the </a:t>
            </a:r>
            <a:r>
              <a:rPr lang="en-US" sz="1400" dirty="0" err="1" smtClean="0">
                <a:hlinkClick r:id="rId2"/>
              </a:rPr>
              <a:t>DialogFragment</a:t>
            </a:r>
            <a:r>
              <a:rPr lang="en-US" sz="1400" dirty="0" smtClean="0"/>
              <a:t> and calling </a:t>
            </a:r>
            <a:r>
              <a:rPr lang="en-US" sz="1400" dirty="0" smtClean="0">
                <a:hlinkClick r:id="rId2"/>
              </a:rPr>
              <a:t>show()</a:t>
            </a:r>
            <a:r>
              <a:rPr lang="en-US" sz="1400" dirty="0" smtClean="0"/>
              <a:t>. </a:t>
            </a:r>
          </a:p>
          <a:p>
            <a:endParaRPr lang="en-US" sz="1400" dirty="0" smtClean="0"/>
          </a:p>
          <a:p>
            <a:r>
              <a:rPr lang="en-US" sz="1400" dirty="0" smtClean="0"/>
              <a:t>For example, here's a button that, when clicked, calls a method to show the Time Picker dialog:</a:t>
            </a:r>
            <a:endParaRPr lang="en-US" sz="1400" dirty="0"/>
          </a:p>
        </p:txBody>
      </p:sp>
      <p:pic>
        <p:nvPicPr>
          <p:cNvPr id="435202" name="Picture 2"/>
          <p:cNvPicPr>
            <a:picLocks noChangeAspect="1" noChangeArrowheads="1"/>
          </p:cNvPicPr>
          <p:nvPr/>
        </p:nvPicPr>
        <p:blipFill>
          <a:blip r:embed="rId3" cstate="print"/>
          <a:srcRect/>
          <a:stretch>
            <a:fillRect/>
          </a:stretch>
        </p:blipFill>
        <p:spPr bwMode="auto">
          <a:xfrm>
            <a:off x="152400" y="2743200"/>
            <a:ext cx="6600825" cy="1066800"/>
          </a:xfrm>
          <a:prstGeom prst="rect">
            <a:avLst/>
          </a:prstGeom>
          <a:noFill/>
          <a:ln w="9525">
            <a:noFill/>
            <a:miter lim="800000"/>
            <a:headEnd/>
            <a:tailEnd/>
          </a:ln>
        </p:spPr>
      </p:pic>
      <p:sp>
        <p:nvSpPr>
          <p:cNvPr id="10" name="TextBox 9"/>
          <p:cNvSpPr txBox="1"/>
          <p:nvPr/>
        </p:nvSpPr>
        <p:spPr>
          <a:xfrm>
            <a:off x="0" y="4121348"/>
            <a:ext cx="9144000" cy="307777"/>
          </a:xfrm>
          <a:prstGeom prst="rect">
            <a:avLst/>
          </a:prstGeom>
          <a:noFill/>
        </p:spPr>
        <p:txBody>
          <a:bodyPr wrap="square" rtlCol="0">
            <a:spAutoFit/>
          </a:bodyPr>
          <a:lstStyle/>
          <a:p>
            <a:r>
              <a:rPr lang="en-US" sz="1400" dirty="0" smtClean="0"/>
              <a:t>When the user clicks this button, the system calls the following method:</a:t>
            </a:r>
            <a:endParaRPr lang="en-US" sz="1400" dirty="0"/>
          </a:p>
        </p:txBody>
      </p:sp>
      <p:pic>
        <p:nvPicPr>
          <p:cNvPr id="435203" name="Picture 3"/>
          <p:cNvPicPr>
            <a:picLocks noChangeAspect="1" noChangeArrowheads="1"/>
          </p:cNvPicPr>
          <p:nvPr/>
        </p:nvPicPr>
        <p:blipFill>
          <a:blip r:embed="rId4" cstate="print"/>
          <a:srcRect/>
          <a:stretch>
            <a:fillRect/>
          </a:stretch>
        </p:blipFill>
        <p:spPr bwMode="auto">
          <a:xfrm>
            <a:off x="152400" y="4505325"/>
            <a:ext cx="6591300" cy="828675"/>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MENUS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0" y="1143000"/>
            <a:ext cx="4343400" cy="533400"/>
          </a:xfrm>
        </p:spPr>
        <p:txBody>
          <a:bodyPr/>
          <a:lstStyle/>
          <a:p>
            <a:r>
              <a:rPr lang="en-US" dirty="0"/>
              <a:t>What is </a:t>
            </a:r>
            <a:r>
              <a:rPr lang="en-US" dirty="0" smtClean="0"/>
              <a:t>Android, really?</a:t>
            </a:r>
            <a:endParaRPr lang="en-US" dirty="0"/>
          </a:p>
        </p:txBody>
      </p:sp>
      <p:sp>
        <p:nvSpPr>
          <p:cNvPr id="3" name="Content Placeholder 2"/>
          <p:cNvSpPr>
            <a:spLocks noGrp="1"/>
          </p:cNvSpPr>
          <p:nvPr>
            <p:ph sz="quarter" idx="13"/>
          </p:nvPr>
        </p:nvSpPr>
        <p:spPr>
          <a:xfrm>
            <a:off x="0" y="1676400"/>
            <a:ext cx="9144000" cy="4724400"/>
          </a:xfrm>
          <a:prstGeom prst="rect">
            <a:avLst/>
          </a:prstGeom>
        </p:spPr>
        <p:txBody>
          <a:bodyPr>
            <a:normAutofit fontScale="92500" lnSpcReduction="10000"/>
          </a:bodyPr>
          <a:lstStyle/>
          <a:p>
            <a:r>
              <a:rPr lang="en-US" dirty="0" smtClean="0"/>
              <a:t>Essentially, Android is a software stack for mobile devices that includes an operating system, middleware and key applications.</a:t>
            </a:r>
          </a:p>
          <a:p>
            <a:r>
              <a:rPr lang="en-US" dirty="0" smtClean="0"/>
              <a:t>At a larger scale, Android is an Eco-system built by Google &amp; its affiliates, which enables  Android developers to build, deploy &amp; monetize applications for a range of Android devices</a:t>
            </a:r>
          </a:p>
          <a:p>
            <a:r>
              <a:rPr lang="en-US" dirty="0" smtClean="0"/>
              <a:t>The </a:t>
            </a:r>
            <a:r>
              <a:rPr lang="en-US" dirty="0" smtClean="0">
                <a:hlinkClick r:id="rId2"/>
              </a:rPr>
              <a:t>Android SDK</a:t>
            </a:r>
            <a:r>
              <a:rPr lang="en-US" dirty="0" smtClean="0"/>
              <a:t> provides the tools and APIs necessary to begin developing applications on the Android platform using the Java programming language.</a:t>
            </a:r>
          </a:p>
          <a:p>
            <a:r>
              <a:rPr lang="en-US" dirty="0" smtClean="0"/>
              <a:t>The Android NDK is a toolset that lets you embed components that make use of native code (C/C++) in your Android applications.</a:t>
            </a:r>
          </a:p>
          <a:p>
            <a:r>
              <a:rPr lang="en-US" dirty="0" smtClean="0"/>
              <a:t>Using an IDE (Integrated Development Environment) such as Android Studio or Eclipse, developers can build applications that utilize a Android enabled device.</a:t>
            </a:r>
          </a:p>
          <a:p>
            <a:r>
              <a:rPr lang="en-US" dirty="0" smtClean="0"/>
              <a:t>The Google Developer Console enables developers to deploy their applications to the Google Play Store and track usage and other relevant analytics.</a:t>
            </a:r>
          </a:p>
          <a:p>
            <a:endParaRPr lang="en-US" dirty="0" smtClean="0"/>
          </a:p>
          <a:p>
            <a:endParaRPr lang="en-US" dirty="0"/>
          </a:p>
        </p:txBody>
      </p:sp>
    </p:spTree>
    <p:extLst>
      <p:ext uri="{BB962C8B-B14F-4D97-AF65-F5344CB8AC3E}">
        <p14:creationId xmlns:p14="http://schemas.microsoft.com/office/powerpoint/2010/main" val="4264810902"/>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p>
        </p:txBody>
      </p:sp>
      <p:sp>
        <p:nvSpPr>
          <p:cNvPr id="4" name="Text Placeholder 3"/>
          <p:cNvSpPr>
            <a:spLocks noGrp="1"/>
          </p:cNvSpPr>
          <p:nvPr>
            <p:ph type="body" sz="quarter" idx="12"/>
          </p:nvPr>
        </p:nvSpPr>
        <p:spPr/>
        <p:txBody>
          <a:bodyPr/>
          <a:lstStyle/>
          <a:p>
            <a:r>
              <a:rPr lang="en-US" dirty="0" smtClean="0"/>
              <a:t>Menus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Menus reveals application functions and settings. </a:t>
            </a:r>
          </a:p>
          <a:p>
            <a:r>
              <a:rPr lang="en-US" dirty="0" smtClean="0"/>
              <a:t>The most common application menu is revealed by pressing the MENU key on the device. </a:t>
            </a:r>
          </a:p>
          <a:p>
            <a:r>
              <a:rPr lang="en-US" dirty="0" smtClean="0"/>
              <a:t>However, you can also add Context Menus, which may be revealed when the user presses and holds down on an item.</a:t>
            </a:r>
          </a:p>
          <a:p>
            <a:endParaRPr lang="en-US" dirty="0"/>
          </a:p>
        </p:txBody>
      </p:sp>
    </p:spTree>
    <p:extLst>
      <p:ext uri="{BB962C8B-B14F-4D97-AF65-F5344CB8AC3E}">
        <p14:creationId xmlns:p14="http://schemas.microsoft.com/office/powerpoint/2010/main" val="41434859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5" name="Text Placeholder 4"/>
          <p:cNvSpPr>
            <a:spLocks noGrp="1"/>
          </p:cNvSpPr>
          <p:nvPr>
            <p:ph type="body" sz="quarter" idx="12"/>
          </p:nvPr>
        </p:nvSpPr>
        <p:spPr/>
        <p:txBody>
          <a:bodyPr/>
          <a:lstStyle/>
          <a:p>
            <a:r>
              <a:rPr lang="en-US" dirty="0" smtClean="0"/>
              <a:t>Menus</a:t>
            </a:r>
            <a:endParaRPr lang="en-US" dirty="0"/>
          </a:p>
        </p:txBody>
      </p:sp>
      <p:pic>
        <p:nvPicPr>
          <p:cNvPr id="160771" name="Picture 3"/>
          <p:cNvPicPr>
            <a:picLocks noChangeAspect="1" noChangeArrowheads="1"/>
          </p:cNvPicPr>
          <p:nvPr/>
        </p:nvPicPr>
        <p:blipFill>
          <a:blip r:embed="rId2" cstate="print"/>
          <a:srcRect/>
          <a:stretch>
            <a:fillRect/>
          </a:stretch>
        </p:blipFill>
        <p:spPr bwMode="auto">
          <a:xfrm>
            <a:off x="1543051" y="2228851"/>
            <a:ext cx="6093619" cy="3450431"/>
          </a:xfrm>
          <a:prstGeom prst="rect">
            <a:avLst/>
          </a:prstGeom>
          <a:noFill/>
          <a:ln w="9525">
            <a:noFill/>
            <a:miter lim="800000"/>
            <a:headEnd/>
            <a:tailEnd/>
          </a:ln>
          <a:effectLst/>
        </p:spPr>
      </p:pic>
    </p:spTree>
    <p:extLst>
      <p:ext uri="{BB962C8B-B14F-4D97-AF65-F5344CB8AC3E}">
        <p14:creationId xmlns:p14="http://schemas.microsoft.com/office/powerpoint/2010/main" val="3080808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MENUS</a:t>
            </a:r>
            <a:endParaRPr lang="en-US" dirty="0"/>
          </a:p>
        </p:txBody>
      </p:sp>
      <p:pic>
        <p:nvPicPr>
          <p:cNvPr id="9" name="Picture 8" descr="options_menu.png"/>
          <p:cNvPicPr>
            <a:picLocks noChangeAspect="1"/>
          </p:cNvPicPr>
          <p:nvPr/>
        </p:nvPicPr>
        <p:blipFill>
          <a:blip r:embed="rId2" cstate="print"/>
          <a:stretch>
            <a:fillRect/>
          </a:stretch>
        </p:blipFill>
        <p:spPr>
          <a:xfrm>
            <a:off x="3429000" y="1676400"/>
            <a:ext cx="2133600" cy="3352800"/>
          </a:xfrm>
          <a:prstGeom prst="rect">
            <a:avLst/>
          </a:prstGeom>
        </p:spPr>
      </p:pic>
      <p:sp>
        <p:nvSpPr>
          <p:cNvPr id="11" name="TextBox 10"/>
          <p:cNvSpPr txBox="1"/>
          <p:nvPr/>
        </p:nvSpPr>
        <p:spPr>
          <a:xfrm>
            <a:off x="0" y="1143000"/>
            <a:ext cx="3276600" cy="5293757"/>
          </a:xfrm>
          <a:prstGeom prst="rect">
            <a:avLst/>
          </a:prstGeom>
          <a:noFill/>
        </p:spPr>
        <p:txBody>
          <a:bodyPr wrap="square" rtlCol="0">
            <a:spAutoFit/>
          </a:bodyPr>
          <a:lstStyle/>
          <a:p>
            <a:r>
              <a:rPr lang="en-US" sz="1600" b="1" dirty="0" smtClean="0"/>
              <a:t>Options Menu and Action Bar</a:t>
            </a:r>
          </a:p>
          <a:p>
            <a:r>
              <a:rPr lang="en-US" sz="1600" dirty="0" smtClean="0"/>
              <a:t>The options menu is the primary collection of menu items for an activity. It's where you should place actions that have a global impact on the app, such as "Search," "Compose email," and "Settings.“</a:t>
            </a:r>
          </a:p>
          <a:p>
            <a:endParaRPr lang="en-US" sz="1600" dirty="0" smtClean="0"/>
          </a:p>
          <a:p>
            <a:r>
              <a:rPr lang="en-US" sz="1600" dirty="0" smtClean="0"/>
              <a:t>For Android 2.3 or lower, users can reveal the options menu panel by pressing the </a:t>
            </a:r>
            <a:r>
              <a:rPr lang="en-US" sz="1600" i="1" dirty="0" smtClean="0"/>
              <a:t>Menu</a:t>
            </a:r>
            <a:r>
              <a:rPr lang="en-US" sz="1600" dirty="0" smtClean="0"/>
              <a:t> button.</a:t>
            </a:r>
          </a:p>
          <a:p>
            <a:endParaRPr lang="en-US" sz="1600" dirty="0" smtClean="0"/>
          </a:p>
          <a:p>
            <a:r>
              <a:rPr lang="en-US" sz="1600" dirty="0" smtClean="0"/>
              <a:t>Beginning with Android 3.0, the </a:t>
            </a:r>
            <a:r>
              <a:rPr lang="en-US" sz="1600" i="1" dirty="0" smtClean="0"/>
              <a:t>Menu</a:t>
            </a:r>
            <a:r>
              <a:rPr lang="en-US" sz="1600" dirty="0" smtClean="0"/>
              <a:t> button is deprecated (some devices don't have one), so you should migrate toward using the action bar to provide access to actions and other options.</a:t>
            </a:r>
          </a:p>
          <a:p>
            <a:endParaRPr lang="en-US" dirty="0"/>
          </a:p>
        </p:txBody>
      </p:sp>
      <p:pic>
        <p:nvPicPr>
          <p:cNvPr id="12" name="Picture 11" descr="actionbar.png"/>
          <p:cNvPicPr>
            <a:picLocks noChangeAspect="1"/>
          </p:cNvPicPr>
          <p:nvPr/>
        </p:nvPicPr>
        <p:blipFill>
          <a:blip r:embed="rId3" cstate="print"/>
          <a:stretch>
            <a:fillRect/>
          </a:stretch>
        </p:blipFill>
        <p:spPr>
          <a:xfrm>
            <a:off x="5867400" y="1828800"/>
            <a:ext cx="3174661" cy="1752600"/>
          </a:xfrm>
          <a:prstGeom prst="rect">
            <a:avLst/>
          </a:prstGeom>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MENUS</a:t>
            </a:r>
            <a:endParaRPr lang="en-US" dirty="0"/>
          </a:p>
        </p:txBody>
      </p:sp>
      <p:sp>
        <p:nvSpPr>
          <p:cNvPr id="6" name="Text Placeholder 5"/>
          <p:cNvSpPr>
            <a:spLocks noGrp="1"/>
          </p:cNvSpPr>
          <p:nvPr>
            <p:ph type="body" sz="quarter" idx="12"/>
          </p:nvPr>
        </p:nvSpPr>
        <p:spPr>
          <a:xfrm>
            <a:off x="0" y="990600"/>
            <a:ext cx="5029200" cy="533400"/>
          </a:xfrm>
        </p:spPr>
        <p:txBody>
          <a:bodyPr/>
          <a:lstStyle/>
          <a:p>
            <a:r>
              <a:rPr lang="en-US" sz="2000" dirty="0" smtClean="0"/>
              <a:t>Menus</a:t>
            </a:r>
          </a:p>
          <a:p>
            <a:endParaRPr lang="en-US" dirty="0"/>
          </a:p>
        </p:txBody>
      </p:sp>
      <p:sp>
        <p:nvSpPr>
          <p:cNvPr id="11" name="TextBox 10"/>
          <p:cNvSpPr txBox="1"/>
          <p:nvPr/>
        </p:nvSpPr>
        <p:spPr>
          <a:xfrm>
            <a:off x="0" y="1495961"/>
            <a:ext cx="9144000" cy="1077218"/>
          </a:xfrm>
          <a:prstGeom prst="rect">
            <a:avLst/>
          </a:prstGeom>
          <a:noFill/>
        </p:spPr>
        <p:txBody>
          <a:bodyPr wrap="square" rtlCol="0">
            <a:spAutoFit/>
          </a:bodyPr>
          <a:lstStyle/>
          <a:p>
            <a:r>
              <a:rPr lang="en-US" sz="1600" b="1" dirty="0" smtClean="0"/>
              <a:t>Contextual Menu</a:t>
            </a:r>
          </a:p>
          <a:p>
            <a:r>
              <a:rPr lang="en-US" sz="1600" dirty="0" smtClean="0"/>
              <a:t>A contextual menu offers actions that affect a specific item or context frame in the UI. You can provide a context menu for any view, but they are most often used for items in a </a:t>
            </a:r>
            <a:r>
              <a:rPr lang="en-US" sz="1600" dirty="0" err="1" smtClean="0">
                <a:hlinkClick r:id="rId2"/>
              </a:rPr>
              <a:t>ListView</a:t>
            </a:r>
            <a:r>
              <a:rPr lang="en-US" sz="1600" dirty="0" err="1" smtClean="0"/>
              <a:t>,</a:t>
            </a:r>
            <a:r>
              <a:rPr lang="en-US" sz="1600" dirty="0" err="1" smtClean="0">
                <a:hlinkClick r:id="rId3"/>
              </a:rPr>
              <a:t>GridView</a:t>
            </a:r>
            <a:r>
              <a:rPr lang="en-US" sz="1600" dirty="0" smtClean="0"/>
              <a:t>, or other view collections in which the user can perform direct actions on each item.</a:t>
            </a:r>
            <a:endParaRPr lang="en-US" dirty="0"/>
          </a:p>
        </p:txBody>
      </p:sp>
      <p:pic>
        <p:nvPicPr>
          <p:cNvPr id="10" name="Picture 9" descr="menu-context.png"/>
          <p:cNvPicPr>
            <a:picLocks noChangeAspect="1"/>
          </p:cNvPicPr>
          <p:nvPr/>
        </p:nvPicPr>
        <p:blipFill>
          <a:blip r:embed="rId4" cstate="print"/>
          <a:stretch>
            <a:fillRect/>
          </a:stretch>
        </p:blipFill>
        <p:spPr>
          <a:xfrm>
            <a:off x="2209800" y="2667000"/>
            <a:ext cx="4190667" cy="3552089"/>
          </a:xfrm>
          <a:prstGeom prst="rect">
            <a:avLst/>
          </a:prstGeom>
        </p:spPr>
      </p:pic>
      <p:sp>
        <p:nvSpPr>
          <p:cNvPr id="13" name="Rectangle 12"/>
          <p:cNvSpPr/>
          <p:nvPr/>
        </p:nvSpPr>
        <p:spPr>
          <a:xfrm>
            <a:off x="0" y="3266182"/>
            <a:ext cx="2133600" cy="1077218"/>
          </a:xfrm>
          <a:prstGeom prst="rect">
            <a:avLst/>
          </a:prstGeom>
        </p:spPr>
        <p:txBody>
          <a:bodyPr wrap="square">
            <a:spAutoFit/>
          </a:bodyPr>
          <a:lstStyle/>
          <a:p>
            <a:r>
              <a:rPr lang="en-US" sz="1600" dirty="0" smtClean="0"/>
              <a:t>In a </a:t>
            </a:r>
            <a:r>
              <a:rPr lang="en-US" sz="1600" dirty="0" smtClean="0">
                <a:hlinkClick r:id="rId5"/>
              </a:rPr>
              <a:t>floating context menu</a:t>
            </a:r>
            <a:r>
              <a:rPr lang="en-US" sz="1600" dirty="0" smtClean="0"/>
              <a:t>. A menu appears as a floating list of menu items</a:t>
            </a:r>
            <a:endParaRPr lang="en-US" sz="1600" dirty="0"/>
          </a:p>
        </p:txBody>
      </p:sp>
      <p:sp>
        <p:nvSpPr>
          <p:cNvPr id="14" name="Rectangle 13"/>
          <p:cNvSpPr/>
          <p:nvPr/>
        </p:nvSpPr>
        <p:spPr>
          <a:xfrm>
            <a:off x="6477000" y="2667000"/>
            <a:ext cx="2133600" cy="3539430"/>
          </a:xfrm>
          <a:prstGeom prst="rect">
            <a:avLst/>
          </a:prstGeom>
        </p:spPr>
        <p:txBody>
          <a:bodyPr wrap="square">
            <a:spAutoFit/>
          </a:bodyPr>
          <a:lstStyle/>
          <a:p>
            <a:r>
              <a:rPr lang="en-US" sz="1600" dirty="0" smtClean="0"/>
              <a:t>In the </a:t>
            </a:r>
            <a:r>
              <a:rPr lang="en-US" sz="1600" dirty="0" smtClean="0">
                <a:hlinkClick r:id="rId5"/>
              </a:rPr>
              <a:t>contextual action mode</a:t>
            </a:r>
            <a:r>
              <a:rPr lang="en-US" sz="1600" dirty="0" smtClean="0"/>
              <a:t> the menu displays a </a:t>
            </a:r>
            <a:r>
              <a:rPr lang="en-US" sz="1600" i="1" dirty="0" smtClean="0"/>
              <a:t>contextual action bar</a:t>
            </a:r>
            <a:r>
              <a:rPr lang="en-US" sz="1600" dirty="0" smtClean="0"/>
              <a:t> at the top of the screen with action items that affect the selected item(s). When this mode is active, users can perform an action on multiple items at once (if your app allows it).</a:t>
            </a:r>
            <a:endParaRPr lang="en-US" sz="16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4" name="Text Placeholder 3"/>
          <p:cNvSpPr>
            <a:spLocks noGrp="1"/>
          </p:cNvSpPr>
          <p:nvPr>
            <p:ph type="body" sz="quarter" idx="12"/>
          </p:nvPr>
        </p:nvSpPr>
        <p:spPr/>
        <p:txBody>
          <a:bodyPr/>
          <a:lstStyle/>
          <a:p>
            <a:r>
              <a:rPr lang="en-US" dirty="0" smtClean="0"/>
              <a:t>Creating a Menu Resource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Instead of instantiating a </a:t>
            </a:r>
            <a:r>
              <a:rPr lang="en-US" dirty="0" smtClean="0">
                <a:hlinkClick r:id="rId2"/>
              </a:rPr>
              <a:t>Menu</a:t>
            </a:r>
            <a:r>
              <a:rPr lang="en-US" dirty="0" smtClean="0"/>
              <a:t> in your application code, you should define a menu and all its items in an XML </a:t>
            </a:r>
            <a:r>
              <a:rPr lang="en-US" dirty="0" smtClean="0">
                <a:hlinkClick r:id="rId3" action="ppaction://hlinkfile"/>
              </a:rPr>
              <a:t>menu resource</a:t>
            </a:r>
            <a:r>
              <a:rPr lang="en-US" dirty="0" smtClean="0"/>
              <a:t>, then inflate the menu resource (load it as a programmable object) in your application code. </a:t>
            </a:r>
          </a:p>
          <a:p>
            <a:r>
              <a:rPr lang="en-US" dirty="0" smtClean="0"/>
              <a:t>Using a menu resource to define your menu is a good practice because it separates the content for the menu from your application code. </a:t>
            </a:r>
          </a:p>
          <a:p>
            <a:r>
              <a:rPr lang="en-US" dirty="0" smtClean="0"/>
              <a:t>It's also easier to visualize the structure and content of a menu in XML.</a:t>
            </a:r>
          </a:p>
          <a:p>
            <a:endParaRPr lang="en-US" dirty="0"/>
          </a:p>
        </p:txBody>
      </p:sp>
    </p:spTree>
    <p:extLst>
      <p:ext uri="{BB962C8B-B14F-4D97-AF65-F5344CB8AC3E}">
        <p14:creationId xmlns:p14="http://schemas.microsoft.com/office/powerpoint/2010/main" val="14637470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5" name="Text Placeholder 4"/>
          <p:cNvSpPr>
            <a:spLocks noGrp="1"/>
          </p:cNvSpPr>
          <p:nvPr>
            <p:ph type="body" sz="quarter" idx="12"/>
          </p:nvPr>
        </p:nvSpPr>
        <p:spPr/>
        <p:txBody>
          <a:bodyPr/>
          <a:lstStyle/>
          <a:p>
            <a:r>
              <a:rPr lang="en-US" dirty="0" smtClean="0"/>
              <a:t>Creating a Menu Resource</a:t>
            </a:r>
            <a:endParaRPr lang="en-US" dirty="0"/>
          </a:p>
        </p:txBody>
      </p:sp>
      <p:pic>
        <p:nvPicPr>
          <p:cNvPr id="192514" name="Picture 2"/>
          <p:cNvPicPr>
            <a:picLocks noChangeAspect="1" noChangeArrowheads="1"/>
          </p:cNvPicPr>
          <p:nvPr/>
        </p:nvPicPr>
        <p:blipFill>
          <a:blip r:embed="rId2" cstate="print"/>
          <a:srcRect/>
          <a:stretch>
            <a:fillRect/>
          </a:stretch>
        </p:blipFill>
        <p:spPr bwMode="auto">
          <a:xfrm>
            <a:off x="1143001" y="2400300"/>
            <a:ext cx="6711682" cy="2000250"/>
          </a:xfrm>
          <a:prstGeom prst="rect">
            <a:avLst/>
          </a:prstGeom>
          <a:noFill/>
          <a:ln w="9525">
            <a:noFill/>
            <a:miter lim="800000"/>
            <a:headEnd/>
            <a:tailEnd/>
          </a:ln>
          <a:effectLst/>
        </p:spPr>
      </p:pic>
    </p:spTree>
    <p:extLst>
      <p:ext uri="{BB962C8B-B14F-4D97-AF65-F5344CB8AC3E}">
        <p14:creationId xmlns:p14="http://schemas.microsoft.com/office/powerpoint/2010/main" val="13503084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4" name="Text Placeholder 3"/>
          <p:cNvSpPr>
            <a:spLocks noGrp="1"/>
          </p:cNvSpPr>
          <p:nvPr>
            <p:ph type="body" sz="quarter" idx="12"/>
          </p:nvPr>
        </p:nvSpPr>
        <p:spPr/>
        <p:txBody>
          <a:bodyPr/>
          <a:lstStyle/>
          <a:p>
            <a:r>
              <a:rPr lang="en-US" dirty="0" smtClean="0"/>
              <a:t>Creating a Menu Resource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10000"/>
          </a:bodyPr>
          <a:lstStyle/>
          <a:p>
            <a:r>
              <a:rPr lang="en-US" dirty="0" smtClean="0"/>
              <a:t>To create a menu resource, create an XML file inside your project's res/menu/ directory and build the menu with the following elements:</a:t>
            </a:r>
          </a:p>
          <a:p>
            <a:pPr lvl="1"/>
            <a:r>
              <a:rPr lang="en-US" dirty="0" smtClean="0"/>
              <a:t>&lt;menu&gt; Defines a </a:t>
            </a:r>
            <a:r>
              <a:rPr lang="en-US" dirty="0" smtClean="0">
                <a:hlinkClick r:id="rId2"/>
              </a:rPr>
              <a:t>Menu</a:t>
            </a:r>
            <a:r>
              <a:rPr lang="en-US" dirty="0" smtClean="0"/>
              <a:t>, which is a container for menu items. A &lt;menu&gt; element must be the root node for the file and can hold one or more &lt;item&gt; and &lt;group&gt; elements. </a:t>
            </a:r>
          </a:p>
          <a:p>
            <a:pPr lvl="1"/>
            <a:r>
              <a:rPr lang="en-US" dirty="0" smtClean="0"/>
              <a:t>&lt;item&gt; Creates a </a:t>
            </a:r>
            <a:r>
              <a:rPr lang="en-US" dirty="0" err="1" smtClean="0">
                <a:hlinkClick r:id="rId3"/>
              </a:rPr>
              <a:t>MenuItem</a:t>
            </a:r>
            <a:r>
              <a:rPr lang="en-US" dirty="0" smtClean="0"/>
              <a:t>, which represents a single item in a menu. This element may contain a nested &lt;menu&gt; element in order to create a submenu. </a:t>
            </a:r>
          </a:p>
          <a:p>
            <a:pPr lvl="1"/>
            <a:r>
              <a:rPr lang="en-US" dirty="0" smtClean="0"/>
              <a:t>&lt;group&gt; An optional, invisible container for &lt;item&gt; elements. It allows you to categorize menu items so they share properties such as active state and visibility.</a:t>
            </a:r>
            <a:endParaRPr lang="en-US" dirty="0"/>
          </a:p>
        </p:txBody>
      </p:sp>
    </p:spTree>
    <p:extLst>
      <p:ext uri="{BB962C8B-B14F-4D97-AF65-F5344CB8AC3E}">
        <p14:creationId xmlns:p14="http://schemas.microsoft.com/office/powerpoint/2010/main" val="309486917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p>
        </p:txBody>
      </p:sp>
      <p:sp>
        <p:nvSpPr>
          <p:cNvPr id="5" name="Text Placeholder 4"/>
          <p:cNvSpPr>
            <a:spLocks noGrp="1"/>
          </p:cNvSpPr>
          <p:nvPr>
            <p:ph type="body" sz="quarter" idx="12"/>
          </p:nvPr>
        </p:nvSpPr>
        <p:spPr/>
        <p:txBody>
          <a:bodyPr/>
          <a:lstStyle/>
          <a:p>
            <a:r>
              <a:rPr lang="en-US" dirty="0" smtClean="0"/>
              <a:t>Inflating a Menu Resource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From your application code, you can inflate a menu resource (convert the XML resource into a programmable object) using </a:t>
            </a:r>
            <a:r>
              <a:rPr lang="en-US" dirty="0" err="1" smtClean="0">
                <a:hlinkClick r:id="rId2"/>
              </a:rPr>
              <a:t>MenuInflater.inflate</a:t>
            </a:r>
            <a:r>
              <a:rPr lang="en-US" dirty="0" smtClean="0">
                <a:hlinkClick r:id="rId2"/>
              </a:rPr>
              <a:t>()</a:t>
            </a:r>
            <a:r>
              <a:rPr lang="en-US" dirty="0" smtClean="0"/>
              <a:t>. </a:t>
            </a:r>
            <a:endParaRPr lang="en-US" dirty="0"/>
          </a:p>
        </p:txBody>
      </p:sp>
      <p:pic>
        <p:nvPicPr>
          <p:cNvPr id="193538" name="Picture 2"/>
          <p:cNvPicPr>
            <a:picLocks noChangeAspect="1" noChangeArrowheads="1"/>
          </p:cNvPicPr>
          <p:nvPr/>
        </p:nvPicPr>
        <p:blipFill>
          <a:blip r:embed="rId3" cstate="print"/>
          <a:srcRect/>
          <a:stretch>
            <a:fillRect/>
          </a:stretch>
        </p:blipFill>
        <p:spPr bwMode="auto">
          <a:xfrm>
            <a:off x="1428751" y="3829050"/>
            <a:ext cx="6444155" cy="1714500"/>
          </a:xfrm>
          <a:prstGeom prst="rect">
            <a:avLst/>
          </a:prstGeom>
          <a:noFill/>
          <a:ln w="9525">
            <a:noFill/>
            <a:miter lim="800000"/>
            <a:headEnd/>
            <a:tailEnd/>
          </a:ln>
          <a:effectLst/>
        </p:spPr>
      </p:pic>
    </p:spTree>
    <p:extLst>
      <p:ext uri="{BB962C8B-B14F-4D97-AF65-F5344CB8AC3E}">
        <p14:creationId xmlns:p14="http://schemas.microsoft.com/office/powerpoint/2010/main" val="4072407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p>
        </p:txBody>
      </p:sp>
      <p:sp>
        <p:nvSpPr>
          <p:cNvPr id="5" name="Text Placeholder 4"/>
          <p:cNvSpPr>
            <a:spLocks noGrp="1"/>
          </p:cNvSpPr>
          <p:nvPr>
            <p:ph type="body" sz="quarter" idx="12"/>
          </p:nvPr>
        </p:nvSpPr>
        <p:spPr/>
        <p:txBody>
          <a:bodyPr/>
          <a:lstStyle/>
          <a:p>
            <a:r>
              <a:rPr lang="en-US" dirty="0" smtClean="0"/>
              <a:t>Creating an Options Menu</a:t>
            </a:r>
            <a:endParaRPr lang="en-US" dirty="0"/>
          </a:p>
        </p:txBody>
      </p:sp>
      <p:sp>
        <p:nvSpPr>
          <p:cNvPr id="3" name="Content Placeholder 2"/>
          <p:cNvSpPr>
            <a:spLocks noGrp="1"/>
          </p:cNvSpPr>
          <p:nvPr>
            <p:ph sz="quarter" idx="13"/>
          </p:nvPr>
        </p:nvSpPr>
        <p:spPr>
          <a:xfrm>
            <a:off x="152400" y="2133600"/>
            <a:ext cx="6096000" cy="3581400"/>
          </a:xfrm>
          <a:prstGeom prst="rect">
            <a:avLst/>
          </a:prstGeom>
        </p:spPr>
        <p:txBody>
          <a:bodyPr>
            <a:normAutofit fontScale="92500" lnSpcReduction="10000"/>
          </a:bodyPr>
          <a:lstStyle/>
          <a:p>
            <a:r>
              <a:rPr lang="en-US" dirty="0" smtClean="0"/>
              <a:t>The Options Menu is where you should include basic activity actions and necessary navigation items </a:t>
            </a:r>
          </a:p>
          <a:p>
            <a:r>
              <a:rPr lang="en-US" dirty="0" smtClean="0"/>
              <a:t>the Options Menu appears at the bottom of the screen</a:t>
            </a:r>
          </a:p>
          <a:p>
            <a:r>
              <a:rPr lang="en-US" dirty="0" smtClean="0"/>
              <a:t>When opened, the first visible portion of the Options Menu is the icon menu. It holds the first six menu items. </a:t>
            </a:r>
          </a:p>
          <a:p>
            <a:r>
              <a:rPr lang="en-US" dirty="0" smtClean="0"/>
              <a:t>If you add more than six items to the Options Menu, Android places the sixth item and those after it into the overflow menu, which the user can open by touching the "More" menu item.</a:t>
            </a:r>
          </a:p>
          <a:p>
            <a:endParaRPr lang="en-US" dirty="0"/>
          </a:p>
        </p:txBody>
      </p:sp>
      <p:pic>
        <p:nvPicPr>
          <p:cNvPr id="195586" name="Picture 2" descr="D:\My Web Sites\AndroidUserGuide\developer.android.com\images\options_menu.png"/>
          <p:cNvPicPr>
            <a:picLocks noChangeAspect="1" noChangeArrowheads="1"/>
          </p:cNvPicPr>
          <p:nvPr/>
        </p:nvPicPr>
        <p:blipFill>
          <a:blip r:embed="rId2" cstate="print"/>
          <a:srcRect/>
          <a:stretch>
            <a:fillRect/>
          </a:stretch>
        </p:blipFill>
        <p:spPr bwMode="auto">
          <a:xfrm>
            <a:off x="6572250" y="2209800"/>
            <a:ext cx="2190750" cy="3124200"/>
          </a:xfrm>
          <a:prstGeom prst="rect">
            <a:avLst/>
          </a:prstGeom>
          <a:noFill/>
        </p:spPr>
      </p:pic>
    </p:spTree>
    <p:extLst>
      <p:ext uri="{BB962C8B-B14F-4D97-AF65-F5344CB8AC3E}">
        <p14:creationId xmlns:p14="http://schemas.microsoft.com/office/powerpoint/2010/main" val="201326141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5" name="Text Placeholder 4"/>
          <p:cNvSpPr>
            <a:spLocks noGrp="1"/>
          </p:cNvSpPr>
          <p:nvPr>
            <p:ph type="body" sz="quarter" idx="12"/>
          </p:nvPr>
        </p:nvSpPr>
        <p:spPr/>
        <p:txBody>
          <a:bodyPr/>
          <a:lstStyle/>
          <a:p>
            <a:r>
              <a:rPr lang="en-US" dirty="0" smtClean="0"/>
              <a:t>Creating an Options Menu</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When the Android system creates the Options Menu for the first time, it calls your activity's </a:t>
            </a:r>
            <a:r>
              <a:rPr lang="en-US" dirty="0" err="1" smtClean="0">
                <a:hlinkClick r:id="rId2"/>
              </a:rPr>
              <a:t>onCreateOptionsMenu</a:t>
            </a:r>
            <a:r>
              <a:rPr lang="en-US" dirty="0" smtClean="0">
                <a:hlinkClick r:id="rId2"/>
              </a:rPr>
              <a:t>()</a:t>
            </a:r>
            <a:r>
              <a:rPr lang="en-US" dirty="0" smtClean="0"/>
              <a:t> method. </a:t>
            </a:r>
          </a:p>
          <a:p>
            <a:r>
              <a:rPr lang="en-US" dirty="0" smtClean="0"/>
              <a:t>Override this method in your activity and populate the </a:t>
            </a:r>
            <a:r>
              <a:rPr lang="en-US" dirty="0" smtClean="0">
                <a:hlinkClick r:id="rId3"/>
              </a:rPr>
              <a:t>Menu</a:t>
            </a:r>
            <a:r>
              <a:rPr lang="en-US" dirty="0" smtClean="0"/>
              <a:t> that is passed into the method, </a:t>
            </a:r>
            <a:r>
              <a:rPr lang="en-US" dirty="0" smtClean="0">
                <a:hlinkClick r:id="rId3"/>
              </a:rPr>
              <a:t>Menu</a:t>
            </a:r>
            <a:r>
              <a:rPr lang="en-US" dirty="0" smtClean="0"/>
              <a:t> by inflating a menu </a:t>
            </a:r>
            <a:endParaRPr lang="en-US" dirty="0"/>
          </a:p>
        </p:txBody>
      </p:sp>
      <p:pic>
        <p:nvPicPr>
          <p:cNvPr id="194561" name="Picture 1"/>
          <p:cNvPicPr>
            <a:picLocks noChangeAspect="1" noChangeArrowheads="1"/>
          </p:cNvPicPr>
          <p:nvPr/>
        </p:nvPicPr>
        <p:blipFill>
          <a:blip r:embed="rId4" cstate="print"/>
          <a:srcRect/>
          <a:stretch>
            <a:fillRect/>
          </a:stretch>
        </p:blipFill>
        <p:spPr bwMode="auto">
          <a:xfrm>
            <a:off x="1524000" y="3886200"/>
            <a:ext cx="5486400" cy="1492811"/>
          </a:xfrm>
          <a:prstGeom prst="rect">
            <a:avLst/>
          </a:prstGeom>
          <a:noFill/>
          <a:ln w="9525">
            <a:noFill/>
            <a:miter lim="800000"/>
            <a:headEnd/>
            <a:tailEnd/>
          </a:ln>
          <a:effectLst/>
        </p:spPr>
      </p:pic>
    </p:spTree>
    <p:extLst>
      <p:ext uri="{BB962C8B-B14F-4D97-AF65-F5344CB8AC3E}">
        <p14:creationId xmlns:p14="http://schemas.microsoft.com/office/powerpoint/2010/main" val="2356074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76200" y="990600"/>
            <a:ext cx="3657600" cy="533400"/>
          </a:xfrm>
        </p:spPr>
        <p:txBody>
          <a:bodyPr/>
          <a:lstStyle/>
          <a:p>
            <a:r>
              <a:rPr lang="en-US" dirty="0"/>
              <a:t>Android Software Stack</a:t>
            </a:r>
          </a:p>
        </p:txBody>
      </p:sp>
      <p:pic>
        <p:nvPicPr>
          <p:cNvPr id="4098" name="Picture 2"/>
          <p:cNvPicPr>
            <a:picLocks noChangeAspect="1" noChangeArrowheads="1"/>
          </p:cNvPicPr>
          <p:nvPr/>
        </p:nvPicPr>
        <p:blipFill>
          <a:blip r:embed="rId2" cstate="print"/>
          <a:srcRect/>
          <a:stretch>
            <a:fillRect/>
          </a:stretch>
        </p:blipFill>
        <p:spPr bwMode="auto">
          <a:xfrm>
            <a:off x="228600" y="1524000"/>
            <a:ext cx="8686800" cy="4648200"/>
          </a:xfrm>
          <a:prstGeom prst="rect">
            <a:avLst/>
          </a:prstGeom>
          <a:noFill/>
          <a:ln w="9525">
            <a:noFill/>
            <a:miter lim="800000"/>
            <a:headEnd/>
            <a:tailEnd/>
          </a:ln>
          <a:effectLst/>
        </p:spPr>
      </p:pic>
    </p:spTree>
    <p:extLst>
      <p:ext uri="{BB962C8B-B14F-4D97-AF65-F5344CB8AC3E}">
        <p14:creationId xmlns:p14="http://schemas.microsoft.com/office/powerpoint/2010/main" val="153791735"/>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p:cNvPicPr>
            <a:picLocks noChangeAspect="1" noChangeArrowheads="1"/>
          </p:cNvPicPr>
          <p:nvPr/>
        </p:nvPicPr>
        <p:blipFill>
          <a:blip r:embed="rId2" cstate="print"/>
          <a:srcRect/>
          <a:stretch>
            <a:fillRect/>
          </a:stretch>
        </p:blipFill>
        <p:spPr bwMode="auto">
          <a:xfrm>
            <a:off x="4495800" y="2057400"/>
            <a:ext cx="4457700" cy="228985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MENUS</a:t>
            </a:r>
          </a:p>
        </p:txBody>
      </p:sp>
      <p:sp>
        <p:nvSpPr>
          <p:cNvPr id="10" name="Text Placeholder 9"/>
          <p:cNvSpPr>
            <a:spLocks noGrp="1"/>
          </p:cNvSpPr>
          <p:nvPr>
            <p:ph type="body" sz="quarter" idx="12"/>
          </p:nvPr>
        </p:nvSpPr>
        <p:spPr/>
        <p:txBody>
          <a:bodyPr/>
          <a:lstStyle/>
          <a:p>
            <a:r>
              <a:rPr lang="en-US" dirty="0" smtClean="0"/>
              <a:t>Responding to user action</a:t>
            </a:r>
            <a:endParaRPr lang="en-US" dirty="0"/>
          </a:p>
        </p:txBody>
      </p:sp>
      <p:sp>
        <p:nvSpPr>
          <p:cNvPr id="3" name="Content Placeholder 2"/>
          <p:cNvSpPr>
            <a:spLocks noGrp="1"/>
          </p:cNvSpPr>
          <p:nvPr>
            <p:ph sz="quarter" idx="13"/>
          </p:nvPr>
        </p:nvSpPr>
        <p:spPr>
          <a:xfrm>
            <a:off x="152400" y="2133600"/>
            <a:ext cx="3886200" cy="3581400"/>
          </a:xfrm>
          <a:prstGeom prst="rect">
            <a:avLst/>
          </a:prstGeom>
        </p:spPr>
        <p:txBody>
          <a:bodyPr>
            <a:normAutofit fontScale="85000" lnSpcReduction="20000"/>
          </a:bodyPr>
          <a:lstStyle/>
          <a:p>
            <a:r>
              <a:rPr lang="en-US" dirty="0" smtClean="0"/>
              <a:t>When the user selects a menu item from the Options Menu </a:t>
            </a:r>
          </a:p>
          <a:p>
            <a:r>
              <a:rPr lang="en-US" dirty="0" smtClean="0"/>
              <a:t>the system calls your activity's </a:t>
            </a:r>
            <a:r>
              <a:rPr lang="en-US" dirty="0" err="1" smtClean="0">
                <a:hlinkClick r:id="rId3"/>
              </a:rPr>
              <a:t>onOptionsItemSelected</a:t>
            </a:r>
            <a:r>
              <a:rPr lang="en-US" dirty="0" smtClean="0">
                <a:hlinkClick r:id="rId3"/>
              </a:rPr>
              <a:t>()</a:t>
            </a:r>
            <a:r>
              <a:rPr lang="en-US" dirty="0" smtClean="0"/>
              <a:t> method. This method passes the </a:t>
            </a:r>
            <a:r>
              <a:rPr lang="en-US" dirty="0" err="1" smtClean="0">
                <a:hlinkClick r:id="rId4"/>
              </a:rPr>
              <a:t>MenuItem</a:t>
            </a:r>
            <a:r>
              <a:rPr lang="en-US" dirty="0" smtClean="0"/>
              <a:t> that the user selected. You can identify the menu item by calling </a:t>
            </a:r>
            <a:r>
              <a:rPr lang="en-US" dirty="0" err="1" smtClean="0">
                <a:hlinkClick r:id="rId4"/>
              </a:rPr>
              <a:t>getItemId</a:t>
            </a:r>
            <a:r>
              <a:rPr lang="en-US" dirty="0" smtClean="0">
                <a:hlinkClick r:id="rId4"/>
              </a:rPr>
              <a:t>()</a:t>
            </a:r>
            <a:r>
              <a:rPr lang="en-US" dirty="0" smtClean="0"/>
              <a:t>, which returns the unique ID for the menu item (defined by the </a:t>
            </a:r>
            <a:r>
              <a:rPr lang="en-US" dirty="0" err="1" smtClean="0"/>
              <a:t>android:id</a:t>
            </a:r>
            <a:r>
              <a:rPr lang="en-US" dirty="0" smtClean="0"/>
              <a:t> attribute in the menu resource). </a:t>
            </a:r>
          </a:p>
          <a:p>
            <a:r>
              <a:rPr lang="en-US" dirty="0" smtClean="0"/>
              <a:t>You can match this ID against known menu items and perform the appropriate action.</a:t>
            </a:r>
            <a:endParaRPr lang="en-US" dirty="0"/>
          </a:p>
        </p:txBody>
      </p:sp>
    </p:spTree>
    <p:extLst>
      <p:ext uri="{BB962C8B-B14F-4D97-AF65-F5344CB8AC3E}">
        <p14:creationId xmlns:p14="http://schemas.microsoft.com/office/powerpoint/2010/main" val="34530512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p>
        </p:txBody>
      </p:sp>
      <p:sp>
        <p:nvSpPr>
          <p:cNvPr id="5" name="Text Placeholder 4"/>
          <p:cNvSpPr>
            <a:spLocks noGrp="1"/>
          </p:cNvSpPr>
          <p:nvPr>
            <p:ph type="body" sz="quarter" idx="12"/>
          </p:nvPr>
        </p:nvSpPr>
        <p:spPr/>
        <p:txBody>
          <a:bodyPr/>
          <a:lstStyle/>
          <a:p>
            <a:r>
              <a:rPr lang="en-US" dirty="0" smtClean="0"/>
              <a:t>Creating a Context Menu</a:t>
            </a:r>
            <a:endParaRPr lang="en-US" dirty="0"/>
          </a:p>
        </p:txBody>
      </p:sp>
      <p:sp>
        <p:nvSpPr>
          <p:cNvPr id="3" name="Content Placeholder 2"/>
          <p:cNvSpPr>
            <a:spLocks noGrp="1"/>
          </p:cNvSpPr>
          <p:nvPr>
            <p:ph sz="quarter" idx="13"/>
          </p:nvPr>
        </p:nvSpPr>
        <p:spPr>
          <a:xfrm>
            <a:off x="152400" y="2133600"/>
            <a:ext cx="4648200" cy="3581400"/>
          </a:xfrm>
          <a:prstGeom prst="rect">
            <a:avLst/>
          </a:prstGeom>
        </p:spPr>
        <p:txBody>
          <a:bodyPr>
            <a:normAutofit lnSpcReduction="10000"/>
          </a:bodyPr>
          <a:lstStyle/>
          <a:p>
            <a:r>
              <a:rPr lang="en-US" dirty="0" smtClean="0"/>
              <a:t>A context menu is conceptually similar to the menu displayed when the user performs a "right-click" on a PC. </a:t>
            </a:r>
          </a:p>
          <a:p>
            <a:r>
              <a:rPr lang="en-US" dirty="0" smtClean="0"/>
              <a:t>You should use a context menu to provide the user access to actions that pertain to a specific item in the user interface. </a:t>
            </a:r>
          </a:p>
          <a:p>
            <a:r>
              <a:rPr lang="en-US" dirty="0" smtClean="0"/>
              <a:t>On Android, a context menu is displayed when the user performs a "long press" (press and hold) on an item.</a:t>
            </a:r>
          </a:p>
          <a:p>
            <a:endParaRPr lang="en-US" dirty="0"/>
          </a:p>
        </p:txBody>
      </p:sp>
      <p:pic>
        <p:nvPicPr>
          <p:cNvPr id="206850" name="Picture 2"/>
          <p:cNvPicPr>
            <a:picLocks noChangeAspect="1" noChangeArrowheads="1"/>
          </p:cNvPicPr>
          <p:nvPr/>
        </p:nvPicPr>
        <p:blipFill>
          <a:blip r:embed="rId2" cstate="print"/>
          <a:srcRect/>
          <a:stretch>
            <a:fillRect/>
          </a:stretch>
        </p:blipFill>
        <p:spPr bwMode="auto">
          <a:xfrm>
            <a:off x="6172200" y="2133600"/>
            <a:ext cx="2228850" cy="2952749"/>
          </a:xfrm>
          <a:prstGeom prst="rect">
            <a:avLst/>
          </a:prstGeom>
          <a:noFill/>
          <a:ln w="9525">
            <a:noFill/>
            <a:miter lim="800000"/>
            <a:headEnd/>
            <a:tailEnd/>
          </a:ln>
          <a:effectLst/>
        </p:spPr>
      </p:pic>
    </p:spTree>
    <p:extLst>
      <p:ext uri="{BB962C8B-B14F-4D97-AF65-F5344CB8AC3E}">
        <p14:creationId xmlns:p14="http://schemas.microsoft.com/office/powerpoint/2010/main" val="325017608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4" name="Text Placeholder 3"/>
          <p:cNvSpPr>
            <a:spLocks noGrp="1"/>
          </p:cNvSpPr>
          <p:nvPr>
            <p:ph type="body" sz="quarter" idx="12"/>
          </p:nvPr>
        </p:nvSpPr>
        <p:spPr/>
        <p:txBody>
          <a:bodyPr/>
          <a:lstStyle/>
          <a:p>
            <a:r>
              <a:rPr lang="en-US" dirty="0" smtClean="0"/>
              <a:t>Creating a Context Menu</a:t>
            </a:r>
            <a:endParaRPr lang="en-US" dirty="0"/>
          </a:p>
        </p:txBody>
      </p:sp>
      <p:sp>
        <p:nvSpPr>
          <p:cNvPr id="3" name="Content Placeholder 2"/>
          <p:cNvSpPr>
            <a:spLocks noGrp="1"/>
          </p:cNvSpPr>
          <p:nvPr>
            <p:ph sz="quarter" idx="13"/>
          </p:nvPr>
        </p:nvSpPr>
        <p:spPr>
          <a:xfrm>
            <a:off x="152400" y="2133600"/>
            <a:ext cx="4343400" cy="3581400"/>
          </a:xfrm>
          <a:prstGeom prst="rect">
            <a:avLst/>
          </a:prstGeom>
        </p:spPr>
        <p:txBody>
          <a:bodyPr>
            <a:normAutofit fontScale="85000" lnSpcReduction="10000"/>
          </a:bodyPr>
          <a:lstStyle/>
          <a:p>
            <a:r>
              <a:rPr lang="en-US" dirty="0" smtClean="0"/>
              <a:t>In order for a View to provide a context menu, you must "register" the view for a context menu. Call </a:t>
            </a:r>
            <a:r>
              <a:rPr lang="en-US" dirty="0" err="1" smtClean="0">
                <a:hlinkClick r:id="rId2"/>
              </a:rPr>
              <a:t>registerForContextMenu</a:t>
            </a:r>
            <a:r>
              <a:rPr lang="en-US" dirty="0" smtClean="0">
                <a:hlinkClick r:id="rId2"/>
              </a:rPr>
              <a:t>()</a:t>
            </a:r>
            <a:r>
              <a:rPr lang="en-US" dirty="0" smtClean="0"/>
              <a:t> and pass it the </a:t>
            </a:r>
            <a:r>
              <a:rPr lang="en-US" dirty="0" smtClean="0">
                <a:hlinkClick r:id="rId3"/>
              </a:rPr>
              <a:t>View</a:t>
            </a:r>
            <a:r>
              <a:rPr lang="en-US" dirty="0" smtClean="0"/>
              <a:t> you want to give a context menu. When this View then receives a long-press, it displays a context menu.</a:t>
            </a:r>
          </a:p>
          <a:p>
            <a:r>
              <a:rPr lang="en-US" dirty="0" smtClean="0"/>
              <a:t>To define the context menu's appearance and behavior, override your activity's context menu callback methods, </a:t>
            </a:r>
            <a:r>
              <a:rPr lang="en-US" dirty="0" err="1" smtClean="0">
                <a:hlinkClick r:id="rId2"/>
              </a:rPr>
              <a:t>onCreateContextMenu</a:t>
            </a:r>
            <a:r>
              <a:rPr lang="en-US" dirty="0" smtClean="0">
                <a:hlinkClick r:id="rId2"/>
              </a:rPr>
              <a:t>()</a:t>
            </a:r>
            <a:r>
              <a:rPr lang="en-US" dirty="0" smtClean="0"/>
              <a:t> and </a:t>
            </a:r>
            <a:r>
              <a:rPr lang="en-US" dirty="0" err="1" smtClean="0">
                <a:hlinkClick r:id="rId2"/>
              </a:rPr>
              <a:t>onContextItemSelected</a:t>
            </a:r>
            <a:r>
              <a:rPr lang="en-US" dirty="0" smtClean="0">
                <a:hlinkClick r:id="rId2"/>
              </a:rPr>
              <a:t>()</a:t>
            </a:r>
            <a:r>
              <a:rPr lang="en-US" dirty="0" smtClean="0"/>
              <a:t>.</a:t>
            </a:r>
          </a:p>
          <a:p>
            <a:endParaRPr lang="en-US" dirty="0"/>
          </a:p>
        </p:txBody>
      </p:sp>
      <p:pic>
        <p:nvPicPr>
          <p:cNvPr id="5" name="Picture 2"/>
          <p:cNvPicPr>
            <a:picLocks noChangeAspect="1" noChangeArrowheads="1"/>
          </p:cNvPicPr>
          <p:nvPr/>
        </p:nvPicPr>
        <p:blipFill>
          <a:blip r:embed="rId4" cstate="print"/>
          <a:srcRect/>
          <a:stretch>
            <a:fillRect/>
          </a:stretch>
        </p:blipFill>
        <p:spPr bwMode="auto">
          <a:xfrm>
            <a:off x="4419600" y="1981200"/>
            <a:ext cx="4572000" cy="1752600"/>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a:stretch>
            <a:fillRect/>
          </a:stretch>
        </p:blipFill>
        <p:spPr bwMode="auto">
          <a:xfrm>
            <a:off x="4419600" y="3886200"/>
            <a:ext cx="4419600" cy="1833585"/>
          </a:xfrm>
          <a:prstGeom prst="rect">
            <a:avLst/>
          </a:prstGeom>
          <a:noFill/>
          <a:ln w="9525">
            <a:noFill/>
            <a:miter lim="800000"/>
            <a:headEnd/>
            <a:tailEnd/>
          </a:ln>
          <a:effectLst/>
        </p:spPr>
      </p:pic>
    </p:spTree>
    <p:extLst>
      <p:ext uri="{BB962C8B-B14F-4D97-AF65-F5344CB8AC3E}">
        <p14:creationId xmlns:p14="http://schemas.microsoft.com/office/powerpoint/2010/main" val="38269074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p>
        </p:txBody>
      </p:sp>
      <p:sp>
        <p:nvSpPr>
          <p:cNvPr id="5" name="Text Placeholder 4"/>
          <p:cNvSpPr>
            <a:spLocks noGrp="1"/>
          </p:cNvSpPr>
          <p:nvPr>
            <p:ph type="body" sz="quarter" idx="12"/>
          </p:nvPr>
        </p:nvSpPr>
        <p:spPr/>
        <p:txBody>
          <a:bodyPr/>
          <a:lstStyle/>
          <a:p>
            <a:r>
              <a:rPr lang="en-US" dirty="0" smtClean="0"/>
              <a:t>Creating Submenus</a:t>
            </a:r>
            <a:endParaRPr lang="en-US" dirty="0"/>
          </a:p>
        </p:txBody>
      </p:sp>
      <p:sp>
        <p:nvSpPr>
          <p:cNvPr id="3" name="Content Placeholder 2"/>
          <p:cNvSpPr>
            <a:spLocks noGrp="1"/>
          </p:cNvSpPr>
          <p:nvPr>
            <p:ph sz="quarter" idx="13"/>
          </p:nvPr>
        </p:nvSpPr>
        <p:spPr>
          <a:xfrm>
            <a:off x="152400" y="2133600"/>
            <a:ext cx="5562600" cy="3581400"/>
          </a:xfrm>
          <a:prstGeom prst="rect">
            <a:avLst/>
          </a:prstGeom>
        </p:spPr>
        <p:txBody>
          <a:bodyPr/>
          <a:lstStyle/>
          <a:p>
            <a:r>
              <a:rPr lang="en-US" dirty="0" smtClean="0"/>
              <a:t>A submenu is a menu that the user can open by selecting an item in another menu. </a:t>
            </a:r>
          </a:p>
          <a:p>
            <a:r>
              <a:rPr lang="en-US" dirty="0" smtClean="0"/>
              <a:t>You can add a submenu to any menu (except a submenu).</a:t>
            </a:r>
          </a:p>
          <a:p>
            <a:r>
              <a:rPr lang="en-US" dirty="0" smtClean="0"/>
              <a:t>Submenus are useful when your application has a lot of functions that can be organized into topics, like items in a PC application's menu bar (File, Edit, View, etc.).</a:t>
            </a:r>
          </a:p>
          <a:p>
            <a:endParaRPr lang="en-US" dirty="0"/>
          </a:p>
        </p:txBody>
      </p:sp>
      <p:pic>
        <p:nvPicPr>
          <p:cNvPr id="204802" name="Picture 2"/>
          <p:cNvPicPr>
            <a:picLocks noChangeAspect="1" noChangeArrowheads="1"/>
          </p:cNvPicPr>
          <p:nvPr/>
        </p:nvPicPr>
        <p:blipFill>
          <a:blip r:embed="rId2" cstate="print"/>
          <a:srcRect/>
          <a:stretch>
            <a:fillRect/>
          </a:stretch>
        </p:blipFill>
        <p:spPr bwMode="auto">
          <a:xfrm>
            <a:off x="6019800" y="2209800"/>
            <a:ext cx="2609850" cy="3162300"/>
          </a:xfrm>
          <a:prstGeom prst="rect">
            <a:avLst/>
          </a:prstGeom>
          <a:noFill/>
          <a:ln w="9525">
            <a:noFill/>
            <a:miter lim="800000"/>
            <a:headEnd/>
            <a:tailEnd/>
          </a:ln>
          <a:effectLst/>
        </p:spPr>
      </p:pic>
    </p:spTree>
    <p:extLst>
      <p:ext uri="{BB962C8B-B14F-4D97-AF65-F5344CB8AC3E}">
        <p14:creationId xmlns:p14="http://schemas.microsoft.com/office/powerpoint/2010/main" val="356294723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8" name="Text Placeholder 7"/>
          <p:cNvSpPr>
            <a:spLocks noGrp="1"/>
          </p:cNvSpPr>
          <p:nvPr>
            <p:ph type="body" sz="quarter" idx="12"/>
          </p:nvPr>
        </p:nvSpPr>
        <p:spPr/>
        <p:txBody>
          <a:bodyPr/>
          <a:lstStyle/>
          <a:p>
            <a:r>
              <a:rPr lang="en-US" dirty="0" smtClean="0"/>
              <a:t>Creating Submenus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When creating your </a:t>
            </a:r>
            <a:r>
              <a:rPr lang="en-US" dirty="0" smtClean="0">
                <a:hlinkClick r:id="rId2" action="ppaction://hlinkfile"/>
              </a:rPr>
              <a:t>menu resource</a:t>
            </a:r>
            <a:r>
              <a:rPr lang="en-US" dirty="0" smtClean="0"/>
              <a:t>, you can create a submenu by adding a &lt;menu&gt; element as the child of an &lt;item&gt;.</a:t>
            </a:r>
            <a:endParaRPr lang="en-US" dirty="0"/>
          </a:p>
        </p:txBody>
      </p:sp>
      <p:pic>
        <p:nvPicPr>
          <p:cNvPr id="205826" name="Picture 2"/>
          <p:cNvPicPr>
            <a:picLocks noChangeAspect="1" noChangeArrowheads="1"/>
          </p:cNvPicPr>
          <p:nvPr/>
        </p:nvPicPr>
        <p:blipFill>
          <a:blip r:embed="rId3" cstate="print"/>
          <a:srcRect/>
          <a:stretch>
            <a:fillRect/>
          </a:stretch>
        </p:blipFill>
        <p:spPr bwMode="auto">
          <a:xfrm>
            <a:off x="2029177" y="3200400"/>
            <a:ext cx="5971823" cy="2628900"/>
          </a:xfrm>
          <a:prstGeom prst="rect">
            <a:avLst/>
          </a:prstGeom>
          <a:noFill/>
          <a:ln w="9525">
            <a:noFill/>
            <a:miter lim="800000"/>
            <a:headEnd/>
            <a:tailEnd/>
          </a:ln>
          <a:effectLst/>
        </p:spPr>
      </p:pic>
    </p:spTree>
    <p:extLst>
      <p:ext uri="{BB962C8B-B14F-4D97-AF65-F5344CB8AC3E}">
        <p14:creationId xmlns:p14="http://schemas.microsoft.com/office/powerpoint/2010/main" val="32159502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MENUS</a:t>
            </a:r>
            <a:endParaRPr lang="en-US" dirty="0"/>
          </a:p>
        </p:txBody>
      </p:sp>
      <p:sp>
        <p:nvSpPr>
          <p:cNvPr id="4" name="Text Placeholder 3"/>
          <p:cNvSpPr>
            <a:spLocks noGrp="1"/>
          </p:cNvSpPr>
          <p:nvPr>
            <p:ph type="body" sz="quarter" idx="12"/>
          </p:nvPr>
        </p:nvSpPr>
        <p:spPr/>
        <p:txBody>
          <a:bodyPr/>
          <a:lstStyle/>
          <a:p>
            <a:r>
              <a:rPr lang="en-US" dirty="0" smtClean="0"/>
              <a:t>Responding to user action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When the user selects an item from a submenu, the parent menu's respective on-item-selected callback method receives the event. </a:t>
            </a:r>
          </a:p>
          <a:p>
            <a:r>
              <a:rPr lang="en-US" dirty="0" smtClean="0"/>
              <a:t>For instance, if the above menu is applied as an Options Menu, then the </a:t>
            </a:r>
            <a:r>
              <a:rPr lang="en-US" dirty="0" err="1" smtClean="0">
                <a:hlinkClick r:id="rId2"/>
              </a:rPr>
              <a:t>onOptionsItemSelected</a:t>
            </a:r>
            <a:r>
              <a:rPr lang="en-US" dirty="0" smtClean="0">
                <a:hlinkClick r:id="rId2"/>
              </a:rPr>
              <a:t>()</a:t>
            </a:r>
            <a:r>
              <a:rPr lang="en-US" dirty="0" smtClean="0"/>
              <a:t> method is called when a submenu item is selected.</a:t>
            </a:r>
          </a:p>
          <a:p>
            <a:endParaRPr lang="en-US" dirty="0"/>
          </a:p>
        </p:txBody>
      </p:sp>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WEBVIEWS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WEBVIEWS</a:t>
            </a:r>
            <a:endParaRPr lang="en-US" dirty="0"/>
          </a:p>
        </p:txBody>
      </p:sp>
      <p:sp>
        <p:nvSpPr>
          <p:cNvPr id="4" name="Text Placeholder 3"/>
          <p:cNvSpPr>
            <a:spLocks noGrp="1"/>
          </p:cNvSpPr>
          <p:nvPr>
            <p:ph type="body" sz="quarter" idx="12"/>
          </p:nvPr>
        </p:nvSpPr>
        <p:spPr>
          <a:xfrm>
            <a:off x="0" y="990600"/>
            <a:ext cx="8534400" cy="533400"/>
          </a:xfrm>
        </p:spPr>
        <p:txBody>
          <a:bodyPr/>
          <a:lstStyle/>
          <a:p>
            <a:r>
              <a:rPr lang="en-US" dirty="0" err="1" smtClean="0"/>
              <a:t>WebViews</a:t>
            </a:r>
            <a:endParaRPr lang="en-US" dirty="0"/>
          </a:p>
        </p:txBody>
      </p:sp>
      <p:sp>
        <p:nvSpPr>
          <p:cNvPr id="5" name="TextBox 4"/>
          <p:cNvSpPr txBox="1"/>
          <p:nvPr/>
        </p:nvSpPr>
        <p:spPr>
          <a:xfrm>
            <a:off x="0" y="1524000"/>
            <a:ext cx="4876800" cy="3539430"/>
          </a:xfrm>
          <a:prstGeom prst="rect">
            <a:avLst/>
          </a:prstGeom>
          <a:noFill/>
        </p:spPr>
        <p:txBody>
          <a:bodyPr wrap="square" rtlCol="0">
            <a:spAutoFit/>
          </a:bodyPr>
          <a:lstStyle/>
          <a:p>
            <a:pPr algn="just"/>
            <a:r>
              <a:rPr lang="en-US" sz="1600" dirty="0" err="1" smtClean="0"/>
              <a:t>WebViews</a:t>
            </a:r>
            <a:r>
              <a:rPr lang="en-US" sz="1600" dirty="0" smtClean="0"/>
              <a:t> can deliver a web application experience (or just a web page) as a part of a client application. It does </a:t>
            </a:r>
            <a:r>
              <a:rPr lang="en-US" sz="1600" i="1" dirty="0" smtClean="0"/>
              <a:t>not</a:t>
            </a:r>
            <a:r>
              <a:rPr lang="en-US" sz="1600" dirty="0" smtClean="0"/>
              <a:t> include any features of a fully developed web browser, such as navigation controls or an address bar. </a:t>
            </a:r>
          </a:p>
          <a:p>
            <a:pPr algn="just"/>
            <a:endParaRPr lang="en-US" sz="1600" dirty="0" smtClean="0"/>
          </a:p>
          <a:p>
            <a:pPr algn="just"/>
            <a:r>
              <a:rPr lang="en-US" sz="1600" dirty="0" smtClean="0"/>
              <a:t>A common scenario in which using </a:t>
            </a:r>
            <a:r>
              <a:rPr lang="en-US" sz="1600" dirty="0" err="1" smtClean="0"/>
              <a:t>WebView</a:t>
            </a:r>
            <a:r>
              <a:rPr lang="en-US" sz="1600" dirty="0" smtClean="0"/>
              <a:t> is helpful is when you want to provide information in your application that you might need to update, such as an end-user agreement or a user guide.</a:t>
            </a:r>
          </a:p>
          <a:p>
            <a:pPr algn="just"/>
            <a:endParaRPr lang="en-US" sz="1600" dirty="0" smtClean="0"/>
          </a:p>
          <a:p>
            <a:pPr algn="just"/>
            <a:r>
              <a:rPr lang="en-US" sz="1600" dirty="0" smtClean="0"/>
              <a:t>We can also use </a:t>
            </a:r>
            <a:r>
              <a:rPr lang="en-US" sz="1600" dirty="0" err="1" smtClean="0"/>
              <a:t>webviews</a:t>
            </a:r>
            <a:r>
              <a:rPr lang="en-US" sz="1600" dirty="0" smtClean="0"/>
              <a:t> to capture URLs from a user and redirect the user to the webpage on the performing of a certain event e.g. clicking a button.</a:t>
            </a:r>
            <a:endParaRPr lang="en-US" sz="1600" dirty="0"/>
          </a:p>
        </p:txBody>
      </p:sp>
      <p:pic>
        <p:nvPicPr>
          <p:cNvPr id="6" name="Picture 5" descr="eula.png"/>
          <p:cNvPicPr>
            <a:picLocks noChangeAspect="1"/>
          </p:cNvPicPr>
          <p:nvPr/>
        </p:nvPicPr>
        <p:blipFill>
          <a:blip r:embed="rId2" cstate="print"/>
          <a:stretch>
            <a:fillRect/>
          </a:stretch>
        </p:blipFill>
        <p:spPr>
          <a:xfrm>
            <a:off x="5410200" y="1295400"/>
            <a:ext cx="2819400" cy="4591711"/>
          </a:xfrm>
          <a:prstGeom prst="rect">
            <a:avLst/>
          </a:prstGeom>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WEBVIEWS</a:t>
            </a:r>
            <a:endParaRPr lang="en-US" dirty="0"/>
          </a:p>
        </p:txBody>
      </p:sp>
      <p:sp>
        <p:nvSpPr>
          <p:cNvPr id="4" name="Text Placeholder 3"/>
          <p:cNvSpPr>
            <a:spLocks noGrp="1"/>
          </p:cNvSpPr>
          <p:nvPr>
            <p:ph type="body" sz="quarter" idx="12"/>
          </p:nvPr>
        </p:nvSpPr>
        <p:spPr>
          <a:xfrm>
            <a:off x="0" y="990600"/>
            <a:ext cx="8534400" cy="533400"/>
          </a:xfrm>
        </p:spPr>
        <p:txBody>
          <a:bodyPr/>
          <a:lstStyle/>
          <a:p>
            <a:r>
              <a:rPr lang="en-US" dirty="0" smtClean="0"/>
              <a:t>Adding a </a:t>
            </a:r>
            <a:r>
              <a:rPr lang="en-US" dirty="0" err="1" smtClean="0"/>
              <a:t>WebView</a:t>
            </a:r>
            <a:endParaRPr lang="en-US" dirty="0"/>
          </a:p>
        </p:txBody>
      </p:sp>
      <p:sp>
        <p:nvSpPr>
          <p:cNvPr id="5" name="TextBox 4"/>
          <p:cNvSpPr txBox="1"/>
          <p:nvPr/>
        </p:nvSpPr>
        <p:spPr>
          <a:xfrm>
            <a:off x="0" y="1513582"/>
            <a:ext cx="9144000" cy="1077218"/>
          </a:xfrm>
          <a:prstGeom prst="rect">
            <a:avLst/>
          </a:prstGeom>
          <a:noFill/>
        </p:spPr>
        <p:txBody>
          <a:bodyPr wrap="square" rtlCol="0">
            <a:spAutoFit/>
          </a:bodyPr>
          <a:lstStyle/>
          <a:p>
            <a:pPr algn="just"/>
            <a:r>
              <a:rPr lang="en-US" sz="1600" dirty="0" smtClean="0"/>
              <a:t>To add a </a:t>
            </a:r>
            <a:r>
              <a:rPr lang="en-US" sz="1600" dirty="0" err="1" smtClean="0"/>
              <a:t>WebView</a:t>
            </a:r>
            <a:r>
              <a:rPr lang="en-US" sz="1600" dirty="0" smtClean="0"/>
              <a:t> to your Application, simply include the &lt;</a:t>
            </a:r>
            <a:r>
              <a:rPr lang="en-US" sz="1600" dirty="0" err="1" smtClean="0"/>
              <a:t>WebView</a:t>
            </a:r>
            <a:r>
              <a:rPr lang="en-US" sz="1600" dirty="0" smtClean="0"/>
              <a:t>&gt; element in your activity layout. For example, here's a layout file in which the </a:t>
            </a:r>
            <a:r>
              <a:rPr lang="en-US" sz="1600" dirty="0" err="1" smtClean="0"/>
              <a:t>WebView</a:t>
            </a:r>
            <a:r>
              <a:rPr lang="en-US" sz="1600" dirty="0" smtClean="0"/>
              <a:t> fills the screen:</a:t>
            </a:r>
          </a:p>
          <a:p>
            <a:pPr algn="just"/>
            <a:endParaRPr lang="en-US" sz="1600" dirty="0" smtClean="0"/>
          </a:p>
          <a:p>
            <a:pPr algn="just"/>
            <a:endParaRPr lang="en-US" sz="1600" dirty="0"/>
          </a:p>
        </p:txBody>
      </p:sp>
      <p:pic>
        <p:nvPicPr>
          <p:cNvPr id="464898" name="Picture 2"/>
          <p:cNvPicPr>
            <a:picLocks noChangeAspect="1" noChangeArrowheads="1"/>
          </p:cNvPicPr>
          <p:nvPr/>
        </p:nvPicPr>
        <p:blipFill>
          <a:blip r:embed="rId2" cstate="print"/>
          <a:srcRect/>
          <a:stretch>
            <a:fillRect/>
          </a:stretch>
        </p:blipFill>
        <p:spPr bwMode="auto">
          <a:xfrm>
            <a:off x="228600" y="2209800"/>
            <a:ext cx="6581775" cy="1143000"/>
          </a:xfrm>
          <a:prstGeom prst="rect">
            <a:avLst/>
          </a:prstGeom>
          <a:noFill/>
          <a:ln w="9525">
            <a:noFill/>
            <a:miter lim="800000"/>
            <a:headEnd/>
            <a:tailEnd/>
          </a:ln>
        </p:spPr>
      </p:pic>
      <p:sp>
        <p:nvSpPr>
          <p:cNvPr id="7" name="TextBox 6"/>
          <p:cNvSpPr txBox="1"/>
          <p:nvPr/>
        </p:nvSpPr>
        <p:spPr>
          <a:xfrm>
            <a:off x="0" y="3418582"/>
            <a:ext cx="9144000" cy="584775"/>
          </a:xfrm>
          <a:prstGeom prst="rect">
            <a:avLst/>
          </a:prstGeom>
          <a:noFill/>
        </p:spPr>
        <p:txBody>
          <a:bodyPr wrap="square" rtlCol="0">
            <a:spAutoFit/>
          </a:bodyPr>
          <a:lstStyle/>
          <a:p>
            <a:pPr algn="just"/>
            <a:r>
              <a:rPr lang="en-US" sz="1600" dirty="0" smtClean="0"/>
              <a:t>To load a web page in the </a:t>
            </a:r>
            <a:r>
              <a:rPr lang="en-US" sz="1600" dirty="0" err="1" smtClean="0"/>
              <a:t>WebView</a:t>
            </a:r>
            <a:r>
              <a:rPr lang="en-US" sz="1600" dirty="0" smtClean="0"/>
              <a:t>, use </a:t>
            </a:r>
            <a:r>
              <a:rPr lang="en-US" sz="1600" dirty="0" err="1" smtClean="0"/>
              <a:t>loadUrl</a:t>
            </a:r>
            <a:r>
              <a:rPr lang="en-US" sz="1600" dirty="0" smtClean="0"/>
              <a:t>(). For example:</a:t>
            </a:r>
          </a:p>
          <a:p>
            <a:pPr algn="just"/>
            <a:endParaRPr lang="en-US" sz="1600" dirty="0"/>
          </a:p>
        </p:txBody>
      </p:sp>
      <p:pic>
        <p:nvPicPr>
          <p:cNvPr id="464899" name="Picture 3"/>
          <p:cNvPicPr>
            <a:picLocks noChangeAspect="1" noChangeArrowheads="1"/>
          </p:cNvPicPr>
          <p:nvPr/>
        </p:nvPicPr>
        <p:blipFill>
          <a:blip r:embed="rId3" cstate="print"/>
          <a:srcRect/>
          <a:stretch>
            <a:fillRect/>
          </a:stretch>
        </p:blipFill>
        <p:spPr bwMode="auto">
          <a:xfrm>
            <a:off x="228600" y="3810000"/>
            <a:ext cx="6610350" cy="552450"/>
          </a:xfrm>
          <a:prstGeom prst="rect">
            <a:avLst/>
          </a:prstGeom>
          <a:noFill/>
          <a:ln w="9525">
            <a:noFill/>
            <a:miter lim="800000"/>
            <a:headEnd/>
            <a:tailEnd/>
          </a:ln>
        </p:spPr>
      </p:pic>
      <p:sp>
        <p:nvSpPr>
          <p:cNvPr id="10" name="TextBox 9"/>
          <p:cNvSpPr txBox="1"/>
          <p:nvPr/>
        </p:nvSpPr>
        <p:spPr>
          <a:xfrm>
            <a:off x="0" y="4444425"/>
            <a:ext cx="9144000" cy="584775"/>
          </a:xfrm>
          <a:prstGeom prst="rect">
            <a:avLst/>
          </a:prstGeom>
          <a:noFill/>
        </p:spPr>
        <p:txBody>
          <a:bodyPr wrap="square" rtlCol="0">
            <a:spAutoFit/>
          </a:bodyPr>
          <a:lstStyle/>
          <a:p>
            <a:pPr algn="just"/>
            <a:r>
              <a:rPr lang="en-US" sz="1600" dirty="0" smtClean="0"/>
              <a:t>Before this will work, however, your application must have access to the Internet. To get Internet access, request the INTERNET permission in your manifest file. For example:</a:t>
            </a:r>
            <a:endParaRPr lang="en-US" sz="1600" dirty="0"/>
          </a:p>
        </p:txBody>
      </p:sp>
      <p:pic>
        <p:nvPicPr>
          <p:cNvPr id="464900" name="Picture 4"/>
          <p:cNvPicPr>
            <a:picLocks noChangeAspect="1" noChangeArrowheads="1"/>
          </p:cNvPicPr>
          <p:nvPr/>
        </p:nvPicPr>
        <p:blipFill>
          <a:blip r:embed="rId4" cstate="print"/>
          <a:srcRect/>
          <a:stretch>
            <a:fillRect/>
          </a:stretch>
        </p:blipFill>
        <p:spPr bwMode="auto">
          <a:xfrm>
            <a:off x="228600" y="5124450"/>
            <a:ext cx="6591300" cy="89535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err="1" smtClean="0"/>
              <a:t>WebView</a:t>
            </a:r>
            <a:r>
              <a:rPr lang="en-US" dirty="0" smtClean="0"/>
              <a:t> - Enable JavaScript via Settings</a:t>
            </a:r>
            <a:endParaRPr lang="en-US" dirty="0"/>
          </a:p>
        </p:txBody>
      </p:sp>
      <p:sp>
        <p:nvSpPr>
          <p:cNvPr id="5" name="TextBox 4"/>
          <p:cNvSpPr txBox="1"/>
          <p:nvPr/>
        </p:nvSpPr>
        <p:spPr>
          <a:xfrm>
            <a:off x="0" y="1836003"/>
            <a:ext cx="9144000" cy="830997"/>
          </a:xfrm>
          <a:prstGeom prst="rect">
            <a:avLst/>
          </a:prstGeom>
          <a:noFill/>
        </p:spPr>
        <p:txBody>
          <a:bodyPr wrap="square" rtlCol="0">
            <a:spAutoFit/>
          </a:bodyPr>
          <a:lstStyle/>
          <a:p>
            <a:pPr algn="just"/>
            <a:r>
              <a:rPr lang="en-US" sz="1600" dirty="0" smtClean="0"/>
              <a:t>JavaScript is disabled in a </a:t>
            </a:r>
            <a:r>
              <a:rPr lang="en-US" sz="1600" dirty="0" err="1" smtClean="0">
                <a:hlinkClick r:id="rId2"/>
              </a:rPr>
              <a:t>WebView</a:t>
            </a:r>
            <a:r>
              <a:rPr lang="en-US" sz="1600" dirty="0" smtClean="0"/>
              <a:t> by default. You can enable it through the </a:t>
            </a:r>
            <a:r>
              <a:rPr lang="en-US" sz="1600" dirty="0" err="1" smtClean="0">
                <a:hlinkClick r:id="rId3"/>
              </a:rPr>
              <a:t>WebSettings</a:t>
            </a:r>
            <a:r>
              <a:rPr lang="en-US" sz="1600" dirty="0" smtClean="0"/>
              <a:t> attached to </a:t>
            </a:r>
            <a:r>
              <a:rPr lang="en-US" sz="1600" dirty="0" err="1" smtClean="0"/>
              <a:t>your</a:t>
            </a:r>
            <a:r>
              <a:rPr lang="en-US" sz="1600" dirty="0" err="1" smtClean="0">
                <a:hlinkClick r:id="rId2"/>
              </a:rPr>
              <a:t>WebView</a:t>
            </a:r>
            <a:r>
              <a:rPr lang="en-US" sz="1600" dirty="0" smtClean="0"/>
              <a:t>. You can retrieve </a:t>
            </a:r>
            <a:r>
              <a:rPr lang="en-US" sz="1600" dirty="0" err="1" smtClean="0">
                <a:hlinkClick r:id="rId3"/>
              </a:rPr>
              <a:t>WebSettings</a:t>
            </a:r>
            <a:r>
              <a:rPr lang="en-US" sz="1600" dirty="0" smtClean="0"/>
              <a:t> with </a:t>
            </a:r>
            <a:r>
              <a:rPr lang="en-US" sz="1600" dirty="0" err="1" smtClean="0">
                <a:hlinkClick r:id="rId2"/>
              </a:rPr>
              <a:t>getSettings</a:t>
            </a:r>
            <a:r>
              <a:rPr lang="en-US" sz="1600" dirty="0" smtClean="0">
                <a:hlinkClick r:id="rId2"/>
              </a:rPr>
              <a:t>()</a:t>
            </a:r>
            <a:r>
              <a:rPr lang="en-US" sz="1600" dirty="0" smtClean="0"/>
              <a:t>, then enable JavaScript with </a:t>
            </a:r>
            <a:r>
              <a:rPr lang="en-US" sz="1600" dirty="0" err="1" smtClean="0">
                <a:hlinkClick r:id="rId3"/>
              </a:rPr>
              <a:t>setJavaScriptEnabled</a:t>
            </a:r>
            <a:r>
              <a:rPr lang="en-US" sz="1600" dirty="0" smtClean="0">
                <a:hlinkClick r:id="rId3"/>
              </a:rPr>
              <a:t>()</a:t>
            </a:r>
            <a:r>
              <a:rPr lang="en-US" sz="1600" dirty="0" smtClean="0"/>
              <a:t>.</a:t>
            </a:r>
          </a:p>
        </p:txBody>
      </p:sp>
      <p:pic>
        <p:nvPicPr>
          <p:cNvPr id="465922" name="Picture 2"/>
          <p:cNvPicPr>
            <a:picLocks noChangeAspect="1" noChangeArrowheads="1"/>
          </p:cNvPicPr>
          <p:nvPr/>
        </p:nvPicPr>
        <p:blipFill>
          <a:blip r:embed="rId4" cstate="print"/>
          <a:srcRect/>
          <a:stretch>
            <a:fillRect/>
          </a:stretch>
        </p:blipFill>
        <p:spPr bwMode="auto">
          <a:xfrm>
            <a:off x="0" y="2895600"/>
            <a:ext cx="9144000" cy="129540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0" y="1143000"/>
            <a:ext cx="4572000" cy="533400"/>
          </a:xfrm>
        </p:spPr>
        <p:txBody>
          <a:bodyPr/>
          <a:lstStyle/>
          <a:p>
            <a:r>
              <a:rPr lang="en-US" dirty="0" smtClean="0"/>
              <a:t>Another look at the </a:t>
            </a:r>
            <a:r>
              <a:rPr lang="en-US" dirty="0"/>
              <a:t>Stack</a:t>
            </a:r>
          </a:p>
        </p:txBody>
      </p:sp>
      <p:pic>
        <p:nvPicPr>
          <p:cNvPr id="5" name="Picture 4" descr="android_framework_details.png"/>
          <p:cNvPicPr>
            <a:picLocks noChangeAspect="1"/>
          </p:cNvPicPr>
          <p:nvPr/>
        </p:nvPicPr>
        <p:blipFill>
          <a:blip r:embed="rId2" cstate="print"/>
          <a:stretch>
            <a:fillRect/>
          </a:stretch>
        </p:blipFill>
        <p:spPr>
          <a:xfrm>
            <a:off x="1600200" y="1828800"/>
            <a:ext cx="5885715" cy="4085715"/>
          </a:xfrm>
          <a:prstGeom prst="rect">
            <a:avLst/>
          </a:prstGeom>
        </p:spPr>
      </p:pic>
    </p:spTree>
    <p:extLst>
      <p:ext uri="{BB962C8B-B14F-4D97-AF65-F5344CB8AC3E}">
        <p14:creationId xmlns:p14="http://schemas.microsoft.com/office/powerpoint/2010/main" val="153791735"/>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err="1" smtClean="0"/>
              <a:t>WebView</a:t>
            </a:r>
            <a:r>
              <a:rPr lang="en-US" dirty="0" smtClean="0"/>
              <a:t> – Opening Links in the </a:t>
            </a:r>
            <a:r>
              <a:rPr lang="en-US" dirty="0" err="1" smtClean="0"/>
              <a:t>WebView</a:t>
            </a:r>
            <a:endParaRPr lang="en-US" dirty="0"/>
          </a:p>
        </p:txBody>
      </p:sp>
      <p:sp>
        <p:nvSpPr>
          <p:cNvPr id="5" name="TextBox 4"/>
          <p:cNvSpPr txBox="1"/>
          <p:nvPr/>
        </p:nvSpPr>
        <p:spPr>
          <a:xfrm>
            <a:off x="0" y="1828800"/>
            <a:ext cx="9144000" cy="2369880"/>
          </a:xfrm>
          <a:prstGeom prst="rect">
            <a:avLst/>
          </a:prstGeom>
          <a:noFill/>
        </p:spPr>
        <p:txBody>
          <a:bodyPr wrap="square" rtlCol="0">
            <a:spAutoFit/>
          </a:bodyPr>
          <a:lstStyle/>
          <a:p>
            <a:pPr algn="just"/>
            <a:r>
              <a:rPr lang="en-US" sz="1600" dirty="0" smtClean="0"/>
              <a:t>When the user clicks a link from a web page in your </a:t>
            </a:r>
            <a:r>
              <a:rPr lang="en-US" sz="1600" dirty="0" err="1" smtClean="0">
                <a:hlinkClick r:id="rId2"/>
              </a:rPr>
              <a:t>WebView</a:t>
            </a:r>
            <a:r>
              <a:rPr lang="en-US" sz="1600" dirty="0" smtClean="0"/>
              <a:t>, the default behavior is for Android to launch an application that handles URLs. </a:t>
            </a:r>
          </a:p>
          <a:p>
            <a:pPr algn="just"/>
            <a:endParaRPr lang="en-US" sz="1600" dirty="0" smtClean="0"/>
          </a:p>
          <a:p>
            <a:pPr algn="just"/>
            <a:r>
              <a:rPr lang="en-US" sz="1600" dirty="0" smtClean="0"/>
              <a:t>Usually, the default web browser opens and loads the destination URL. However, you can override this behavior for your </a:t>
            </a:r>
            <a:r>
              <a:rPr lang="en-US" sz="1600" dirty="0" err="1" smtClean="0">
                <a:hlinkClick r:id="rId2"/>
              </a:rPr>
              <a:t>WebView</a:t>
            </a:r>
            <a:r>
              <a:rPr lang="en-US" sz="1600" dirty="0" smtClean="0"/>
              <a:t>, so links open within your </a:t>
            </a:r>
            <a:r>
              <a:rPr lang="en-US" sz="1600" dirty="0" err="1" smtClean="0">
                <a:hlinkClick r:id="rId2"/>
              </a:rPr>
              <a:t>WebView</a:t>
            </a:r>
            <a:r>
              <a:rPr lang="en-US" sz="1600" dirty="0" smtClean="0"/>
              <a:t>. You can then allow the user to navigate backward and forward through their web page history that's maintained by your </a:t>
            </a:r>
            <a:r>
              <a:rPr lang="en-US" sz="1600" dirty="0" err="1" smtClean="0">
                <a:hlinkClick r:id="rId2"/>
              </a:rPr>
              <a:t>WebView</a:t>
            </a:r>
            <a:r>
              <a:rPr lang="en-US" sz="1600" dirty="0" smtClean="0"/>
              <a:t>.</a:t>
            </a:r>
          </a:p>
          <a:p>
            <a:pPr algn="just"/>
            <a:endParaRPr lang="en-US" sz="1600" dirty="0" smtClean="0"/>
          </a:p>
          <a:p>
            <a:pPr algn="just"/>
            <a:r>
              <a:rPr lang="en-US" sz="1600" dirty="0" smtClean="0"/>
              <a:t>To open links clicked by the user, simply provide a </a:t>
            </a:r>
            <a:r>
              <a:rPr lang="en-US" sz="1600" dirty="0" err="1" smtClean="0">
                <a:hlinkClick r:id="rId3"/>
              </a:rPr>
              <a:t>WebViewClient</a:t>
            </a:r>
            <a:r>
              <a:rPr lang="en-US" sz="1600" dirty="0" smtClean="0"/>
              <a:t> for your </a:t>
            </a:r>
            <a:r>
              <a:rPr lang="en-US" sz="1600" dirty="0" err="1" smtClean="0">
                <a:hlinkClick r:id="rId2"/>
              </a:rPr>
              <a:t>WebView</a:t>
            </a:r>
            <a:r>
              <a:rPr lang="en-US" sz="1600" dirty="0" smtClean="0"/>
              <a:t>, </a:t>
            </a:r>
            <a:r>
              <a:rPr lang="en-US" sz="1600" dirty="0" err="1" smtClean="0"/>
              <a:t>using</a:t>
            </a:r>
            <a:r>
              <a:rPr lang="en-US" sz="1600" dirty="0" err="1" smtClean="0">
                <a:hlinkClick r:id="rId2"/>
              </a:rPr>
              <a:t>setWebViewClient</a:t>
            </a:r>
            <a:r>
              <a:rPr lang="en-US" sz="1600" dirty="0" smtClean="0">
                <a:hlinkClick r:id="rId2"/>
              </a:rPr>
              <a:t>()</a:t>
            </a:r>
            <a:r>
              <a:rPr lang="en-US" sz="1600" dirty="0" smtClean="0"/>
              <a:t>. For example:</a:t>
            </a:r>
          </a:p>
        </p:txBody>
      </p:sp>
      <p:pic>
        <p:nvPicPr>
          <p:cNvPr id="466946" name="Picture 2"/>
          <p:cNvPicPr>
            <a:picLocks noChangeAspect="1" noChangeArrowheads="1"/>
          </p:cNvPicPr>
          <p:nvPr/>
        </p:nvPicPr>
        <p:blipFill>
          <a:blip r:embed="rId4" cstate="print"/>
          <a:srcRect/>
          <a:stretch>
            <a:fillRect/>
          </a:stretch>
        </p:blipFill>
        <p:spPr bwMode="auto">
          <a:xfrm>
            <a:off x="0" y="4343400"/>
            <a:ext cx="9144000" cy="990600"/>
          </a:xfrm>
          <a:prstGeom prst="rect">
            <a:avLst/>
          </a:prstGeom>
          <a:noFill/>
          <a:ln w="9525">
            <a:noFill/>
            <a:miter lim="800000"/>
            <a:headEnd/>
            <a:tailEnd/>
          </a:ln>
        </p:spPr>
      </p:pic>
      <p:sp>
        <p:nvSpPr>
          <p:cNvPr id="7" name="TextBox 6"/>
          <p:cNvSpPr txBox="1"/>
          <p:nvPr/>
        </p:nvSpPr>
        <p:spPr>
          <a:xfrm>
            <a:off x="0" y="5681246"/>
            <a:ext cx="9144000" cy="338554"/>
          </a:xfrm>
          <a:prstGeom prst="rect">
            <a:avLst/>
          </a:prstGeom>
          <a:noFill/>
        </p:spPr>
        <p:txBody>
          <a:bodyPr wrap="square" rtlCol="0">
            <a:spAutoFit/>
          </a:bodyPr>
          <a:lstStyle/>
          <a:p>
            <a:pPr algn="just"/>
            <a:r>
              <a:rPr lang="en-US" sz="1600" dirty="0" smtClean="0"/>
              <a:t>That's it. Now all links the user clicks load in your </a:t>
            </a:r>
            <a:r>
              <a:rPr lang="en-US" sz="1600" dirty="0" err="1" smtClean="0">
                <a:hlinkClick r:id="rId2"/>
              </a:rPr>
              <a:t>WebView</a:t>
            </a:r>
            <a:r>
              <a:rPr lang="en-US" sz="1600" dirty="0" smtClean="0"/>
              <a:t>.</a:t>
            </a:r>
          </a:p>
        </p:txBody>
      </p:sp>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WEBVIEWS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err="1" smtClean="0"/>
              <a:t>WebView</a:t>
            </a:r>
            <a:r>
              <a:rPr lang="en-US" dirty="0" smtClean="0"/>
              <a:t> – Handling Navigation</a:t>
            </a:r>
            <a:endParaRPr lang="en-US" dirty="0"/>
          </a:p>
        </p:txBody>
      </p:sp>
      <p:sp>
        <p:nvSpPr>
          <p:cNvPr id="5" name="TextBox 4"/>
          <p:cNvSpPr txBox="1"/>
          <p:nvPr/>
        </p:nvSpPr>
        <p:spPr>
          <a:xfrm>
            <a:off x="0" y="1676400"/>
            <a:ext cx="9144000" cy="830997"/>
          </a:xfrm>
          <a:prstGeom prst="rect">
            <a:avLst/>
          </a:prstGeom>
          <a:noFill/>
        </p:spPr>
        <p:txBody>
          <a:bodyPr wrap="square" rtlCol="0">
            <a:spAutoFit/>
          </a:bodyPr>
          <a:lstStyle/>
          <a:p>
            <a:r>
              <a:rPr lang="en-US" sz="1600" dirty="0" smtClean="0"/>
              <a:t>When your </a:t>
            </a:r>
            <a:r>
              <a:rPr lang="en-US" sz="1600" dirty="0" err="1" smtClean="0">
                <a:hlinkClick r:id="rId2"/>
              </a:rPr>
              <a:t>WebView</a:t>
            </a:r>
            <a:r>
              <a:rPr lang="en-US" sz="1600" dirty="0" smtClean="0"/>
              <a:t> overrides URL loading, it automatically accumulates a history of visited web pages. You can navigate backward and forward through the history with </a:t>
            </a:r>
            <a:r>
              <a:rPr lang="en-US" sz="1600" dirty="0" err="1" smtClean="0">
                <a:hlinkClick r:id="rId2"/>
              </a:rPr>
              <a:t>goBack</a:t>
            </a:r>
            <a:r>
              <a:rPr lang="en-US" sz="1600" dirty="0" smtClean="0">
                <a:hlinkClick r:id="rId2"/>
              </a:rPr>
              <a:t>()</a:t>
            </a:r>
            <a:r>
              <a:rPr lang="en-US" sz="1600" dirty="0" smtClean="0"/>
              <a:t> and </a:t>
            </a:r>
            <a:r>
              <a:rPr lang="en-US" sz="1600" dirty="0" err="1" smtClean="0">
                <a:hlinkClick r:id="rId2"/>
              </a:rPr>
              <a:t>goForward</a:t>
            </a:r>
            <a:r>
              <a:rPr lang="en-US" sz="1600" dirty="0" smtClean="0">
                <a:hlinkClick r:id="rId2"/>
              </a:rPr>
              <a:t>()</a:t>
            </a:r>
            <a:r>
              <a:rPr lang="en-US" sz="1600" dirty="0" smtClean="0"/>
              <a:t>.</a:t>
            </a:r>
          </a:p>
          <a:p>
            <a:r>
              <a:rPr lang="en-US" sz="1600" dirty="0" smtClean="0"/>
              <a:t>For example, here's how your </a:t>
            </a:r>
            <a:r>
              <a:rPr lang="en-US" sz="1600" dirty="0" smtClean="0">
                <a:hlinkClick r:id="rId3"/>
              </a:rPr>
              <a:t>Activity</a:t>
            </a:r>
            <a:r>
              <a:rPr lang="en-US" sz="1600" dirty="0" smtClean="0"/>
              <a:t> can use the device </a:t>
            </a:r>
            <a:r>
              <a:rPr lang="en-US" sz="1600" i="1" dirty="0" smtClean="0"/>
              <a:t>Back</a:t>
            </a:r>
            <a:r>
              <a:rPr lang="en-US" sz="1600" dirty="0" smtClean="0"/>
              <a:t> button to navigate backward:</a:t>
            </a:r>
            <a:endParaRPr lang="en-US" sz="1600" dirty="0"/>
          </a:p>
        </p:txBody>
      </p:sp>
      <p:sp>
        <p:nvSpPr>
          <p:cNvPr id="7" name="TextBox 6"/>
          <p:cNvSpPr txBox="1"/>
          <p:nvPr/>
        </p:nvSpPr>
        <p:spPr>
          <a:xfrm>
            <a:off x="0" y="5181600"/>
            <a:ext cx="9144000" cy="1077218"/>
          </a:xfrm>
          <a:prstGeom prst="rect">
            <a:avLst/>
          </a:prstGeom>
          <a:noFill/>
        </p:spPr>
        <p:txBody>
          <a:bodyPr wrap="square" rtlCol="0">
            <a:spAutoFit/>
          </a:bodyPr>
          <a:lstStyle/>
          <a:p>
            <a:pPr algn="just"/>
            <a:r>
              <a:rPr lang="en-US" sz="1600" dirty="0" smtClean="0"/>
              <a:t>The </a:t>
            </a:r>
            <a:r>
              <a:rPr lang="en-US" sz="1600" dirty="0" err="1" smtClean="0">
                <a:hlinkClick r:id="rId2"/>
              </a:rPr>
              <a:t>canGoBack</a:t>
            </a:r>
            <a:r>
              <a:rPr lang="en-US" sz="1600" dirty="0" smtClean="0">
                <a:hlinkClick r:id="rId2"/>
              </a:rPr>
              <a:t>()</a:t>
            </a:r>
            <a:r>
              <a:rPr lang="en-US" sz="1600" dirty="0" smtClean="0"/>
              <a:t> method returns true if there is actually web page history for the user to visit. Likewise, you can use </a:t>
            </a:r>
            <a:r>
              <a:rPr lang="en-US" sz="1600" dirty="0" err="1" smtClean="0">
                <a:hlinkClick r:id="rId2"/>
              </a:rPr>
              <a:t>canGoForward</a:t>
            </a:r>
            <a:r>
              <a:rPr lang="en-US" sz="1600" dirty="0" smtClean="0">
                <a:hlinkClick r:id="rId2"/>
              </a:rPr>
              <a:t>()</a:t>
            </a:r>
            <a:r>
              <a:rPr lang="en-US" sz="1600" dirty="0" smtClean="0"/>
              <a:t> to check whether there is a forward history. If you don't perform this check, then once the user reaches the end of the history, </a:t>
            </a:r>
            <a:r>
              <a:rPr lang="en-US" sz="1600" dirty="0" err="1" smtClean="0">
                <a:hlinkClick r:id="rId2"/>
              </a:rPr>
              <a:t>goBack</a:t>
            </a:r>
            <a:r>
              <a:rPr lang="en-US" sz="1600" dirty="0" smtClean="0">
                <a:hlinkClick r:id="rId2"/>
              </a:rPr>
              <a:t>()</a:t>
            </a:r>
            <a:r>
              <a:rPr lang="en-US" sz="1600" dirty="0" smtClean="0"/>
              <a:t> or </a:t>
            </a:r>
            <a:r>
              <a:rPr lang="en-US" sz="1600" dirty="0" err="1" smtClean="0">
                <a:hlinkClick r:id="rId2"/>
              </a:rPr>
              <a:t>goForward</a:t>
            </a:r>
            <a:r>
              <a:rPr lang="en-US" sz="1600" dirty="0" smtClean="0">
                <a:hlinkClick r:id="rId2"/>
              </a:rPr>
              <a:t>()</a:t>
            </a:r>
            <a:r>
              <a:rPr lang="en-US" sz="1600" dirty="0" smtClean="0"/>
              <a:t> does nothing.</a:t>
            </a:r>
          </a:p>
        </p:txBody>
      </p:sp>
      <p:pic>
        <p:nvPicPr>
          <p:cNvPr id="467970" name="Picture 2"/>
          <p:cNvPicPr>
            <a:picLocks noChangeAspect="1" noChangeArrowheads="1"/>
          </p:cNvPicPr>
          <p:nvPr/>
        </p:nvPicPr>
        <p:blipFill>
          <a:blip r:embed="rId4" cstate="print"/>
          <a:srcRect/>
          <a:stretch>
            <a:fillRect/>
          </a:stretch>
        </p:blipFill>
        <p:spPr bwMode="auto">
          <a:xfrm>
            <a:off x="0" y="2514600"/>
            <a:ext cx="9144000" cy="266700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DATA STORAGE IN FILES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4" name="Text Placeholder 3"/>
          <p:cNvSpPr>
            <a:spLocks noGrp="1"/>
          </p:cNvSpPr>
          <p:nvPr>
            <p:ph type="body" sz="quarter" idx="12"/>
          </p:nvPr>
        </p:nvSpPr>
        <p:spPr/>
        <p:txBody>
          <a:bodyPr/>
          <a:lstStyle/>
          <a:p>
            <a:r>
              <a:rPr lang="en-US" dirty="0" smtClean="0"/>
              <a:t>Internal Storage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You can save files directly on the device's internal storage. </a:t>
            </a:r>
          </a:p>
          <a:p>
            <a:r>
              <a:rPr lang="en-US" smtClean="0"/>
              <a:t>By default, files saved to the internal storage are private to your application and other applications cannot access them (nor can the user). </a:t>
            </a:r>
          </a:p>
          <a:p>
            <a:r>
              <a:rPr lang="en-US" smtClean="0"/>
              <a:t>When the user uninstalls your application, these files are removed.</a:t>
            </a:r>
          </a:p>
          <a:p>
            <a:endParaRPr lang="en-US" dirty="0"/>
          </a:p>
        </p:txBody>
      </p:sp>
    </p:spTree>
    <p:extLst>
      <p:ext uri="{BB962C8B-B14F-4D97-AF65-F5344CB8AC3E}">
        <p14:creationId xmlns:p14="http://schemas.microsoft.com/office/powerpoint/2010/main" val="30203358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endParaRPr lang="en-US" dirty="0"/>
          </a:p>
        </p:txBody>
      </p:sp>
      <p:sp>
        <p:nvSpPr>
          <p:cNvPr id="4" name="Text Placeholder 3"/>
          <p:cNvSpPr>
            <a:spLocks noGrp="1"/>
          </p:cNvSpPr>
          <p:nvPr>
            <p:ph type="body" sz="quarter" idx="12"/>
          </p:nvPr>
        </p:nvSpPr>
        <p:spPr/>
        <p:txBody>
          <a:bodyPr/>
          <a:lstStyle/>
          <a:p>
            <a:r>
              <a:rPr lang="en-US" dirty="0" smtClean="0"/>
              <a:t>Using the Internal Storage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To create and write a private file to the internal storage</a:t>
            </a:r>
          </a:p>
          <a:p>
            <a:r>
              <a:rPr lang="en-US" smtClean="0"/>
              <a:t>Call </a:t>
            </a:r>
            <a:r>
              <a:rPr lang="en-US" smtClean="0">
                <a:hlinkClick r:id="rId2"/>
              </a:rPr>
              <a:t>openFileOutput()</a:t>
            </a:r>
            <a:r>
              <a:rPr lang="en-US" smtClean="0"/>
              <a:t> with the name of the file and the operating mode. This returns a </a:t>
            </a:r>
            <a:r>
              <a:rPr lang="en-US" smtClean="0">
                <a:hlinkClick r:id="rId3"/>
              </a:rPr>
              <a:t>FileOutputStream</a:t>
            </a:r>
            <a:r>
              <a:rPr lang="en-US" smtClean="0"/>
              <a:t>.</a:t>
            </a:r>
          </a:p>
          <a:p>
            <a:r>
              <a:rPr lang="en-US" smtClean="0"/>
              <a:t>Write to the file with </a:t>
            </a:r>
            <a:r>
              <a:rPr lang="en-US" smtClean="0">
                <a:hlinkClick r:id="rId3"/>
              </a:rPr>
              <a:t>write()</a:t>
            </a:r>
            <a:r>
              <a:rPr lang="en-US" smtClean="0"/>
              <a:t>.</a:t>
            </a:r>
          </a:p>
          <a:p>
            <a:r>
              <a:rPr lang="en-US" smtClean="0"/>
              <a:t>Close the stream with </a:t>
            </a:r>
            <a:r>
              <a:rPr lang="en-US" smtClean="0">
                <a:hlinkClick r:id="rId3"/>
              </a:rPr>
              <a:t>close()</a:t>
            </a:r>
            <a:r>
              <a:rPr lang="en-US" smtClean="0"/>
              <a:t>.</a:t>
            </a:r>
          </a:p>
          <a:p>
            <a:endParaRPr lang="en-US" dirty="0"/>
          </a:p>
        </p:txBody>
      </p:sp>
    </p:spTree>
    <p:extLst>
      <p:ext uri="{BB962C8B-B14F-4D97-AF65-F5344CB8AC3E}">
        <p14:creationId xmlns:p14="http://schemas.microsoft.com/office/powerpoint/2010/main" val="43331906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endParaRPr lang="en-US" dirty="0"/>
          </a:p>
        </p:txBody>
      </p:sp>
      <p:sp>
        <p:nvSpPr>
          <p:cNvPr id="5" name="Text Placeholder 4"/>
          <p:cNvSpPr>
            <a:spLocks noGrp="1"/>
          </p:cNvSpPr>
          <p:nvPr>
            <p:ph type="body" sz="quarter" idx="12"/>
          </p:nvPr>
        </p:nvSpPr>
        <p:spPr/>
        <p:txBody>
          <a:bodyPr/>
          <a:lstStyle/>
          <a:p>
            <a:r>
              <a:rPr lang="en-US" dirty="0" smtClean="0"/>
              <a:t>Using the Internal Storage</a:t>
            </a:r>
            <a:endParaRPr lang="en-US" dirty="0"/>
          </a:p>
        </p:txBody>
      </p:sp>
      <p:sp>
        <p:nvSpPr>
          <p:cNvPr id="6" name="Content Placeholder 2"/>
          <p:cNvSpPr>
            <a:spLocks noGrp="1"/>
          </p:cNvSpPr>
          <p:nvPr>
            <p:ph sz="quarter" idx="13"/>
          </p:nvPr>
        </p:nvSpPr>
        <p:spPr>
          <a:xfrm>
            <a:off x="152400" y="2133600"/>
            <a:ext cx="8534400" cy="3581400"/>
          </a:xfrm>
          <a:prstGeom prst="rect">
            <a:avLst/>
          </a:prstGeom>
        </p:spPr>
        <p:txBody>
          <a:bodyPr/>
          <a:lstStyle/>
          <a:p>
            <a:r>
              <a:rPr lang="en-US" smtClean="0">
                <a:hlinkClick r:id="rId2"/>
              </a:rPr>
              <a:t>MODE_PRIVATE</a:t>
            </a:r>
            <a:r>
              <a:rPr lang="en-US" smtClean="0"/>
              <a:t> will create the file (or replace a file of the same name) and make it private to your application. </a:t>
            </a:r>
          </a:p>
          <a:p>
            <a:r>
              <a:rPr lang="en-US" smtClean="0">
                <a:hlinkClick r:id="rId2"/>
              </a:rPr>
              <a:t>MODE_APPEND</a:t>
            </a:r>
            <a:r>
              <a:rPr lang="en-US" smtClean="0"/>
              <a:t> Append to a file</a:t>
            </a:r>
          </a:p>
          <a:p>
            <a:r>
              <a:rPr lang="en-US" smtClean="0">
                <a:hlinkClick r:id="rId2"/>
              </a:rPr>
              <a:t>MODE_WORLD_READABLE</a:t>
            </a:r>
            <a:r>
              <a:rPr lang="en-US" smtClean="0"/>
              <a:t> World Readable</a:t>
            </a:r>
          </a:p>
          <a:p>
            <a:r>
              <a:rPr lang="en-US" smtClean="0">
                <a:hlinkClick r:id="rId2"/>
              </a:rPr>
              <a:t>MODE_WORLD_WRITEABLE</a:t>
            </a:r>
            <a:r>
              <a:rPr lang="en-US" smtClean="0"/>
              <a:t> World readable/writable</a:t>
            </a:r>
          </a:p>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71600" y="4419600"/>
            <a:ext cx="6088879" cy="1143000"/>
          </a:xfrm>
          <a:prstGeom prst="rect">
            <a:avLst/>
          </a:prstGeom>
          <a:noFill/>
          <a:ln w="9525">
            <a:noFill/>
            <a:miter lim="800000"/>
            <a:headEnd/>
            <a:tailEnd/>
          </a:ln>
          <a:effectLst/>
        </p:spPr>
      </p:pic>
    </p:spTree>
    <p:extLst>
      <p:ext uri="{BB962C8B-B14F-4D97-AF65-F5344CB8AC3E}">
        <p14:creationId xmlns:p14="http://schemas.microsoft.com/office/powerpoint/2010/main" val="34461475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endParaRPr lang="en-US" dirty="0"/>
          </a:p>
        </p:txBody>
      </p:sp>
      <p:sp>
        <p:nvSpPr>
          <p:cNvPr id="4" name="Text Placeholder 3"/>
          <p:cNvSpPr>
            <a:spLocks noGrp="1"/>
          </p:cNvSpPr>
          <p:nvPr>
            <p:ph type="body" sz="quarter" idx="12"/>
          </p:nvPr>
        </p:nvSpPr>
        <p:spPr/>
        <p:txBody>
          <a:bodyPr/>
          <a:lstStyle/>
          <a:p>
            <a:r>
              <a:rPr lang="en-US" dirty="0" smtClean="0"/>
              <a:t>Using the Internal Storage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To read a file from internal storage:</a:t>
            </a:r>
          </a:p>
          <a:p>
            <a:r>
              <a:rPr lang="en-US" dirty="0" smtClean="0"/>
              <a:t>Call </a:t>
            </a:r>
            <a:r>
              <a:rPr lang="en-US" dirty="0" err="1" smtClean="0">
                <a:hlinkClick r:id="rId2"/>
              </a:rPr>
              <a:t>openFileInput</a:t>
            </a:r>
            <a:r>
              <a:rPr lang="en-US" dirty="0" smtClean="0">
                <a:hlinkClick r:id="rId2"/>
              </a:rPr>
              <a:t>()</a:t>
            </a:r>
            <a:r>
              <a:rPr lang="en-US" dirty="0" smtClean="0"/>
              <a:t> and pass it the name of the file to read. This returns a </a:t>
            </a:r>
            <a:r>
              <a:rPr lang="en-US" dirty="0" err="1" smtClean="0">
                <a:hlinkClick r:id="rId3"/>
              </a:rPr>
              <a:t>FileInputStream</a:t>
            </a:r>
            <a:r>
              <a:rPr lang="en-US" dirty="0" smtClean="0"/>
              <a:t>.</a:t>
            </a:r>
          </a:p>
          <a:p>
            <a:r>
              <a:rPr lang="en-US" dirty="0" smtClean="0"/>
              <a:t>Read bytes from the file with </a:t>
            </a:r>
            <a:r>
              <a:rPr lang="en-US" dirty="0" smtClean="0">
                <a:hlinkClick r:id="rId3"/>
              </a:rPr>
              <a:t>read()</a:t>
            </a:r>
            <a:r>
              <a:rPr lang="en-US" dirty="0" smtClean="0"/>
              <a:t>.</a:t>
            </a:r>
          </a:p>
          <a:p>
            <a:r>
              <a:rPr lang="en-US" dirty="0" smtClean="0"/>
              <a:t>Then close the stream with </a:t>
            </a:r>
            <a:r>
              <a:rPr lang="en-US" dirty="0" smtClean="0">
                <a:hlinkClick r:id="rId3"/>
              </a:rPr>
              <a:t>close()</a:t>
            </a:r>
            <a:r>
              <a:rPr lang="en-US" dirty="0" smtClean="0"/>
              <a:t>.</a:t>
            </a:r>
          </a:p>
          <a:p>
            <a:endParaRPr lang="en-US" dirty="0"/>
          </a:p>
        </p:txBody>
      </p:sp>
    </p:spTree>
    <p:extLst>
      <p:ext uri="{BB962C8B-B14F-4D97-AF65-F5344CB8AC3E}">
        <p14:creationId xmlns:p14="http://schemas.microsoft.com/office/powerpoint/2010/main" val="15528486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4" name="Text Placeholder 3"/>
          <p:cNvSpPr>
            <a:spLocks noGrp="1"/>
          </p:cNvSpPr>
          <p:nvPr>
            <p:ph type="body" sz="quarter" idx="12"/>
          </p:nvPr>
        </p:nvSpPr>
        <p:spPr/>
        <p:txBody>
          <a:bodyPr/>
          <a:lstStyle/>
          <a:p>
            <a:r>
              <a:rPr lang="en-US" dirty="0" smtClean="0"/>
              <a:t>Using the External Storage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Every Android-compatible device supports a shared "external storage" that you can use to save files. </a:t>
            </a:r>
          </a:p>
          <a:p>
            <a:r>
              <a:rPr lang="en-US" smtClean="0"/>
              <a:t>This can be a removable storage media (such as an SD card) or an internal (non-removable) storage. </a:t>
            </a:r>
          </a:p>
          <a:p>
            <a:r>
              <a:rPr lang="en-US" smtClean="0"/>
              <a:t>Files saved to the external storage are world-readable and can be modified by the user when they enable USB mass storage to transfer files on a computer.</a:t>
            </a:r>
          </a:p>
          <a:p>
            <a:endParaRPr lang="en-US" dirty="0"/>
          </a:p>
        </p:txBody>
      </p:sp>
    </p:spTree>
    <p:extLst>
      <p:ext uri="{BB962C8B-B14F-4D97-AF65-F5344CB8AC3E}">
        <p14:creationId xmlns:p14="http://schemas.microsoft.com/office/powerpoint/2010/main" val="28047780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5" name="Text Placeholder 4"/>
          <p:cNvSpPr>
            <a:spLocks noGrp="1"/>
          </p:cNvSpPr>
          <p:nvPr>
            <p:ph type="body" sz="quarter" idx="12"/>
          </p:nvPr>
        </p:nvSpPr>
        <p:spPr/>
        <p:txBody>
          <a:bodyPr/>
          <a:lstStyle/>
          <a:p>
            <a:r>
              <a:rPr lang="en-US" dirty="0" smtClean="0"/>
              <a:t>Checking media availability</a:t>
            </a:r>
            <a:endParaRPr lang="en-US" dirty="0"/>
          </a:p>
        </p:txBody>
      </p:sp>
      <p:pic>
        <p:nvPicPr>
          <p:cNvPr id="301058" name="Picture 2"/>
          <p:cNvPicPr>
            <a:picLocks noChangeAspect="1" noChangeArrowheads="1"/>
          </p:cNvPicPr>
          <p:nvPr/>
        </p:nvPicPr>
        <p:blipFill>
          <a:blip r:embed="rId2" cstate="print"/>
          <a:srcRect/>
          <a:stretch>
            <a:fillRect/>
          </a:stretch>
        </p:blipFill>
        <p:spPr bwMode="auto">
          <a:xfrm>
            <a:off x="1314451" y="2514600"/>
            <a:ext cx="6333730" cy="2457450"/>
          </a:xfrm>
          <a:prstGeom prst="rect">
            <a:avLst/>
          </a:prstGeom>
          <a:noFill/>
          <a:ln w="9525">
            <a:noFill/>
            <a:miter lim="800000"/>
            <a:headEnd/>
            <a:tailEnd/>
          </a:ln>
          <a:effectLst/>
        </p:spPr>
      </p:pic>
    </p:spTree>
    <p:extLst>
      <p:ext uri="{BB962C8B-B14F-4D97-AF65-F5344CB8AC3E}">
        <p14:creationId xmlns:p14="http://schemas.microsoft.com/office/powerpoint/2010/main" val="280150669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4" name="Text Placeholder 3"/>
          <p:cNvSpPr>
            <a:spLocks noGrp="1"/>
          </p:cNvSpPr>
          <p:nvPr>
            <p:ph type="body" sz="quarter" idx="12"/>
          </p:nvPr>
        </p:nvSpPr>
        <p:spPr/>
        <p:txBody>
          <a:bodyPr/>
          <a:lstStyle/>
          <a:p>
            <a:r>
              <a:rPr lang="en-US" dirty="0" smtClean="0"/>
              <a:t>Accessing files on external storage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use </a:t>
            </a:r>
            <a:r>
              <a:rPr lang="en-US" smtClean="0">
                <a:hlinkClick r:id="rId2"/>
              </a:rPr>
              <a:t>getExternalFilesDir()</a:t>
            </a:r>
            <a:r>
              <a:rPr lang="en-US" smtClean="0"/>
              <a:t> to open a </a:t>
            </a:r>
            <a:r>
              <a:rPr lang="en-US" smtClean="0">
                <a:hlinkClick r:id="rId3"/>
              </a:rPr>
              <a:t>File</a:t>
            </a:r>
            <a:r>
              <a:rPr lang="en-US" smtClean="0"/>
              <a:t> that represents the external storage directory where you should save your files. </a:t>
            </a:r>
          </a:p>
          <a:p>
            <a:r>
              <a:rPr lang="en-US" smtClean="0"/>
              <a:t>This method takes a type parameter that specifies the type of subdirectory you want, such as </a:t>
            </a:r>
            <a:r>
              <a:rPr lang="en-US" smtClean="0">
                <a:hlinkClick r:id="rId4"/>
              </a:rPr>
              <a:t>DIRECTORY_MUSIC</a:t>
            </a:r>
            <a:r>
              <a:rPr lang="en-US" smtClean="0"/>
              <a:t> and </a:t>
            </a:r>
            <a:r>
              <a:rPr lang="en-US" smtClean="0">
                <a:hlinkClick r:id="rId4"/>
              </a:rPr>
              <a:t>DIRECTORY_RINGTONES</a:t>
            </a:r>
            <a:r>
              <a:rPr lang="en-US" smtClean="0"/>
              <a:t> (pass null to receive the root of your application's file directory). </a:t>
            </a:r>
          </a:p>
          <a:p>
            <a:r>
              <a:rPr lang="en-US" smtClean="0"/>
              <a:t>This method will create the appropriate directory if necessary. </a:t>
            </a:r>
          </a:p>
          <a:p>
            <a:r>
              <a:rPr lang="en-US" smtClean="0"/>
              <a:t>By specifying the type of directory, you ensure that the Android's media scanner will properly categorize your files in the system (for example, ringtones are identified as ringtones and not music). </a:t>
            </a:r>
          </a:p>
          <a:p>
            <a:r>
              <a:rPr lang="en-US" smtClean="0"/>
              <a:t>If the user uninstalls your application, this directory and all its contents will be deleted.</a:t>
            </a:r>
          </a:p>
          <a:p>
            <a:endParaRPr lang="en-US" dirty="0"/>
          </a:p>
        </p:txBody>
      </p:sp>
    </p:spTree>
    <p:extLst>
      <p:ext uri="{BB962C8B-B14F-4D97-AF65-F5344CB8AC3E}">
        <p14:creationId xmlns:p14="http://schemas.microsoft.com/office/powerpoint/2010/main" val="1407071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0" y="1066800"/>
            <a:ext cx="3657600" cy="533400"/>
          </a:xfrm>
        </p:spPr>
        <p:txBody>
          <a:bodyPr/>
          <a:lstStyle/>
          <a:p>
            <a:r>
              <a:rPr lang="en-US" dirty="0" smtClean="0"/>
              <a:t>Android’s Linux </a:t>
            </a:r>
            <a:r>
              <a:rPr lang="en-US" dirty="0"/>
              <a:t>kernel</a:t>
            </a:r>
          </a:p>
        </p:txBody>
      </p:sp>
      <p:sp>
        <p:nvSpPr>
          <p:cNvPr id="3" name="Content Placeholder 2"/>
          <p:cNvSpPr>
            <a:spLocks noGrp="1"/>
          </p:cNvSpPr>
          <p:nvPr>
            <p:ph sz="quarter" idx="13"/>
          </p:nvPr>
        </p:nvSpPr>
        <p:spPr>
          <a:xfrm>
            <a:off x="0" y="1600200"/>
            <a:ext cx="9144000" cy="4114800"/>
          </a:xfrm>
          <a:prstGeom prst="rect">
            <a:avLst/>
          </a:prstGeom>
        </p:spPr>
        <p:txBody>
          <a:bodyPr/>
          <a:lstStyle/>
          <a:p>
            <a:r>
              <a:rPr lang="en-US" dirty="0" smtClean="0"/>
              <a:t>Android 1.0 was built on Linux 2.6 kernel, currently devices mainly use 3.4 or 3.10 </a:t>
            </a:r>
          </a:p>
          <a:p>
            <a:r>
              <a:rPr lang="en-US" dirty="0" smtClean="0"/>
              <a:t>Provides security, memory management, process management, network stack, and driver model </a:t>
            </a:r>
          </a:p>
          <a:p>
            <a:r>
              <a:rPr lang="en-US" dirty="0" smtClean="0"/>
              <a:t>Provides an abstraction layer between the device hardware and the software stack </a:t>
            </a:r>
          </a:p>
          <a:p>
            <a:r>
              <a:rPr lang="en-US" dirty="0" smtClean="0"/>
              <a:t>Additional modifications have been made at an architectural level to the typical Linux Kernel</a:t>
            </a:r>
          </a:p>
          <a:p>
            <a:r>
              <a:rPr lang="en-US" dirty="0" smtClean="0"/>
              <a:t>Examples of changes: Binder, </a:t>
            </a:r>
            <a:r>
              <a:rPr lang="en-US" dirty="0" err="1" smtClean="0"/>
              <a:t>ashmem</a:t>
            </a:r>
            <a:r>
              <a:rPr lang="en-US" dirty="0" smtClean="0"/>
              <a:t>, </a:t>
            </a:r>
            <a:r>
              <a:rPr lang="en-US" dirty="0" err="1" smtClean="0"/>
              <a:t>pmem</a:t>
            </a:r>
            <a:r>
              <a:rPr lang="en-US" dirty="0" smtClean="0"/>
              <a:t>, logger, </a:t>
            </a:r>
            <a:r>
              <a:rPr lang="en-US" dirty="0" err="1" smtClean="0"/>
              <a:t>wakelocks</a:t>
            </a:r>
            <a:r>
              <a:rPr lang="en-US" dirty="0" smtClean="0"/>
              <a:t>, </a:t>
            </a:r>
            <a:r>
              <a:rPr lang="en-US" dirty="0" err="1" smtClean="0"/>
              <a:t>oom</a:t>
            </a:r>
            <a:r>
              <a:rPr lang="en-US" dirty="0" smtClean="0"/>
              <a:t> handling</a:t>
            </a:r>
          </a:p>
          <a:p>
            <a:endParaRPr lang="en-US" dirty="0" smtClean="0"/>
          </a:p>
          <a:p>
            <a:endParaRPr lang="en-US" dirty="0" smtClean="0"/>
          </a:p>
          <a:p>
            <a:endParaRPr lang="en-US" dirty="0"/>
          </a:p>
        </p:txBody>
      </p:sp>
      <p:pic>
        <p:nvPicPr>
          <p:cNvPr id="24578" name="Picture 2"/>
          <p:cNvPicPr>
            <a:picLocks noChangeAspect="1" noChangeArrowheads="1"/>
          </p:cNvPicPr>
          <p:nvPr/>
        </p:nvPicPr>
        <p:blipFill>
          <a:blip r:embed="rId2" cstate="print"/>
          <a:srcRect/>
          <a:stretch>
            <a:fillRect/>
          </a:stretch>
        </p:blipFill>
        <p:spPr bwMode="auto">
          <a:xfrm>
            <a:off x="152400" y="4114800"/>
            <a:ext cx="8763000" cy="1905000"/>
          </a:xfrm>
          <a:prstGeom prst="rect">
            <a:avLst/>
          </a:prstGeom>
          <a:noFill/>
          <a:ln w="9525">
            <a:noFill/>
            <a:miter lim="800000"/>
            <a:headEnd/>
            <a:tailEnd/>
          </a:ln>
          <a:effectLst/>
        </p:spPr>
      </p:pic>
    </p:spTree>
    <p:extLst>
      <p:ext uri="{BB962C8B-B14F-4D97-AF65-F5344CB8AC3E}">
        <p14:creationId xmlns:p14="http://schemas.microsoft.com/office/powerpoint/2010/main" val="3153901003"/>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4" name="Text Placeholder 3"/>
          <p:cNvSpPr>
            <a:spLocks noGrp="1"/>
          </p:cNvSpPr>
          <p:nvPr>
            <p:ph type="body" sz="quarter" idx="12"/>
          </p:nvPr>
        </p:nvSpPr>
        <p:spPr/>
        <p:txBody>
          <a:bodyPr/>
          <a:lstStyle/>
          <a:p>
            <a:r>
              <a:rPr lang="en-US" dirty="0" smtClean="0"/>
              <a:t>Saving files that should be shared</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If you want to save files that are not specific to your application and that should not be deleted when your application is uninstalled, save them to one of the public directories on the external storage. </a:t>
            </a:r>
          </a:p>
          <a:p>
            <a:r>
              <a:rPr lang="en-US" smtClean="0"/>
              <a:t>These directories lay at the root of the external storage, such as Music/, Pictures/, Ringtones/, and others.</a:t>
            </a:r>
          </a:p>
          <a:p>
            <a:endParaRPr lang="en-US" dirty="0"/>
          </a:p>
        </p:txBody>
      </p:sp>
    </p:spTree>
    <p:extLst>
      <p:ext uri="{BB962C8B-B14F-4D97-AF65-F5344CB8AC3E}">
        <p14:creationId xmlns:p14="http://schemas.microsoft.com/office/powerpoint/2010/main" val="28085788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p>
        </p:txBody>
      </p:sp>
      <p:sp>
        <p:nvSpPr>
          <p:cNvPr id="4" name="Text Placeholder 3"/>
          <p:cNvSpPr>
            <a:spLocks noGrp="1"/>
          </p:cNvSpPr>
          <p:nvPr>
            <p:ph type="body" sz="quarter" idx="12"/>
          </p:nvPr>
        </p:nvSpPr>
        <p:spPr/>
        <p:txBody>
          <a:bodyPr/>
          <a:lstStyle/>
          <a:p>
            <a:r>
              <a:rPr lang="en-US" dirty="0" smtClean="0"/>
              <a:t>Saving files that should be shared</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smtClean="0"/>
              <a:t>Music/ - Media scanner classifies all media found here as user music.</a:t>
            </a:r>
          </a:p>
          <a:p>
            <a:r>
              <a:rPr lang="en-US" smtClean="0"/>
              <a:t>Podcasts/ - Media scanner classifies all media found here as a podcast.</a:t>
            </a:r>
          </a:p>
          <a:p>
            <a:r>
              <a:rPr lang="en-US" smtClean="0"/>
              <a:t>Ringtones/ - Media scanner classifies all media found here as a ringtone.</a:t>
            </a:r>
          </a:p>
          <a:p>
            <a:r>
              <a:rPr lang="en-US" smtClean="0"/>
              <a:t>Alarms/ - Media scanner classifies all media found here as an alarm sound.</a:t>
            </a:r>
          </a:p>
          <a:p>
            <a:r>
              <a:rPr lang="en-US" smtClean="0"/>
              <a:t>Notifications/ - Media scanner classifies all media found here as a notification sound.</a:t>
            </a:r>
          </a:p>
          <a:p>
            <a:r>
              <a:rPr lang="en-US" smtClean="0"/>
              <a:t>Pictures/ - All photos (excluding those taken with the camera).</a:t>
            </a:r>
          </a:p>
          <a:p>
            <a:r>
              <a:rPr lang="en-US" smtClean="0"/>
              <a:t>Movies/ - All movies (excluding those taken with the camcorder).</a:t>
            </a:r>
          </a:p>
          <a:p>
            <a:r>
              <a:rPr lang="en-US" smtClean="0"/>
              <a:t>Download/ - Miscellaneous downloads.</a:t>
            </a:r>
          </a:p>
          <a:p>
            <a:endParaRPr lang="en-US" dirty="0"/>
          </a:p>
        </p:txBody>
      </p:sp>
    </p:spTree>
    <p:extLst>
      <p:ext uri="{BB962C8B-B14F-4D97-AF65-F5344CB8AC3E}">
        <p14:creationId xmlns:p14="http://schemas.microsoft.com/office/powerpoint/2010/main" val="4335604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IN FILES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Storage in Files</a:t>
            </a:r>
            <a:endParaRPr lang="en-US" dirty="0"/>
          </a:p>
        </p:txBody>
      </p:sp>
      <p:sp>
        <p:nvSpPr>
          <p:cNvPr id="5" name="TextBox 4"/>
          <p:cNvSpPr txBox="1"/>
          <p:nvPr/>
        </p:nvSpPr>
        <p:spPr>
          <a:xfrm>
            <a:off x="0" y="1676400"/>
            <a:ext cx="9144000" cy="3293209"/>
          </a:xfrm>
          <a:prstGeom prst="rect">
            <a:avLst/>
          </a:prstGeom>
          <a:noFill/>
        </p:spPr>
        <p:txBody>
          <a:bodyPr wrap="square" rtlCol="0">
            <a:spAutoFit/>
          </a:bodyPr>
          <a:lstStyle/>
          <a:p>
            <a:r>
              <a:rPr lang="en-US" sz="1600" dirty="0" smtClean="0"/>
              <a:t>Android uses a file system that's similar to disk-based file systems on other platforms. This lesson describes how to work with the Android file system to read and write files with the </a:t>
            </a:r>
            <a:r>
              <a:rPr lang="en-US" sz="1600" dirty="0" smtClean="0">
                <a:hlinkClick r:id="rId2"/>
              </a:rPr>
              <a:t>File</a:t>
            </a:r>
            <a:r>
              <a:rPr lang="en-US" sz="1600" dirty="0" smtClean="0"/>
              <a:t> APIs.</a:t>
            </a:r>
          </a:p>
          <a:p>
            <a:endParaRPr lang="en-US" sz="1600" dirty="0" smtClean="0"/>
          </a:p>
          <a:p>
            <a:r>
              <a:rPr lang="en-US" sz="1600" b="1" dirty="0" smtClean="0"/>
              <a:t>Choose Internal or External Storage</a:t>
            </a:r>
          </a:p>
          <a:p>
            <a:endParaRPr lang="en-US" sz="1600" b="1" dirty="0" smtClean="0"/>
          </a:p>
          <a:p>
            <a:r>
              <a:rPr lang="en-US" sz="1600" dirty="0" smtClean="0"/>
              <a:t>All Android devices have two file storage areas: "internal" and "external" storage. </a:t>
            </a:r>
          </a:p>
          <a:p>
            <a:endParaRPr lang="en-US" sz="1600" dirty="0" smtClean="0"/>
          </a:p>
          <a:p>
            <a:r>
              <a:rPr lang="en-US" sz="1600" dirty="0" smtClean="0"/>
              <a:t>Most devices offer built-in non-volatile memory (internal storage), plus a removable storage medium such as a micro SD card (external storage). </a:t>
            </a:r>
          </a:p>
          <a:p>
            <a:endParaRPr lang="en-US" sz="1600" dirty="0" smtClean="0"/>
          </a:p>
          <a:p>
            <a:r>
              <a:rPr lang="en-US" sz="1600" dirty="0" smtClean="0"/>
              <a:t>Some devices divide the permanent storage space into "internal" and "external" partitions, so even without a removable storage medium, there are always two storage spaces and the API behavior is the same whether the external storage is removable or not.</a:t>
            </a:r>
            <a:endParaRPr lang="en-US" sz="1600" dirty="0"/>
          </a:p>
        </p:txBody>
      </p:sp>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IN FILES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Storage in Internal Memory Files</a:t>
            </a:r>
            <a:endParaRPr lang="en-US" dirty="0"/>
          </a:p>
        </p:txBody>
      </p:sp>
      <p:sp>
        <p:nvSpPr>
          <p:cNvPr id="5" name="TextBox 4"/>
          <p:cNvSpPr txBox="1"/>
          <p:nvPr/>
        </p:nvSpPr>
        <p:spPr>
          <a:xfrm>
            <a:off x="0" y="1676400"/>
            <a:ext cx="9144000" cy="1569660"/>
          </a:xfrm>
          <a:prstGeom prst="rect">
            <a:avLst/>
          </a:prstGeom>
          <a:noFill/>
        </p:spPr>
        <p:txBody>
          <a:bodyPr wrap="square" rtlCol="0">
            <a:spAutoFit/>
          </a:bodyPr>
          <a:lstStyle/>
          <a:p>
            <a:r>
              <a:rPr lang="en-US" sz="1600" dirty="0" smtClean="0"/>
              <a:t>When saving a file to internal storage, you can acquire the appropriate directory as a </a:t>
            </a:r>
            <a:r>
              <a:rPr lang="en-US" sz="1600" dirty="0" smtClean="0">
                <a:hlinkClick r:id="rId2"/>
              </a:rPr>
              <a:t>File</a:t>
            </a:r>
            <a:r>
              <a:rPr lang="en-US" sz="1600" dirty="0" smtClean="0"/>
              <a:t> by calling one of two methods:</a:t>
            </a:r>
          </a:p>
          <a:p>
            <a:endParaRPr lang="en-US" sz="1600" dirty="0" smtClean="0"/>
          </a:p>
          <a:p>
            <a:pPr marL="342900" indent="-342900">
              <a:buFont typeface="Wingdings" pitchFamily="2" charset="2"/>
              <a:buChar char="§"/>
            </a:pPr>
            <a:r>
              <a:rPr lang="en-US" sz="1600" dirty="0" err="1" smtClean="0">
                <a:hlinkClick r:id="rId3"/>
              </a:rPr>
              <a:t>getFilesDir</a:t>
            </a:r>
            <a:r>
              <a:rPr lang="en-US" sz="1600" dirty="0" smtClean="0">
                <a:hlinkClick r:id="rId3"/>
              </a:rPr>
              <a:t>()</a:t>
            </a:r>
            <a:r>
              <a:rPr lang="en-US" sz="1600" dirty="0" smtClean="0"/>
              <a:t>: Returns a </a:t>
            </a:r>
            <a:r>
              <a:rPr lang="en-US" sz="1600" dirty="0" smtClean="0">
                <a:hlinkClick r:id="rId2"/>
              </a:rPr>
              <a:t>File</a:t>
            </a:r>
            <a:r>
              <a:rPr lang="en-US" sz="1600" dirty="0" smtClean="0"/>
              <a:t> representing an internal directory for your app.</a:t>
            </a:r>
          </a:p>
          <a:p>
            <a:pPr marL="342900" indent="-342900">
              <a:buFont typeface="Wingdings" pitchFamily="2" charset="2"/>
              <a:buChar char="§"/>
            </a:pPr>
            <a:r>
              <a:rPr lang="en-US" sz="1600" dirty="0" err="1" smtClean="0">
                <a:hlinkClick r:id="rId3"/>
              </a:rPr>
              <a:t>getCacheDir</a:t>
            </a:r>
            <a:r>
              <a:rPr lang="en-US" sz="1600" dirty="0" smtClean="0">
                <a:hlinkClick r:id="rId3"/>
              </a:rPr>
              <a:t>()</a:t>
            </a:r>
            <a:r>
              <a:rPr lang="en-US" sz="1600" dirty="0" smtClean="0"/>
              <a:t>: Returns a </a:t>
            </a:r>
            <a:r>
              <a:rPr lang="en-US" sz="1600" dirty="0" smtClean="0">
                <a:hlinkClick r:id="rId2"/>
              </a:rPr>
              <a:t>File</a:t>
            </a:r>
            <a:r>
              <a:rPr lang="en-US" sz="1600" dirty="0" smtClean="0"/>
              <a:t> representing an internal directory for your app's temporary cache files. </a:t>
            </a:r>
            <a:endParaRPr lang="en-US" sz="1600" dirty="0"/>
          </a:p>
        </p:txBody>
      </p:sp>
      <p:sp>
        <p:nvSpPr>
          <p:cNvPr id="6" name="TextBox 5"/>
          <p:cNvSpPr txBox="1"/>
          <p:nvPr/>
        </p:nvSpPr>
        <p:spPr>
          <a:xfrm>
            <a:off x="0" y="3301425"/>
            <a:ext cx="9144000" cy="584775"/>
          </a:xfrm>
          <a:prstGeom prst="rect">
            <a:avLst/>
          </a:prstGeom>
          <a:noFill/>
        </p:spPr>
        <p:txBody>
          <a:bodyPr wrap="square" rtlCol="0">
            <a:spAutoFit/>
          </a:bodyPr>
          <a:lstStyle/>
          <a:p>
            <a:r>
              <a:rPr lang="en-US" sz="1600" dirty="0" smtClean="0"/>
              <a:t>To create a new file in one of these directories, you can use the </a:t>
            </a:r>
            <a:r>
              <a:rPr lang="en-US" sz="1600" dirty="0" smtClean="0">
                <a:hlinkClick r:id="rId2"/>
              </a:rPr>
              <a:t>File()</a:t>
            </a:r>
            <a:r>
              <a:rPr lang="en-US" sz="1600" dirty="0" smtClean="0"/>
              <a:t> constructor, passing the </a:t>
            </a:r>
            <a:r>
              <a:rPr lang="en-US" sz="1600" dirty="0" smtClean="0">
                <a:hlinkClick r:id="rId2"/>
              </a:rPr>
              <a:t>File</a:t>
            </a:r>
            <a:r>
              <a:rPr lang="en-US" sz="1600" dirty="0" smtClean="0"/>
              <a:t> provided by one of the above methods that specifies your internal storage directory. </a:t>
            </a:r>
            <a:endParaRPr lang="en-US" sz="1600" dirty="0"/>
          </a:p>
        </p:txBody>
      </p:sp>
      <p:pic>
        <p:nvPicPr>
          <p:cNvPr id="468994" name="Picture 2"/>
          <p:cNvPicPr>
            <a:picLocks noChangeAspect="1" noChangeArrowheads="1"/>
          </p:cNvPicPr>
          <p:nvPr/>
        </p:nvPicPr>
        <p:blipFill>
          <a:blip r:embed="rId4" cstate="print"/>
          <a:srcRect/>
          <a:stretch>
            <a:fillRect/>
          </a:stretch>
        </p:blipFill>
        <p:spPr bwMode="auto">
          <a:xfrm>
            <a:off x="1981200" y="3886200"/>
            <a:ext cx="6553200" cy="381000"/>
          </a:xfrm>
          <a:prstGeom prst="rect">
            <a:avLst/>
          </a:prstGeom>
          <a:noFill/>
          <a:ln w="9525">
            <a:noFill/>
            <a:miter lim="800000"/>
            <a:headEnd/>
            <a:tailEnd/>
          </a:ln>
        </p:spPr>
      </p:pic>
      <p:pic>
        <p:nvPicPr>
          <p:cNvPr id="468995" name="Picture 3"/>
          <p:cNvPicPr>
            <a:picLocks noChangeAspect="1" noChangeArrowheads="1"/>
          </p:cNvPicPr>
          <p:nvPr/>
        </p:nvPicPr>
        <p:blipFill>
          <a:blip r:embed="rId5" cstate="print"/>
          <a:srcRect/>
          <a:stretch>
            <a:fillRect/>
          </a:stretch>
        </p:blipFill>
        <p:spPr bwMode="auto">
          <a:xfrm>
            <a:off x="2000250" y="4267200"/>
            <a:ext cx="6610350" cy="203835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IN FILES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Storage in External Memory Files</a:t>
            </a:r>
            <a:endParaRPr lang="en-US" dirty="0"/>
          </a:p>
        </p:txBody>
      </p:sp>
      <p:sp>
        <p:nvSpPr>
          <p:cNvPr id="5" name="TextBox 4"/>
          <p:cNvSpPr txBox="1"/>
          <p:nvPr/>
        </p:nvSpPr>
        <p:spPr>
          <a:xfrm>
            <a:off x="0" y="1676400"/>
            <a:ext cx="9144000" cy="1077218"/>
          </a:xfrm>
          <a:prstGeom prst="rect">
            <a:avLst/>
          </a:prstGeom>
          <a:noFill/>
        </p:spPr>
        <p:txBody>
          <a:bodyPr wrap="square" rtlCol="0">
            <a:spAutoFit/>
          </a:bodyPr>
          <a:lstStyle/>
          <a:p>
            <a:r>
              <a:rPr lang="en-US" sz="1600" b="1" dirty="0" smtClean="0"/>
              <a:t>Obtain Permissions for External Storage</a:t>
            </a:r>
          </a:p>
          <a:p>
            <a:endParaRPr lang="en-US" sz="1600" b="1" dirty="0" smtClean="0"/>
          </a:p>
          <a:p>
            <a:r>
              <a:rPr lang="en-US" sz="1600" dirty="0" smtClean="0"/>
              <a:t>To write to the external storage, you must request the </a:t>
            </a:r>
            <a:r>
              <a:rPr lang="en-US" sz="1600" dirty="0" smtClean="0">
                <a:hlinkClick r:id="rId2"/>
              </a:rPr>
              <a:t>WRITE_EXTERNAL_STORAGE</a:t>
            </a:r>
            <a:r>
              <a:rPr lang="en-US" sz="1600" dirty="0" smtClean="0"/>
              <a:t> permission in your </a:t>
            </a:r>
            <a:r>
              <a:rPr lang="en-US" sz="1600" dirty="0" smtClean="0">
                <a:hlinkClick r:id="rId3"/>
              </a:rPr>
              <a:t>manifest file</a:t>
            </a:r>
            <a:r>
              <a:rPr lang="en-US" sz="1600" dirty="0" smtClean="0"/>
              <a:t>:</a:t>
            </a:r>
          </a:p>
        </p:txBody>
      </p:sp>
      <p:pic>
        <p:nvPicPr>
          <p:cNvPr id="470018" name="Picture 2"/>
          <p:cNvPicPr>
            <a:picLocks noChangeAspect="1" noChangeArrowheads="1"/>
          </p:cNvPicPr>
          <p:nvPr/>
        </p:nvPicPr>
        <p:blipFill>
          <a:blip r:embed="rId4" cstate="print"/>
          <a:srcRect/>
          <a:stretch>
            <a:fillRect/>
          </a:stretch>
        </p:blipFill>
        <p:spPr bwMode="auto">
          <a:xfrm>
            <a:off x="152400" y="3124200"/>
            <a:ext cx="6657975" cy="914400"/>
          </a:xfrm>
          <a:prstGeom prst="rect">
            <a:avLst/>
          </a:prstGeom>
          <a:noFill/>
          <a:ln w="9525">
            <a:noFill/>
            <a:miter lim="800000"/>
            <a:headEnd/>
            <a:tailEnd/>
          </a:ln>
        </p:spPr>
      </p:pic>
      <p:pic>
        <p:nvPicPr>
          <p:cNvPr id="470019" name="Picture 3"/>
          <p:cNvPicPr>
            <a:picLocks noChangeAspect="1" noChangeArrowheads="1"/>
          </p:cNvPicPr>
          <p:nvPr/>
        </p:nvPicPr>
        <p:blipFill>
          <a:blip r:embed="rId5" cstate="print"/>
          <a:srcRect/>
          <a:stretch>
            <a:fillRect/>
          </a:stretch>
        </p:blipFill>
        <p:spPr bwMode="auto">
          <a:xfrm>
            <a:off x="152400" y="4438650"/>
            <a:ext cx="6410325" cy="89535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IN FILES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Storage in External Memory Files</a:t>
            </a:r>
            <a:endParaRPr lang="en-US" dirty="0"/>
          </a:p>
        </p:txBody>
      </p:sp>
      <p:sp>
        <p:nvSpPr>
          <p:cNvPr id="5" name="TextBox 4"/>
          <p:cNvSpPr txBox="1"/>
          <p:nvPr/>
        </p:nvSpPr>
        <p:spPr>
          <a:xfrm>
            <a:off x="0" y="1676400"/>
            <a:ext cx="9144000" cy="1200329"/>
          </a:xfrm>
          <a:prstGeom prst="rect">
            <a:avLst/>
          </a:prstGeom>
          <a:noFill/>
        </p:spPr>
        <p:txBody>
          <a:bodyPr wrap="square" rtlCol="0">
            <a:spAutoFit/>
          </a:bodyPr>
          <a:lstStyle/>
          <a:p>
            <a:r>
              <a:rPr lang="en-US" sz="1600" b="1" dirty="0" smtClean="0"/>
              <a:t>Check if external storage is available for Read &amp; Write</a:t>
            </a:r>
          </a:p>
          <a:p>
            <a:pPr algn="just"/>
            <a:endParaRPr lang="en-US" sz="1400" dirty="0" smtClean="0"/>
          </a:p>
          <a:p>
            <a:pPr algn="just"/>
            <a:r>
              <a:rPr lang="en-US" sz="1400" dirty="0" smtClean="0"/>
              <a:t>Because the external storage may be unavailable you should always verify that the volume is available before accessing it.  You can query the external storage state by calling </a:t>
            </a:r>
            <a:r>
              <a:rPr lang="en-US" sz="1400" dirty="0" err="1" smtClean="0">
                <a:hlinkClick r:id="rId2"/>
              </a:rPr>
              <a:t>getExternalStorageState</a:t>
            </a:r>
            <a:r>
              <a:rPr lang="en-US" sz="1400" dirty="0" smtClean="0">
                <a:hlinkClick r:id="rId2"/>
              </a:rPr>
              <a:t>()</a:t>
            </a:r>
            <a:r>
              <a:rPr lang="en-US" sz="1400" dirty="0" smtClean="0"/>
              <a:t>. If the returned state is equal to </a:t>
            </a:r>
            <a:r>
              <a:rPr lang="en-US" sz="1400" dirty="0" smtClean="0">
                <a:hlinkClick r:id="rId2"/>
              </a:rPr>
              <a:t>MEDIA_MOUNTED</a:t>
            </a:r>
            <a:r>
              <a:rPr lang="en-US" sz="1400" dirty="0" smtClean="0"/>
              <a:t>, then you can read and write your files.</a:t>
            </a:r>
          </a:p>
        </p:txBody>
      </p:sp>
      <p:pic>
        <p:nvPicPr>
          <p:cNvPr id="1026" name="Picture 2"/>
          <p:cNvPicPr>
            <a:picLocks noChangeAspect="1" noChangeArrowheads="1"/>
          </p:cNvPicPr>
          <p:nvPr/>
        </p:nvPicPr>
        <p:blipFill>
          <a:blip r:embed="rId3" cstate="print"/>
          <a:srcRect/>
          <a:stretch>
            <a:fillRect/>
          </a:stretch>
        </p:blipFill>
        <p:spPr bwMode="auto">
          <a:xfrm>
            <a:off x="1143000" y="2971800"/>
            <a:ext cx="6610350" cy="3286125"/>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IN FILES</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Storage in External Memory Files</a:t>
            </a:r>
            <a:endParaRPr lang="en-US" dirty="0"/>
          </a:p>
        </p:txBody>
      </p:sp>
      <p:sp>
        <p:nvSpPr>
          <p:cNvPr id="5" name="TextBox 4"/>
          <p:cNvSpPr txBox="1"/>
          <p:nvPr/>
        </p:nvSpPr>
        <p:spPr>
          <a:xfrm>
            <a:off x="0" y="1676400"/>
            <a:ext cx="9144000" cy="769441"/>
          </a:xfrm>
          <a:prstGeom prst="rect">
            <a:avLst/>
          </a:prstGeom>
          <a:noFill/>
        </p:spPr>
        <p:txBody>
          <a:bodyPr wrap="square" rtlCol="0">
            <a:spAutoFit/>
          </a:bodyPr>
          <a:lstStyle/>
          <a:p>
            <a:r>
              <a:rPr lang="en-US" sz="1600" b="1" dirty="0" smtClean="0"/>
              <a:t>Create a file and write data</a:t>
            </a:r>
          </a:p>
          <a:p>
            <a:pPr algn="just"/>
            <a:endParaRPr lang="en-US" sz="1400" dirty="0" smtClean="0"/>
          </a:p>
          <a:p>
            <a:pPr algn="just"/>
            <a:r>
              <a:rPr lang="en-US" sz="1400" dirty="0" smtClean="0"/>
              <a:t>Create a text file in the external memory and write data</a:t>
            </a:r>
          </a:p>
        </p:txBody>
      </p:sp>
      <p:pic>
        <p:nvPicPr>
          <p:cNvPr id="2051" name="Picture 3"/>
          <p:cNvPicPr>
            <a:picLocks noChangeAspect="1" noChangeArrowheads="1"/>
          </p:cNvPicPr>
          <p:nvPr/>
        </p:nvPicPr>
        <p:blipFill>
          <a:blip r:embed="rId2" cstate="print"/>
          <a:srcRect/>
          <a:stretch>
            <a:fillRect/>
          </a:stretch>
        </p:blipFill>
        <p:spPr bwMode="auto">
          <a:xfrm>
            <a:off x="609600" y="2743200"/>
            <a:ext cx="6267450" cy="2495550"/>
          </a:xfrm>
          <a:prstGeom prst="rect">
            <a:avLst/>
          </a:prstGeom>
          <a:noFill/>
          <a:ln w="9525">
            <a:noFill/>
            <a:miter lim="800000"/>
            <a:headEnd/>
            <a:tailEnd/>
          </a:ln>
        </p:spPr>
      </p:pic>
    </p:spTree>
    <p:extLst>
      <p:ext uri="{BB962C8B-B14F-4D97-AF65-F5344CB8AC3E}">
        <p14:creationId xmlns:p14="http://schemas.microsoft.com/office/powerpoint/2010/main" val="17205071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SHARED PREFERENCES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PREFERENCES</a:t>
            </a:r>
          </a:p>
        </p:txBody>
      </p:sp>
      <p:sp>
        <p:nvSpPr>
          <p:cNvPr id="4" name="Text Placeholder 3"/>
          <p:cNvSpPr>
            <a:spLocks noGrp="1"/>
          </p:cNvSpPr>
          <p:nvPr>
            <p:ph type="body" sz="quarter" idx="12"/>
          </p:nvPr>
        </p:nvSpPr>
        <p:spPr/>
        <p:txBody>
          <a:bodyPr/>
          <a:lstStyle/>
          <a:p>
            <a:r>
              <a:rPr lang="en-US" dirty="0" smtClean="0"/>
              <a:t>Shared Preferences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The </a:t>
            </a:r>
            <a:r>
              <a:rPr lang="en-US" dirty="0" err="1" smtClean="0">
                <a:hlinkClick r:id="rId2"/>
              </a:rPr>
              <a:t>SharedPreferences</a:t>
            </a:r>
            <a:r>
              <a:rPr lang="en-US" dirty="0" smtClean="0"/>
              <a:t> class provides a general framework that allows you to save and retrieve persistent key-value pairs of primitive data types. </a:t>
            </a:r>
          </a:p>
          <a:p>
            <a:r>
              <a:rPr lang="en-US" dirty="0" smtClean="0"/>
              <a:t>You can use </a:t>
            </a:r>
            <a:r>
              <a:rPr lang="en-US" dirty="0" err="1" smtClean="0">
                <a:hlinkClick r:id="rId2"/>
              </a:rPr>
              <a:t>SharedPreferences</a:t>
            </a:r>
            <a:r>
              <a:rPr lang="en-US" dirty="0" smtClean="0"/>
              <a:t> to save any primitive data: </a:t>
            </a:r>
            <a:r>
              <a:rPr lang="en-US" dirty="0" err="1" smtClean="0"/>
              <a:t>booleans</a:t>
            </a:r>
            <a:r>
              <a:rPr lang="en-US" dirty="0" smtClean="0"/>
              <a:t>, floats, </a:t>
            </a:r>
            <a:r>
              <a:rPr lang="en-US" dirty="0" err="1" smtClean="0"/>
              <a:t>ints</a:t>
            </a:r>
            <a:r>
              <a:rPr lang="en-US" dirty="0" smtClean="0"/>
              <a:t>, longs, and strings. </a:t>
            </a:r>
          </a:p>
          <a:p>
            <a:r>
              <a:rPr lang="en-US" dirty="0" smtClean="0"/>
              <a:t>This data will persist across user sessions (even if your application is killed).</a:t>
            </a:r>
          </a:p>
          <a:p>
            <a:endParaRPr lang="en-US" dirty="0"/>
          </a:p>
        </p:txBody>
      </p:sp>
    </p:spTree>
    <p:extLst>
      <p:ext uri="{BB962C8B-B14F-4D97-AF65-F5344CB8AC3E}">
        <p14:creationId xmlns:p14="http://schemas.microsoft.com/office/powerpoint/2010/main" val="7414386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PREFERENCES</a:t>
            </a:r>
            <a:endParaRPr lang="en-US" dirty="0"/>
          </a:p>
        </p:txBody>
      </p:sp>
      <p:sp>
        <p:nvSpPr>
          <p:cNvPr id="4" name="Text Placeholder 3"/>
          <p:cNvSpPr>
            <a:spLocks noGrp="1"/>
          </p:cNvSpPr>
          <p:nvPr>
            <p:ph type="body" sz="quarter" idx="12"/>
          </p:nvPr>
        </p:nvSpPr>
        <p:spPr/>
        <p:txBody>
          <a:bodyPr/>
          <a:lstStyle/>
          <a:p>
            <a:r>
              <a:rPr lang="en-US" dirty="0" smtClean="0"/>
              <a:t>Using Shared Preferences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To get a </a:t>
            </a:r>
            <a:r>
              <a:rPr lang="en-US" smtClean="0">
                <a:hlinkClick r:id="rId2"/>
              </a:rPr>
              <a:t>SharedPreferences</a:t>
            </a:r>
            <a:r>
              <a:rPr lang="en-US" smtClean="0"/>
              <a:t> object for your application, use one of two methods:</a:t>
            </a:r>
          </a:p>
          <a:p>
            <a:pPr lvl="1"/>
            <a:r>
              <a:rPr lang="en-US" smtClean="0">
                <a:hlinkClick r:id="rId3"/>
              </a:rPr>
              <a:t>getSharedPreferences()</a:t>
            </a:r>
            <a:r>
              <a:rPr lang="en-US" smtClean="0"/>
              <a:t> - Use this if you need multiple preferences files identified by name, which you specify with the first parameter.</a:t>
            </a:r>
          </a:p>
          <a:p>
            <a:pPr lvl="1"/>
            <a:r>
              <a:rPr lang="en-US" smtClean="0">
                <a:hlinkClick r:id="rId4"/>
              </a:rPr>
              <a:t>getPreferences()</a:t>
            </a:r>
            <a:r>
              <a:rPr lang="en-US" smtClean="0"/>
              <a:t> - Use this if you need only one preferences file for your Activity. Because this will be the only preferences file for your Activity, you don't supply a name.</a:t>
            </a:r>
          </a:p>
          <a:p>
            <a:endParaRPr lang="en-US" dirty="0"/>
          </a:p>
        </p:txBody>
      </p:sp>
    </p:spTree>
    <p:extLst>
      <p:ext uri="{BB962C8B-B14F-4D97-AF65-F5344CB8AC3E}">
        <p14:creationId xmlns:p14="http://schemas.microsoft.com/office/powerpoint/2010/main" val="3106651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0" y="1143000"/>
            <a:ext cx="3962400" cy="533400"/>
          </a:xfrm>
        </p:spPr>
        <p:txBody>
          <a:bodyPr/>
          <a:lstStyle/>
          <a:p>
            <a:r>
              <a:rPr lang="en-US" dirty="0" smtClean="0"/>
              <a:t>Kernel Modifications</a:t>
            </a:r>
            <a:endParaRPr lang="en-US" dirty="0"/>
          </a:p>
        </p:txBody>
      </p:sp>
      <p:pic>
        <p:nvPicPr>
          <p:cNvPr id="25602" name="Picture 2"/>
          <p:cNvPicPr>
            <a:picLocks noChangeAspect="1" noChangeArrowheads="1"/>
          </p:cNvPicPr>
          <p:nvPr/>
        </p:nvPicPr>
        <p:blipFill>
          <a:blip r:embed="rId2" cstate="print"/>
          <a:srcRect/>
          <a:stretch>
            <a:fillRect/>
          </a:stretch>
        </p:blipFill>
        <p:spPr bwMode="auto">
          <a:xfrm>
            <a:off x="228600" y="1676400"/>
            <a:ext cx="8610600" cy="4419600"/>
          </a:xfrm>
          <a:prstGeom prst="rect">
            <a:avLst/>
          </a:prstGeom>
          <a:noFill/>
          <a:ln w="9525">
            <a:noFill/>
            <a:miter lim="800000"/>
            <a:headEnd/>
            <a:tailEnd/>
          </a:ln>
          <a:effectLst/>
        </p:spPr>
      </p:pic>
    </p:spTree>
    <p:extLst>
      <p:ext uri="{BB962C8B-B14F-4D97-AF65-F5344CB8AC3E}">
        <p14:creationId xmlns:p14="http://schemas.microsoft.com/office/powerpoint/2010/main" val="3619652205"/>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PREFERENCES</a:t>
            </a:r>
            <a:endParaRPr lang="en-US" dirty="0"/>
          </a:p>
        </p:txBody>
      </p:sp>
      <p:sp>
        <p:nvSpPr>
          <p:cNvPr id="4" name="Text Placeholder 3"/>
          <p:cNvSpPr>
            <a:spLocks noGrp="1"/>
          </p:cNvSpPr>
          <p:nvPr>
            <p:ph type="body" sz="quarter" idx="12"/>
          </p:nvPr>
        </p:nvSpPr>
        <p:spPr/>
        <p:txBody>
          <a:bodyPr/>
          <a:lstStyle/>
          <a:p>
            <a:r>
              <a:rPr lang="en-US" dirty="0" smtClean="0"/>
              <a:t>Using Shared Preferences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To write values:</a:t>
            </a:r>
          </a:p>
          <a:p>
            <a:pPr lvl="1"/>
            <a:r>
              <a:rPr lang="en-US" smtClean="0"/>
              <a:t>Call </a:t>
            </a:r>
            <a:r>
              <a:rPr lang="en-US" smtClean="0">
                <a:hlinkClick r:id="rId2"/>
              </a:rPr>
              <a:t>edit()</a:t>
            </a:r>
            <a:r>
              <a:rPr lang="en-US" smtClean="0"/>
              <a:t> to get a </a:t>
            </a:r>
            <a:r>
              <a:rPr lang="en-US" smtClean="0">
                <a:hlinkClick r:id="rId3"/>
              </a:rPr>
              <a:t>SharedPreferences.Editor</a:t>
            </a:r>
            <a:r>
              <a:rPr lang="en-US" smtClean="0"/>
              <a:t>.</a:t>
            </a:r>
          </a:p>
          <a:p>
            <a:pPr lvl="1"/>
            <a:r>
              <a:rPr lang="en-US" smtClean="0"/>
              <a:t>Add values with methods such as </a:t>
            </a:r>
            <a:r>
              <a:rPr lang="en-US" smtClean="0">
                <a:hlinkClick r:id="rId3"/>
              </a:rPr>
              <a:t>putBoolean()</a:t>
            </a:r>
            <a:r>
              <a:rPr lang="en-US" smtClean="0"/>
              <a:t> and </a:t>
            </a:r>
            <a:r>
              <a:rPr lang="en-US" smtClean="0">
                <a:hlinkClick r:id="rId3"/>
              </a:rPr>
              <a:t>putString()</a:t>
            </a:r>
            <a:r>
              <a:rPr lang="en-US" smtClean="0"/>
              <a:t>.</a:t>
            </a:r>
          </a:p>
          <a:p>
            <a:pPr lvl="1"/>
            <a:r>
              <a:rPr lang="en-US" smtClean="0"/>
              <a:t>Commit the new values with </a:t>
            </a:r>
            <a:r>
              <a:rPr lang="en-US" smtClean="0">
                <a:hlinkClick r:id="rId3"/>
              </a:rPr>
              <a:t>commit()</a:t>
            </a:r>
            <a:endParaRPr lang="en-US" smtClean="0"/>
          </a:p>
          <a:p>
            <a:r>
              <a:rPr lang="en-US" smtClean="0"/>
              <a:t>To read values, use </a:t>
            </a:r>
            <a:r>
              <a:rPr lang="en-US" smtClean="0">
                <a:hlinkClick r:id="rId2"/>
              </a:rPr>
              <a:t>SharedPreferences</a:t>
            </a:r>
            <a:r>
              <a:rPr lang="en-US" smtClean="0"/>
              <a:t> methods such as </a:t>
            </a:r>
            <a:r>
              <a:rPr lang="en-US" smtClean="0">
                <a:hlinkClick r:id="rId2"/>
              </a:rPr>
              <a:t>getBoolean()</a:t>
            </a:r>
            <a:r>
              <a:rPr lang="en-US" smtClean="0"/>
              <a:t> and </a:t>
            </a:r>
            <a:r>
              <a:rPr lang="en-US" smtClean="0">
                <a:hlinkClick r:id="rId2"/>
              </a:rPr>
              <a:t>getString()</a:t>
            </a:r>
            <a:r>
              <a:rPr lang="en-US" smtClean="0"/>
              <a:t>.</a:t>
            </a:r>
          </a:p>
          <a:p>
            <a:endParaRPr lang="en-US" dirty="0"/>
          </a:p>
        </p:txBody>
      </p:sp>
    </p:spTree>
    <p:extLst>
      <p:ext uri="{BB962C8B-B14F-4D97-AF65-F5344CB8AC3E}">
        <p14:creationId xmlns:p14="http://schemas.microsoft.com/office/powerpoint/2010/main" val="40646510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PREFERENCES</a:t>
            </a:r>
            <a:endParaRPr lang="en-US" dirty="0"/>
          </a:p>
        </p:txBody>
      </p:sp>
      <p:sp>
        <p:nvSpPr>
          <p:cNvPr id="16" name="Text Placeholder 15"/>
          <p:cNvSpPr>
            <a:spLocks noGrp="1"/>
          </p:cNvSpPr>
          <p:nvPr>
            <p:ph type="body" sz="quarter" idx="12"/>
          </p:nvPr>
        </p:nvSpPr>
        <p:spPr/>
        <p:txBody>
          <a:bodyPr/>
          <a:lstStyle/>
          <a:p>
            <a:r>
              <a:rPr lang="en-US" dirty="0" smtClean="0"/>
              <a:t>Using Shared Preferences</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2057400" y="1943100"/>
            <a:ext cx="4972050" cy="3809969"/>
          </a:xfrm>
          <a:prstGeom prst="rect">
            <a:avLst/>
          </a:prstGeom>
          <a:noFill/>
          <a:ln w="9525">
            <a:noFill/>
            <a:miter lim="800000"/>
            <a:headEnd/>
            <a:tailEnd/>
          </a:ln>
          <a:effectLst/>
        </p:spPr>
      </p:pic>
      <p:cxnSp>
        <p:nvCxnSpPr>
          <p:cNvPr id="7" name="Straight Arrow Connector 6"/>
          <p:cNvCxnSpPr/>
          <p:nvPr/>
        </p:nvCxnSpPr>
        <p:spPr>
          <a:xfrm rot="10800000" flipV="1">
            <a:off x="6000750" y="2114550"/>
            <a:ext cx="457200" cy="571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6531031" y="1885951"/>
            <a:ext cx="2287806" cy="646331"/>
          </a:xfrm>
          <a:prstGeom prst="rect">
            <a:avLst/>
          </a:prstGeom>
          <a:noFill/>
        </p:spPr>
        <p:txBody>
          <a:bodyPr wrap="none" rtlCol="0">
            <a:spAutoFit/>
          </a:bodyPr>
          <a:lstStyle/>
          <a:p>
            <a:r>
              <a:rPr lang="en-US" b="1" dirty="0"/>
              <a:t>Shared Preference </a:t>
            </a:r>
          </a:p>
          <a:p>
            <a:r>
              <a:rPr lang="en-US" b="1" dirty="0"/>
              <a:t>file name</a:t>
            </a:r>
          </a:p>
        </p:txBody>
      </p:sp>
      <p:cxnSp>
        <p:nvCxnSpPr>
          <p:cNvPr id="10" name="Straight Arrow Connector 9"/>
          <p:cNvCxnSpPr/>
          <p:nvPr/>
        </p:nvCxnSpPr>
        <p:spPr>
          <a:xfrm rot="10800000" flipV="1">
            <a:off x="5372102" y="2887102"/>
            <a:ext cx="552071" cy="3132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6007425" y="2457451"/>
            <a:ext cx="2672526" cy="900246"/>
          </a:xfrm>
          <a:prstGeom prst="rect">
            <a:avLst/>
          </a:prstGeom>
          <a:noFill/>
        </p:spPr>
        <p:txBody>
          <a:bodyPr wrap="none" rtlCol="0">
            <a:spAutoFit/>
          </a:bodyPr>
          <a:lstStyle/>
          <a:p>
            <a:r>
              <a:rPr lang="en-US" b="1" dirty="0"/>
              <a:t>Get Shared Preference</a:t>
            </a:r>
          </a:p>
          <a:p>
            <a:r>
              <a:rPr lang="en-US" sz="825" dirty="0"/>
              <a:t>Each getter takes a key and a default value </a:t>
            </a:r>
          </a:p>
          <a:p>
            <a:r>
              <a:rPr lang="en-US" sz="825" dirty="0"/>
              <a:t>(used when no value has yet been saved </a:t>
            </a:r>
          </a:p>
          <a:p>
            <a:r>
              <a:rPr lang="en-US" sz="825" dirty="0"/>
              <a:t>for that key)</a:t>
            </a:r>
            <a:r>
              <a:rPr lang="en-US" b="1" dirty="0"/>
              <a:t> </a:t>
            </a:r>
          </a:p>
        </p:txBody>
      </p:sp>
      <p:cxnSp>
        <p:nvCxnSpPr>
          <p:cNvPr id="13" name="Straight Arrow Connector 12"/>
          <p:cNvCxnSpPr/>
          <p:nvPr/>
        </p:nvCxnSpPr>
        <p:spPr>
          <a:xfrm>
            <a:off x="1943100" y="3086100"/>
            <a:ext cx="628650"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1257301" y="2571751"/>
            <a:ext cx="1646605" cy="646331"/>
          </a:xfrm>
          <a:prstGeom prst="rect">
            <a:avLst/>
          </a:prstGeom>
          <a:noFill/>
        </p:spPr>
        <p:txBody>
          <a:bodyPr wrap="none" rtlCol="0">
            <a:spAutoFit/>
          </a:bodyPr>
          <a:lstStyle/>
          <a:p>
            <a:r>
              <a:rPr lang="en-US" b="1" dirty="0"/>
              <a:t>Restore data </a:t>
            </a:r>
          </a:p>
          <a:p>
            <a:r>
              <a:rPr lang="en-US" b="1" dirty="0"/>
              <a:t>in your code</a:t>
            </a:r>
          </a:p>
        </p:txBody>
      </p:sp>
      <p:cxnSp>
        <p:nvCxnSpPr>
          <p:cNvPr id="18" name="Straight Arrow Connector 17"/>
          <p:cNvCxnSpPr>
            <a:stCxn id="19" idx="1"/>
          </p:cNvCxnSpPr>
          <p:nvPr/>
        </p:nvCxnSpPr>
        <p:spPr>
          <a:xfrm flipH="1" flipV="1">
            <a:off x="4914900" y="3486153"/>
            <a:ext cx="873181" cy="1571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5788081" y="3458602"/>
            <a:ext cx="1851789" cy="369332"/>
          </a:xfrm>
          <a:prstGeom prst="rect">
            <a:avLst/>
          </a:prstGeom>
          <a:noFill/>
        </p:spPr>
        <p:txBody>
          <a:bodyPr wrap="none" rtlCol="0">
            <a:spAutoFit/>
          </a:bodyPr>
          <a:lstStyle/>
          <a:p>
            <a:r>
              <a:rPr lang="en-US" b="1" dirty="0"/>
              <a:t>Read your data</a:t>
            </a:r>
          </a:p>
        </p:txBody>
      </p:sp>
      <p:cxnSp>
        <p:nvCxnSpPr>
          <p:cNvPr id="22" name="Straight Arrow Connector 21"/>
          <p:cNvCxnSpPr>
            <a:stCxn id="23" idx="1"/>
          </p:cNvCxnSpPr>
          <p:nvPr/>
        </p:nvCxnSpPr>
        <p:spPr>
          <a:xfrm flipH="1" flipV="1">
            <a:off x="5543555" y="5029203"/>
            <a:ext cx="701727" cy="44286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6245282" y="5287402"/>
            <a:ext cx="1261884" cy="369332"/>
          </a:xfrm>
          <a:prstGeom prst="rect">
            <a:avLst/>
          </a:prstGeom>
          <a:noFill/>
        </p:spPr>
        <p:txBody>
          <a:bodyPr wrap="none" rtlCol="0">
            <a:spAutoFit/>
          </a:bodyPr>
          <a:lstStyle/>
          <a:p>
            <a:r>
              <a:rPr lang="en-US" b="1" dirty="0"/>
              <a:t>Save data</a:t>
            </a:r>
          </a:p>
        </p:txBody>
      </p:sp>
    </p:spTree>
    <p:extLst>
      <p:ext uri="{BB962C8B-B14F-4D97-AF65-F5344CB8AC3E}">
        <p14:creationId xmlns:p14="http://schemas.microsoft.com/office/powerpoint/2010/main" val="16254229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SQLITE</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p:txBody>
          <a:bodyPr/>
          <a:lstStyle/>
          <a:p>
            <a:r>
              <a:rPr lang="en-US" dirty="0" err="1" smtClean="0"/>
              <a:t>SQLite</a:t>
            </a:r>
            <a:r>
              <a:rPr lang="en-US" dirty="0" smtClean="0"/>
              <a:t> Database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Android provides full support for </a:t>
            </a:r>
            <a:r>
              <a:rPr lang="en-US" dirty="0" err="1" smtClean="0">
                <a:hlinkClick r:id="rId2"/>
              </a:rPr>
              <a:t>SQLite</a:t>
            </a:r>
            <a:r>
              <a:rPr lang="en-US" dirty="0" smtClean="0"/>
              <a:t> databases. </a:t>
            </a:r>
          </a:p>
          <a:p>
            <a:r>
              <a:rPr lang="en-US" dirty="0" smtClean="0"/>
              <a:t>Any databases you create will be accessible by name to any class in the application, but not outside the application.</a:t>
            </a:r>
          </a:p>
          <a:p>
            <a:r>
              <a:rPr lang="en-US" dirty="0" smtClean="0"/>
              <a:t>Saving data to a database is ideal for repeating or structured data, such as contact information. </a:t>
            </a:r>
          </a:p>
          <a:p>
            <a:r>
              <a:rPr lang="en-US" dirty="0" smtClean="0"/>
              <a:t>Just like files that you save on the device's </a:t>
            </a:r>
            <a:r>
              <a:rPr lang="en-US" dirty="0" smtClean="0">
                <a:hlinkClick r:id="rId3"/>
              </a:rPr>
              <a:t>internal storage</a:t>
            </a:r>
            <a:r>
              <a:rPr lang="en-US" dirty="0" smtClean="0"/>
              <a:t>, Android stores your database in private disk space that's associated application. Your data is secure, because by default this area is not accessible to other applications.</a:t>
            </a:r>
            <a:endParaRPr lang="en-US" dirty="0"/>
          </a:p>
        </p:txBody>
      </p:sp>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endParaRPr lang="en-US" dirty="0"/>
          </a:p>
        </p:txBody>
      </p:sp>
      <p:sp>
        <p:nvSpPr>
          <p:cNvPr id="4" name="Text Placeholder 3"/>
          <p:cNvSpPr>
            <a:spLocks noGrp="1"/>
          </p:cNvSpPr>
          <p:nvPr>
            <p:ph type="body" sz="quarter" idx="12"/>
          </p:nvPr>
        </p:nvSpPr>
        <p:spPr/>
        <p:txBody>
          <a:bodyPr/>
          <a:lstStyle/>
          <a:p>
            <a:r>
              <a:rPr lang="en-US" dirty="0" err="1" smtClean="0"/>
              <a:t>SQLite</a:t>
            </a:r>
            <a:r>
              <a:rPr lang="en-US" dirty="0" smtClean="0"/>
              <a:t> Database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smtClean="0"/>
              <a:t>You can then get an instance of your </a:t>
            </a:r>
            <a:r>
              <a:rPr lang="en-US" smtClean="0">
                <a:hlinkClick r:id="rId2"/>
              </a:rPr>
              <a:t>SQLiteOpenHelper</a:t>
            </a:r>
            <a:r>
              <a:rPr lang="en-US" smtClean="0"/>
              <a:t> implementation using the constructor you've defined. </a:t>
            </a:r>
          </a:p>
          <a:p>
            <a:r>
              <a:rPr lang="en-US" smtClean="0"/>
              <a:t>To write to and read from the database, call </a:t>
            </a:r>
            <a:r>
              <a:rPr lang="en-US" smtClean="0">
                <a:hlinkClick r:id="rId2"/>
              </a:rPr>
              <a:t>getWritableDatabase()</a:t>
            </a:r>
            <a:r>
              <a:rPr lang="en-US" smtClean="0"/>
              <a:t> and </a:t>
            </a:r>
            <a:r>
              <a:rPr lang="en-US" smtClean="0">
                <a:hlinkClick r:id="rId2"/>
              </a:rPr>
              <a:t>getReadableDatabase()</a:t>
            </a:r>
            <a:r>
              <a:rPr lang="en-US" smtClean="0"/>
              <a:t>, respectively. These both return a </a:t>
            </a:r>
            <a:r>
              <a:rPr lang="en-US" smtClean="0">
                <a:hlinkClick r:id="rId3"/>
              </a:rPr>
              <a:t>SQLiteDatabase</a:t>
            </a:r>
            <a:r>
              <a:rPr lang="en-US" smtClean="0"/>
              <a:t> object that represents the database and provides methods for SQLite operations.</a:t>
            </a:r>
          </a:p>
          <a:p>
            <a:r>
              <a:rPr lang="en-US" smtClean="0"/>
              <a:t>You can execute SQLite queries using the </a:t>
            </a:r>
            <a:r>
              <a:rPr lang="en-US" smtClean="0">
                <a:hlinkClick r:id="rId3"/>
              </a:rPr>
              <a:t>SQLiteDatabase</a:t>
            </a:r>
            <a:r>
              <a:rPr lang="en-US" smtClean="0"/>
              <a:t> </a:t>
            </a:r>
            <a:r>
              <a:rPr lang="en-US" smtClean="0">
                <a:hlinkClick r:id="rId3"/>
              </a:rPr>
              <a:t>query()</a:t>
            </a:r>
            <a:r>
              <a:rPr lang="en-US" smtClean="0"/>
              <a:t> methods, which accept various query parameters, such as the table to query, the projection, selection, columns, grouping, and others. </a:t>
            </a:r>
          </a:p>
          <a:p>
            <a:r>
              <a:rPr lang="en-US" smtClean="0"/>
              <a:t>For complex queries, such as those that require column aliases, you should use </a:t>
            </a:r>
            <a:r>
              <a:rPr lang="en-US" smtClean="0">
                <a:hlinkClick r:id="rId4"/>
              </a:rPr>
              <a:t>SQLiteQueryBuilder</a:t>
            </a:r>
            <a:r>
              <a:rPr lang="en-US" smtClean="0"/>
              <a:t>, which provides several convenient methods for building queries.</a:t>
            </a:r>
          </a:p>
          <a:p>
            <a:r>
              <a:rPr lang="en-US" smtClean="0"/>
              <a:t>Every SQLite query will return a </a:t>
            </a:r>
            <a:r>
              <a:rPr lang="en-US" smtClean="0">
                <a:hlinkClick r:id="rId5"/>
              </a:rPr>
              <a:t>Cursor</a:t>
            </a:r>
            <a:r>
              <a:rPr lang="en-US" smtClean="0"/>
              <a:t> that points to all the rows found by the query. The </a:t>
            </a:r>
            <a:r>
              <a:rPr lang="en-US" smtClean="0">
                <a:hlinkClick r:id="rId5"/>
              </a:rPr>
              <a:t>Cursor</a:t>
            </a:r>
            <a:r>
              <a:rPr lang="en-US" smtClean="0"/>
              <a:t> is always the mechanism with which you can navigate results from a database query and read rows and columns.</a:t>
            </a:r>
          </a:p>
          <a:p>
            <a:endParaRPr lang="en-US" smtClean="0"/>
          </a:p>
          <a:p>
            <a:endParaRPr lang="en-US" dirty="0"/>
          </a:p>
        </p:txBody>
      </p:sp>
    </p:spTree>
    <p:extLst>
      <p:ext uri="{BB962C8B-B14F-4D97-AF65-F5344CB8AC3E}">
        <p14:creationId xmlns:p14="http://schemas.microsoft.com/office/powerpoint/2010/main" val="393571950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p:txBody>
          <a:bodyPr/>
          <a:lstStyle/>
          <a:p>
            <a:r>
              <a:rPr lang="en-US" dirty="0" smtClean="0"/>
              <a:t>Using the </a:t>
            </a:r>
            <a:r>
              <a:rPr lang="en-US" dirty="0" err="1" smtClean="0"/>
              <a:t>SQLite</a:t>
            </a:r>
            <a:r>
              <a:rPr lang="en-US" dirty="0" smtClean="0"/>
              <a:t> Database</a:t>
            </a:r>
            <a:endParaRPr lang="en-US" dirty="0"/>
          </a:p>
        </p:txBody>
      </p:sp>
      <p:sp>
        <p:nvSpPr>
          <p:cNvPr id="3" name="Content Placeholder 2"/>
          <p:cNvSpPr>
            <a:spLocks noGrp="1"/>
          </p:cNvSpPr>
          <p:nvPr>
            <p:ph sz="quarter" idx="13"/>
          </p:nvPr>
        </p:nvSpPr>
        <p:spPr>
          <a:xfrm>
            <a:off x="152400" y="1828800"/>
            <a:ext cx="8991600" cy="3581400"/>
          </a:xfrm>
          <a:prstGeom prst="rect">
            <a:avLst/>
          </a:prstGeom>
        </p:spPr>
        <p:txBody>
          <a:bodyPr/>
          <a:lstStyle/>
          <a:p>
            <a:pPr>
              <a:buNone/>
            </a:pPr>
            <a:r>
              <a:rPr lang="en-US" dirty="0" smtClean="0"/>
              <a:t>In order to utilize the </a:t>
            </a:r>
            <a:r>
              <a:rPr lang="en-US" dirty="0" err="1" smtClean="0"/>
              <a:t>SQLite</a:t>
            </a:r>
            <a:r>
              <a:rPr lang="en-US" dirty="0" smtClean="0"/>
              <a:t> DB we need to follow the below steps: </a:t>
            </a:r>
          </a:p>
          <a:p>
            <a:r>
              <a:rPr lang="en-US" dirty="0" smtClean="0"/>
              <a:t>Create the Database Schema &amp; Contract</a:t>
            </a:r>
          </a:p>
          <a:p>
            <a:r>
              <a:rPr lang="en-US" dirty="0" smtClean="0"/>
              <a:t>Create the </a:t>
            </a:r>
            <a:r>
              <a:rPr lang="en-US" dirty="0" err="1" smtClean="0"/>
              <a:t>SQLite</a:t>
            </a:r>
            <a:r>
              <a:rPr lang="en-US" dirty="0" smtClean="0"/>
              <a:t> Helper and data manipulation methods that we require</a:t>
            </a:r>
          </a:p>
          <a:p>
            <a:r>
              <a:rPr lang="en-US" dirty="0" smtClean="0"/>
              <a:t>Call the data manipulation methods (select, insert, update or delete) from  the Helper or Activity</a:t>
            </a:r>
          </a:p>
          <a:p>
            <a:endParaRPr lang="en-US" dirty="0"/>
          </a:p>
        </p:txBody>
      </p:sp>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Create the DB Schema &amp; Contract</a:t>
            </a:r>
            <a:endParaRPr lang="en-US" dirty="0"/>
          </a:p>
        </p:txBody>
      </p:sp>
      <p:sp>
        <p:nvSpPr>
          <p:cNvPr id="5" name="TextBox 4"/>
          <p:cNvSpPr txBox="1"/>
          <p:nvPr/>
        </p:nvSpPr>
        <p:spPr>
          <a:xfrm>
            <a:off x="0" y="1600200"/>
            <a:ext cx="9144000" cy="584775"/>
          </a:xfrm>
          <a:prstGeom prst="rect">
            <a:avLst/>
          </a:prstGeom>
          <a:noFill/>
        </p:spPr>
        <p:txBody>
          <a:bodyPr wrap="square" rtlCol="0">
            <a:spAutoFit/>
          </a:bodyPr>
          <a:lstStyle/>
          <a:p>
            <a:r>
              <a:rPr lang="en-US" sz="1600" dirty="0" smtClean="0"/>
              <a:t>A contract class is a container for constants that define names for tables and columns. This lets you change a column name in one place and have it propagate throughout your code.</a:t>
            </a:r>
            <a:endParaRPr lang="en-US" sz="1600" dirty="0"/>
          </a:p>
        </p:txBody>
      </p:sp>
      <p:pic>
        <p:nvPicPr>
          <p:cNvPr id="3074" name="Picture 2"/>
          <p:cNvPicPr>
            <a:picLocks noChangeAspect="1" noChangeArrowheads="1"/>
          </p:cNvPicPr>
          <p:nvPr/>
        </p:nvPicPr>
        <p:blipFill>
          <a:blip r:embed="rId2" cstate="print"/>
          <a:srcRect/>
          <a:stretch>
            <a:fillRect/>
          </a:stretch>
        </p:blipFill>
        <p:spPr bwMode="auto">
          <a:xfrm>
            <a:off x="304800" y="2286000"/>
            <a:ext cx="8077200" cy="3048000"/>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Create the </a:t>
            </a:r>
            <a:r>
              <a:rPr lang="en-US" dirty="0" err="1" smtClean="0"/>
              <a:t>SQLite</a:t>
            </a:r>
            <a:r>
              <a:rPr lang="en-US" dirty="0" smtClean="0"/>
              <a:t> Helper</a:t>
            </a:r>
            <a:endParaRPr lang="en-US" dirty="0"/>
          </a:p>
        </p:txBody>
      </p:sp>
      <p:sp>
        <p:nvSpPr>
          <p:cNvPr id="5" name="TextBox 4"/>
          <p:cNvSpPr txBox="1"/>
          <p:nvPr/>
        </p:nvSpPr>
        <p:spPr>
          <a:xfrm>
            <a:off x="0" y="1600200"/>
            <a:ext cx="9144000" cy="830997"/>
          </a:xfrm>
          <a:prstGeom prst="rect">
            <a:avLst/>
          </a:prstGeom>
          <a:noFill/>
        </p:spPr>
        <p:txBody>
          <a:bodyPr wrap="square" rtlCol="0">
            <a:spAutoFit/>
          </a:bodyPr>
          <a:lstStyle/>
          <a:p>
            <a:r>
              <a:rPr lang="en-US" sz="1600" dirty="0" smtClean="0"/>
              <a:t>The </a:t>
            </a:r>
            <a:r>
              <a:rPr lang="en-US" sz="1600" dirty="0" err="1" smtClean="0"/>
              <a:t>SQLite</a:t>
            </a:r>
            <a:r>
              <a:rPr lang="en-US" sz="1600" dirty="0" smtClean="0"/>
              <a:t> Helper Class is used to implement methods that create and maintain the database. To use the </a:t>
            </a:r>
            <a:r>
              <a:rPr lang="en-US" sz="1600" dirty="0" err="1" smtClean="0"/>
              <a:t>SQLiteOpenHelper</a:t>
            </a:r>
            <a:r>
              <a:rPr lang="en-US" sz="1600" dirty="0" smtClean="0"/>
              <a:t>, create a subclass that overrides the </a:t>
            </a:r>
            <a:r>
              <a:rPr lang="en-US" sz="1600" dirty="0" err="1" smtClean="0"/>
              <a:t>onCreate</a:t>
            </a:r>
            <a:r>
              <a:rPr lang="en-US" sz="1600" dirty="0" smtClean="0"/>
              <a:t>(), </a:t>
            </a:r>
            <a:r>
              <a:rPr lang="en-US" sz="1600" dirty="0" err="1" smtClean="0"/>
              <a:t>onUpgrade</a:t>
            </a:r>
            <a:r>
              <a:rPr lang="en-US" sz="1600" dirty="0" smtClean="0"/>
              <a:t>() and </a:t>
            </a:r>
            <a:r>
              <a:rPr lang="en-US" sz="1600" dirty="0" err="1" smtClean="0"/>
              <a:t>onOpen</a:t>
            </a:r>
            <a:r>
              <a:rPr lang="en-US" sz="1600" dirty="0" smtClean="0"/>
              <a:t>() callback methods.</a:t>
            </a:r>
          </a:p>
        </p:txBody>
      </p:sp>
      <p:pic>
        <p:nvPicPr>
          <p:cNvPr id="4098" name="Picture 2"/>
          <p:cNvPicPr>
            <a:picLocks noChangeAspect="1" noChangeArrowheads="1"/>
          </p:cNvPicPr>
          <p:nvPr/>
        </p:nvPicPr>
        <p:blipFill>
          <a:blip r:embed="rId2" cstate="print"/>
          <a:srcRect/>
          <a:stretch>
            <a:fillRect/>
          </a:stretch>
        </p:blipFill>
        <p:spPr bwMode="auto">
          <a:xfrm>
            <a:off x="990600" y="2514600"/>
            <a:ext cx="6629400" cy="3810000"/>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Put Information into a Database</a:t>
            </a:r>
            <a:endParaRPr lang="en-US" dirty="0"/>
          </a:p>
        </p:txBody>
      </p:sp>
      <p:sp>
        <p:nvSpPr>
          <p:cNvPr id="5" name="TextBox 4"/>
          <p:cNvSpPr txBox="1"/>
          <p:nvPr/>
        </p:nvSpPr>
        <p:spPr>
          <a:xfrm>
            <a:off x="0" y="1600200"/>
            <a:ext cx="9144000" cy="338554"/>
          </a:xfrm>
          <a:prstGeom prst="rect">
            <a:avLst/>
          </a:prstGeom>
          <a:noFill/>
        </p:spPr>
        <p:txBody>
          <a:bodyPr wrap="square" rtlCol="0">
            <a:spAutoFit/>
          </a:bodyPr>
          <a:lstStyle/>
          <a:p>
            <a:r>
              <a:rPr lang="en-US" sz="1600" dirty="0" smtClean="0"/>
              <a:t>Insert data into the database by passing a </a:t>
            </a:r>
            <a:r>
              <a:rPr lang="en-US" sz="1600" dirty="0" err="1" smtClean="0">
                <a:hlinkClick r:id="rId2"/>
              </a:rPr>
              <a:t>ContentValues</a:t>
            </a:r>
            <a:r>
              <a:rPr lang="en-US" sz="1600" dirty="0" smtClean="0"/>
              <a:t> object to the </a:t>
            </a:r>
            <a:r>
              <a:rPr lang="en-US" sz="1600" dirty="0" smtClean="0">
                <a:hlinkClick r:id="rId3"/>
              </a:rPr>
              <a:t>insert()</a:t>
            </a:r>
            <a:r>
              <a:rPr lang="en-US" sz="1600" dirty="0" smtClean="0"/>
              <a:t> method:</a:t>
            </a:r>
          </a:p>
        </p:txBody>
      </p:sp>
      <p:pic>
        <p:nvPicPr>
          <p:cNvPr id="5122" name="Picture 2"/>
          <p:cNvPicPr>
            <a:picLocks noChangeAspect="1" noChangeArrowheads="1"/>
          </p:cNvPicPr>
          <p:nvPr/>
        </p:nvPicPr>
        <p:blipFill>
          <a:blip r:embed="rId4" cstate="print"/>
          <a:srcRect/>
          <a:stretch>
            <a:fillRect/>
          </a:stretch>
        </p:blipFill>
        <p:spPr bwMode="auto">
          <a:xfrm>
            <a:off x="304800" y="2057400"/>
            <a:ext cx="6600825" cy="2752725"/>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Read Information from a Database</a:t>
            </a:r>
            <a:endParaRPr lang="en-US" dirty="0"/>
          </a:p>
        </p:txBody>
      </p:sp>
      <p:sp>
        <p:nvSpPr>
          <p:cNvPr id="5" name="TextBox 4"/>
          <p:cNvSpPr txBox="1"/>
          <p:nvPr/>
        </p:nvSpPr>
        <p:spPr>
          <a:xfrm>
            <a:off x="0" y="1600200"/>
            <a:ext cx="9144000" cy="584775"/>
          </a:xfrm>
          <a:prstGeom prst="rect">
            <a:avLst/>
          </a:prstGeom>
          <a:noFill/>
        </p:spPr>
        <p:txBody>
          <a:bodyPr wrap="square" rtlCol="0">
            <a:spAutoFit/>
          </a:bodyPr>
          <a:lstStyle/>
          <a:p>
            <a:r>
              <a:rPr lang="en-US" sz="1600" dirty="0" smtClean="0"/>
              <a:t>To read from a database, use the </a:t>
            </a:r>
            <a:r>
              <a:rPr lang="en-US" sz="1600" dirty="0" smtClean="0">
                <a:hlinkClick r:id="rId2"/>
              </a:rPr>
              <a:t>query()</a:t>
            </a:r>
            <a:r>
              <a:rPr lang="en-US" sz="1600" dirty="0" smtClean="0"/>
              <a:t> method, passing it your selection criteria and desired columns. The results of the query are returned to you in a </a:t>
            </a:r>
            <a:r>
              <a:rPr lang="en-US" sz="1600" dirty="0" smtClean="0">
                <a:hlinkClick r:id="rId3"/>
              </a:rPr>
              <a:t>Cursor</a:t>
            </a:r>
            <a:r>
              <a:rPr lang="en-US" sz="1600" dirty="0" smtClean="0"/>
              <a:t> object.</a:t>
            </a:r>
          </a:p>
        </p:txBody>
      </p:sp>
      <p:pic>
        <p:nvPicPr>
          <p:cNvPr id="6146" name="Picture 2"/>
          <p:cNvPicPr>
            <a:picLocks noChangeAspect="1" noChangeArrowheads="1"/>
          </p:cNvPicPr>
          <p:nvPr/>
        </p:nvPicPr>
        <p:blipFill>
          <a:blip r:embed="rId4" cstate="print"/>
          <a:srcRect/>
          <a:stretch>
            <a:fillRect/>
          </a:stretch>
        </p:blipFill>
        <p:spPr bwMode="auto">
          <a:xfrm>
            <a:off x="1143000" y="2209800"/>
            <a:ext cx="6457950" cy="4162425"/>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152400" y="1066800"/>
            <a:ext cx="8534400" cy="533400"/>
          </a:xfrm>
        </p:spPr>
        <p:txBody>
          <a:bodyPr/>
          <a:lstStyle/>
          <a:p>
            <a:r>
              <a:rPr lang="en-US" dirty="0"/>
              <a:t>Libraries</a:t>
            </a:r>
          </a:p>
        </p:txBody>
      </p:sp>
      <p:sp>
        <p:nvSpPr>
          <p:cNvPr id="3" name="Content Placeholder 2"/>
          <p:cNvSpPr>
            <a:spLocks noGrp="1"/>
          </p:cNvSpPr>
          <p:nvPr>
            <p:ph sz="quarter" idx="13"/>
          </p:nvPr>
        </p:nvSpPr>
        <p:spPr>
          <a:xfrm>
            <a:off x="152400" y="1676400"/>
            <a:ext cx="8534400" cy="3581400"/>
          </a:xfrm>
          <a:prstGeom prst="rect">
            <a:avLst/>
          </a:prstGeom>
        </p:spPr>
        <p:txBody>
          <a:bodyPr/>
          <a:lstStyle/>
          <a:p>
            <a:r>
              <a:rPr lang="en-US" dirty="0" smtClean="0"/>
              <a:t>A set of C/C++ libraries exposed to developers through the application framework</a:t>
            </a:r>
          </a:p>
        </p:txBody>
      </p:sp>
      <p:pic>
        <p:nvPicPr>
          <p:cNvPr id="26627" name="Picture 3"/>
          <p:cNvPicPr>
            <a:picLocks noChangeAspect="1" noChangeArrowheads="1"/>
          </p:cNvPicPr>
          <p:nvPr/>
        </p:nvPicPr>
        <p:blipFill>
          <a:blip r:embed="rId2" cstate="print"/>
          <a:srcRect/>
          <a:stretch>
            <a:fillRect/>
          </a:stretch>
        </p:blipFill>
        <p:spPr bwMode="auto">
          <a:xfrm>
            <a:off x="228600" y="2209800"/>
            <a:ext cx="8610600" cy="3810000"/>
          </a:xfrm>
          <a:prstGeom prst="rect">
            <a:avLst/>
          </a:prstGeom>
          <a:noFill/>
          <a:ln w="9525">
            <a:noFill/>
            <a:miter lim="800000"/>
            <a:headEnd/>
            <a:tailEnd/>
          </a:ln>
          <a:effectLst/>
        </p:spPr>
      </p:pic>
    </p:spTree>
    <p:extLst>
      <p:ext uri="{BB962C8B-B14F-4D97-AF65-F5344CB8AC3E}">
        <p14:creationId xmlns:p14="http://schemas.microsoft.com/office/powerpoint/2010/main" val="3301662957"/>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Look at a row in the cursor</a:t>
            </a:r>
            <a:endParaRPr lang="en-US" dirty="0"/>
          </a:p>
        </p:txBody>
      </p:sp>
      <p:sp>
        <p:nvSpPr>
          <p:cNvPr id="5" name="TextBox 4"/>
          <p:cNvSpPr txBox="1"/>
          <p:nvPr/>
        </p:nvSpPr>
        <p:spPr>
          <a:xfrm>
            <a:off x="0" y="1600200"/>
            <a:ext cx="9144000" cy="2062103"/>
          </a:xfrm>
          <a:prstGeom prst="rect">
            <a:avLst/>
          </a:prstGeom>
          <a:noFill/>
        </p:spPr>
        <p:txBody>
          <a:bodyPr wrap="square" rtlCol="0">
            <a:spAutoFit/>
          </a:bodyPr>
          <a:lstStyle/>
          <a:p>
            <a:r>
              <a:rPr lang="en-US" sz="1600" dirty="0" smtClean="0"/>
              <a:t>Generally, you should start by calling </a:t>
            </a:r>
            <a:r>
              <a:rPr lang="en-US" sz="1600" dirty="0" err="1" smtClean="0">
                <a:hlinkClick r:id="rId2"/>
              </a:rPr>
              <a:t>moveToFirst</a:t>
            </a:r>
            <a:r>
              <a:rPr lang="en-US" sz="1600" dirty="0" smtClean="0">
                <a:hlinkClick r:id="rId2"/>
              </a:rPr>
              <a:t>()</a:t>
            </a:r>
            <a:r>
              <a:rPr lang="en-US" sz="1600" dirty="0" smtClean="0"/>
              <a:t>, which places the "read position" on the first entry in the results. </a:t>
            </a:r>
          </a:p>
          <a:p>
            <a:endParaRPr lang="en-US" sz="1600" dirty="0" smtClean="0"/>
          </a:p>
          <a:p>
            <a:r>
              <a:rPr lang="en-US" sz="1600" dirty="0" smtClean="0"/>
              <a:t>For each row, you can read a column's value by calling one of the </a:t>
            </a:r>
            <a:r>
              <a:rPr lang="en-US" sz="1600" dirty="0" smtClean="0">
                <a:hlinkClick r:id="rId2"/>
              </a:rPr>
              <a:t>Cursor</a:t>
            </a:r>
            <a:r>
              <a:rPr lang="en-US" sz="1600" dirty="0" smtClean="0"/>
              <a:t> get methods, such as </a:t>
            </a:r>
            <a:r>
              <a:rPr lang="en-US" sz="1600" dirty="0" err="1" smtClean="0">
                <a:hlinkClick r:id="rId2"/>
              </a:rPr>
              <a:t>getString</a:t>
            </a:r>
            <a:r>
              <a:rPr lang="en-US" sz="1600" dirty="0" smtClean="0">
                <a:hlinkClick r:id="rId2"/>
              </a:rPr>
              <a:t>()</a:t>
            </a:r>
            <a:r>
              <a:rPr lang="en-US" sz="1600" dirty="0" smtClean="0"/>
              <a:t> or </a:t>
            </a:r>
            <a:r>
              <a:rPr lang="en-US" sz="1600" dirty="0" err="1" smtClean="0">
                <a:hlinkClick r:id="rId2"/>
              </a:rPr>
              <a:t>getLong</a:t>
            </a:r>
            <a:r>
              <a:rPr lang="en-US" sz="1600" dirty="0" smtClean="0">
                <a:hlinkClick r:id="rId2"/>
              </a:rPr>
              <a:t>()</a:t>
            </a:r>
            <a:r>
              <a:rPr lang="en-US" sz="1600" dirty="0" smtClean="0"/>
              <a:t>. </a:t>
            </a:r>
          </a:p>
          <a:p>
            <a:endParaRPr lang="en-US" sz="1600" dirty="0" smtClean="0"/>
          </a:p>
          <a:p>
            <a:r>
              <a:rPr lang="en-US" sz="1600" dirty="0" smtClean="0"/>
              <a:t>For each of the get methods, you must pass the index position of the column you desire, which you can get by calling </a:t>
            </a:r>
            <a:r>
              <a:rPr lang="en-US" sz="1600" dirty="0" err="1" smtClean="0">
                <a:hlinkClick r:id="rId2"/>
              </a:rPr>
              <a:t>getColumnIndex</a:t>
            </a:r>
            <a:r>
              <a:rPr lang="en-US" sz="1600" dirty="0" smtClean="0">
                <a:hlinkClick r:id="rId2"/>
              </a:rPr>
              <a:t>()</a:t>
            </a:r>
            <a:r>
              <a:rPr lang="en-US" sz="1600" dirty="0" smtClean="0"/>
              <a:t> or </a:t>
            </a:r>
            <a:r>
              <a:rPr lang="en-US" sz="1600" dirty="0" err="1" smtClean="0">
                <a:hlinkClick r:id="rId2"/>
              </a:rPr>
              <a:t>getColumnIndexOrThrow</a:t>
            </a:r>
            <a:r>
              <a:rPr lang="en-US" sz="1600" dirty="0" smtClean="0">
                <a:hlinkClick r:id="rId2"/>
              </a:rPr>
              <a:t>()</a:t>
            </a:r>
            <a:r>
              <a:rPr lang="en-US" sz="1600" dirty="0" smtClean="0"/>
              <a:t>.</a:t>
            </a:r>
          </a:p>
        </p:txBody>
      </p:sp>
      <p:pic>
        <p:nvPicPr>
          <p:cNvPr id="7170" name="Picture 2"/>
          <p:cNvPicPr>
            <a:picLocks noChangeAspect="1" noChangeArrowheads="1"/>
          </p:cNvPicPr>
          <p:nvPr/>
        </p:nvPicPr>
        <p:blipFill>
          <a:blip r:embed="rId3" cstate="print"/>
          <a:srcRect/>
          <a:stretch>
            <a:fillRect/>
          </a:stretch>
        </p:blipFill>
        <p:spPr bwMode="auto">
          <a:xfrm>
            <a:off x="228600" y="3886200"/>
            <a:ext cx="6648450" cy="895350"/>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Delete Information from a Database</a:t>
            </a:r>
            <a:endParaRPr lang="en-US" dirty="0"/>
          </a:p>
        </p:txBody>
      </p:sp>
      <p:sp>
        <p:nvSpPr>
          <p:cNvPr id="5" name="TextBox 4"/>
          <p:cNvSpPr txBox="1"/>
          <p:nvPr/>
        </p:nvSpPr>
        <p:spPr>
          <a:xfrm>
            <a:off x="0" y="1600200"/>
            <a:ext cx="9144000" cy="338554"/>
          </a:xfrm>
          <a:prstGeom prst="rect">
            <a:avLst/>
          </a:prstGeom>
          <a:noFill/>
        </p:spPr>
        <p:txBody>
          <a:bodyPr wrap="square" rtlCol="0">
            <a:spAutoFit/>
          </a:bodyPr>
          <a:lstStyle/>
          <a:p>
            <a:r>
              <a:rPr lang="en-US" sz="1600" dirty="0" smtClean="0"/>
              <a:t>To delete rows from a table, you need to provide selection criteria that identify the rows.</a:t>
            </a:r>
          </a:p>
        </p:txBody>
      </p:sp>
      <p:pic>
        <p:nvPicPr>
          <p:cNvPr id="8194" name="Picture 2"/>
          <p:cNvPicPr>
            <a:picLocks noChangeAspect="1" noChangeArrowheads="1"/>
          </p:cNvPicPr>
          <p:nvPr/>
        </p:nvPicPr>
        <p:blipFill>
          <a:blip r:embed="rId2" cstate="print"/>
          <a:srcRect/>
          <a:stretch>
            <a:fillRect/>
          </a:stretch>
        </p:blipFill>
        <p:spPr bwMode="auto">
          <a:xfrm>
            <a:off x="228600" y="2133600"/>
            <a:ext cx="6610350" cy="1219200"/>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p>
        </p:txBody>
      </p:sp>
      <p:sp>
        <p:nvSpPr>
          <p:cNvPr id="4" name="Text Placeholder 3"/>
          <p:cNvSpPr>
            <a:spLocks noGrp="1"/>
          </p:cNvSpPr>
          <p:nvPr>
            <p:ph type="body" sz="quarter" idx="12"/>
          </p:nvPr>
        </p:nvSpPr>
        <p:spPr>
          <a:xfrm>
            <a:off x="0" y="1143000"/>
            <a:ext cx="8534400" cy="533400"/>
          </a:xfrm>
        </p:spPr>
        <p:txBody>
          <a:bodyPr/>
          <a:lstStyle/>
          <a:p>
            <a:r>
              <a:rPr lang="en-US" dirty="0" smtClean="0"/>
              <a:t>Update a Database</a:t>
            </a:r>
            <a:endParaRPr lang="en-US" dirty="0"/>
          </a:p>
        </p:txBody>
      </p:sp>
      <p:sp>
        <p:nvSpPr>
          <p:cNvPr id="5" name="TextBox 4"/>
          <p:cNvSpPr txBox="1"/>
          <p:nvPr/>
        </p:nvSpPr>
        <p:spPr>
          <a:xfrm>
            <a:off x="0" y="1600200"/>
            <a:ext cx="9144000" cy="338554"/>
          </a:xfrm>
          <a:prstGeom prst="rect">
            <a:avLst/>
          </a:prstGeom>
          <a:noFill/>
        </p:spPr>
        <p:txBody>
          <a:bodyPr wrap="square" rtlCol="0">
            <a:spAutoFit/>
          </a:bodyPr>
          <a:lstStyle/>
          <a:p>
            <a:r>
              <a:rPr lang="en-US" sz="1600" dirty="0" smtClean="0"/>
              <a:t>When you need to modify a subset of your database values, use the </a:t>
            </a:r>
            <a:r>
              <a:rPr lang="en-US" sz="1600" dirty="0" smtClean="0">
                <a:hlinkClick r:id="rId2"/>
              </a:rPr>
              <a:t>update()</a:t>
            </a:r>
            <a:r>
              <a:rPr lang="en-US" sz="1600" dirty="0" smtClean="0"/>
              <a:t> method.</a:t>
            </a:r>
          </a:p>
        </p:txBody>
      </p:sp>
      <p:pic>
        <p:nvPicPr>
          <p:cNvPr id="9218" name="Picture 2"/>
          <p:cNvPicPr>
            <a:picLocks noChangeAspect="1" noChangeArrowheads="1"/>
          </p:cNvPicPr>
          <p:nvPr/>
        </p:nvPicPr>
        <p:blipFill>
          <a:blip r:embed="rId3" cstate="print"/>
          <a:srcRect/>
          <a:stretch>
            <a:fillRect/>
          </a:stretch>
        </p:blipFill>
        <p:spPr bwMode="auto">
          <a:xfrm>
            <a:off x="381000" y="2133600"/>
            <a:ext cx="6486525" cy="2724150"/>
          </a:xfrm>
          <a:prstGeom prst="rect">
            <a:avLst/>
          </a:prstGeom>
          <a:noFill/>
          <a:ln w="9525">
            <a:noFill/>
            <a:miter lim="800000"/>
            <a:headEnd/>
            <a:tailEnd/>
          </a:ln>
        </p:spPr>
      </p:pic>
    </p:spTree>
    <p:extLst>
      <p:ext uri="{BB962C8B-B14F-4D97-AF65-F5344CB8AC3E}">
        <p14:creationId xmlns:p14="http://schemas.microsoft.com/office/powerpoint/2010/main" val="149596265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NOTIFICATIONS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4" name="Text Placeholder 3"/>
          <p:cNvSpPr>
            <a:spLocks noGrp="1"/>
          </p:cNvSpPr>
          <p:nvPr>
            <p:ph type="body" sz="quarter" idx="12"/>
          </p:nvPr>
        </p:nvSpPr>
        <p:spPr/>
        <p:txBody>
          <a:bodyPr/>
          <a:lstStyle/>
          <a:p>
            <a:r>
              <a:rPr lang="en-US" dirty="0" smtClean="0"/>
              <a:t>User Notification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User different technique:</a:t>
            </a:r>
          </a:p>
          <a:p>
            <a:pPr lvl="1"/>
            <a:r>
              <a:rPr lang="en-US" dirty="0" smtClean="0"/>
              <a:t>A </a:t>
            </a:r>
            <a:r>
              <a:rPr lang="en-US" dirty="0" smtClean="0">
                <a:hlinkClick r:id="" action="ppaction://hlinkfile"/>
              </a:rPr>
              <a:t>Toast Notification</a:t>
            </a:r>
            <a:r>
              <a:rPr lang="en-US" dirty="0" smtClean="0"/>
              <a:t>, for brief messages that come from the background.</a:t>
            </a:r>
          </a:p>
          <a:p>
            <a:pPr lvl="1"/>
            <a:r>
              <a:rPr lang="en-US" dirty="0" smtClean="0"/>
              <a:t>A </a:t>
            </a:r>
            <a:r>
              <a:rPr lang="en-US" dirty="0" smtClean="0">
                <a:hlinkClick r:id="" action="ppaction://hlinkfile"/>
              </a:rPr>
              <a:t>Status Bar Notification</a:t>
            </a:r>
            <a:r>
              <a:rPr lang="en-US" dirty="0" smtClean="0"/>
              <a:t>, for persistent reminders that come from the background and request the user's response.</a:t>
            </a:r>
          </a:p>
          <a:p>
            <a:pPr lvl="1"/>
            <a:r>
              <a:rPr lang="en-US" dirty="0" smtClean="0"/>
              <a:t>A </a:t>
            </a:r>
            <a:r>
              <a:rPr lang="en-US" dirty="0" smtClean="0">
                <a:hlinkClick r:id="" action="ppaction://hlinkfile"/>
              </a:rPr>
              <a:t>Dialog Notification</a:t>
            </a:r>
            <a:r>
              <a:rPr lang="en-US" dirty="0" smtClean="0"/>
              <a:t>, for Activity-related notifications.</a:t>
            </a:r>
          </a:p>
          <a:p>
            <a:endParaRPr lang="en-US" dirty="0"/>
          </a:p>
        </p:txBody>
      </p:sp>
    </p:spTree>
    <p:extLst>
      <p:ext uri="{BB962C8B-B14F-4D97-AF65-F5344CB8AC3E}">
        <p14:creationId xmlns:p14="http://schemas.microsoft.com/office/powerpoint/2010/main" val="12425264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p>
        </p:txBody>
      </p:sp>
      <p:sp>
        <p:nvSpPr>
          <p:cNvPr id="5" name="Text Placeholder 4"/>
          <p:cNvSpPr>
            <a:spLocks noGrp="1"/>
          </p:cNvSpPr>
          <p:nvPr>
            <p:ph type="body" sz="quarter" idx="12"/>
          </p:nvPr>
        </p:nvSpPr>
        <p:spPr/>
        <p:txBody>
          <a:bodyPr/>
          <a:lstStyle/>
          <a:p>
            <a:r>
              <a:rPr lang="en-US" dirty="0" smtClean="0"/>
              <a:t>Creating Toast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A toast notification is a message that pops up on the surface of the window. </a:t>
            </a:r>
          </a:p>
          <a:p>
            <a:r>
              <a:rPr lang="en-US" dirty="0" smtClean="0"/>
              <a:t>It only fills the amount of space required for the message and the user's current activity remains visible and interactive. </a:t>
            </a:r>
          </a:p>
          <a:p>
            <a:r>
              <a:rPr lang="en-US" dirty="0" smtClean="0"/>
              <a:t>The notification automatically fades in and out, and does not accept interaction events.</a:t>
            </a:r>
          </a:p>
          <a:p>
            <a:r>
              <a:rPr lang="en-US" dirty="0" smtClean="0"/>
              <a:t>A toast can be created and displayed from an </a:t>
            </a:r>
            <a:r>
              <a:rPr lang="en-US" dirty="0" smtClean="0">
                <a:hlinkClick r:id="rId2"/>
              </a:rPr>
              <a:t>Activity</a:t>
            </a:r>
            <a:r>
              <a:rPr lang="en-US" dirty="0" smtClean="0"/>
              <a:t> or </a:t>
            </a:r>
            <a:r>
              <a:rPr lang="en-US" dirty="0" smtClean="0">
                <a:hlinkClick r:id="rId3"/>
              </a:rPr>
              <a:t>Service</a:t>
            </a:r>
            <a:r>
              <a:rPr lang="en-US" dirty="0" smtClean="0"/>
              <a:t>. If you create a toast notification from a Service, it appears in front of the Activity currently in focus.</a:t>
            </a:r>
          </a:p>
          <a:p>
            <a:endParaRPr lang="en-US" dirty="0" smtClean="0"/>
          </a:p>
          <a:p>
            <a:endParaRPr lang="en-US" dirty="0"/>
          </a:p>
        </p:txBody>
      </p:sp>
      <p:pic>
        <p:nvPicPr>
          <p:cNvPr id="263170" name="Picture 2" descr="D:\My Web Sites\AndroidUserGuide\developer.android.com\images\toast.png"/>
          <p:cNvPicPr>
            <a:picLocks noChangeAspect="1" noChangeArrowheads="1"/>
          </p:cNvPicPr>
          <p:nvPr/>
        </p:nvPicPr>
        <p:blipFill>
          <a:blip r:embed="rId4" cstate="print"/>
          <a:srcRect/>
          <a:stretch>
            <a:fillRect/>
          </a:stretch>
        </p:blipFill>
        <p:spPr bwMode="auto">
          <a:xfrm>
            <a:off x="3124200" y="4572000"/>
            <a:ext cx="2286000" cy="1600202"/>
          </a:xfrm>
          <a:prstGeom prst="rect">
            <a:avLst/>
          </a:prstGeom>
          <a:noFill/>
        </p:spPr>
      </p:pic>
    </p:spTree>
    <p:extLst>
      <p:ext uri="{BB962C8B-B14F-4D97-AF65-F5344CB8AC3E}">
        <p14:creationId xmlns:p14="http://schemas.microsoft.com/office/powerpoint/2010/main" val="32395398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8" name="Text Placeholder 7"/>
          <p:cNvSpPr>
            <a:spLocks noGrp="1"/>
          </p:cNvSpPr>
          <p:nvPr>
            <p:ph type="body" sz="quarter" idx="12"/>
          </p:nvPr>
        </p:nvSpPr>
        <p:spPr/>
        <p:txBody>
          <a:bodyPr/>
          <a:lstStyle/>
          <a:p>
            <a:r>
              <a:rPr lang="en-US" dirty="0" smtClean="0"/>
              <a:t>Creating Toast Notifications</a:t>
            </a:r>
            <a:endParaRPr lang="en-US" dirty="0"/>
          </a:p>
        </p:txBody>
      </p:sp>
      <p:pic>
        <p:nvPicPr>
          <p:cNvPr id="274434" name="Picture 2"/>
          <p:cNvPicPr>
            <a:picLocks noChangeAspect="1" noChangeArrowheads="1"/>
          </p:cNvPicPr>
          <p:nvPr/>
        </p:nvPicPr>
        <p:blipFill>
          <a:blip r:embed="rId2" cstate="print"/>
          <a:srcRect/>
          <a:stretch>
            <a:fillRect/>
          </a:stretch>
        </p:blipFill>
        <p:spPr bwMode="auto">
          <a:xfrm>
            <a:off x="1828800" y="2114550"/>
            <a:ext cx="4572000" cy="1143000"/>
          </a:xfrm>
          <a:prstGeom prst="rect">
            <a:avLst/>
          </a:prstGeom>
          <a:noFill/>
          <a:ln w="9525">
            <a:noFill/>
            <a:miter lim="800000"/>
            <a:headEnd/>
            <a:tailEnd/>
          </a:ln>
          <a:effectLst/>
        </p:spPr>
      </p:pic>
      <p:pic>
        <p:nvPicPr>
          <p:cNvPr id="274435" name="Picture 3"/>
          <p:cNvPicPr>
            <a:picLocks noChangeAspect="1" noChangeArrowheads="1"/>
          </p:cNvPicPr>
          <p:nvPr/>
        </p:nvPicPr>
        <p:blipFill>
          <a:blip r:embed="rId3" cstate="print"/>
          <a:srcRect/>
          <a:stretch>
            <a:fillRect/>
          </a:stretch>
        </p:blipFill>
        <p:spPr bwMode="auto">
          <a:xfrm>
            <a:off x="1828800" y="4629150"/>
            <a:ext cx="4812632" cy="457200"/>
          </a:xfrm>
          <a:prstGeom prst="rect">
            <a:avLst/>
          </a:prstGeom>
          <a:noFill/>
          <a:ln w="9525">
            <a:noFill/>
            <a:miter lim="800000"/>
            <a:headEnd/>
            <a:tailEnd/>
          </a:ln>
          <a:effectLst/>
        </p:spPr>
      </p:pic>
      <p:sp>
        <p:nvSpPr>
          <p:cNvPr id="6" name="Rectangle 5"/>
          <p:cNvSpPr/>
          <p:nvPr/>
        </p:nvSpPr>
        <p:spPr>
          <a:xfrm>
            <a:off x="1828800" y="4000501"/>
            <a:ext cx="5029200" cy="646331"/>
          </a:xfrm>
          <a:prstGeom prst="rect">
            <a:avLst/>
          </a:prstGeom>
        </p:spPr>
        <p:txBody>
          <a:bodyPr wrap="square">
            <a:spAutoFit/>
          </a:bodyPr>
          <a:lstStyle/>
          <a:p>
            <a:r>
              <a:rPr lang="en-US" b="1" dirty="0"/>
              <a:t>You can also chain your methods and avoid holding on to the Toast object, like this:</a:t>
            </a:r>
          </a:p>
        </p:txBody>
      </p:sp>
    </p:spTree>
    <p:extLst>
      <p:ext uri="{BB962C8B-B14F-4D97-AF65-F5344CB8AC3E}">
        <p14:creationId xmlns:p14="http://schemas.microsoft.com/office/powerpoint/2010/main" val="4112890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6" name="Text Placeholder 5"/>
          <p:cNvSpPr>
            <a:spLocks noGrp="1"/>
          </p:cNvSpPr>
          <p:nvPr>
            <p:ph type="body" sz="quarter" idx="12"/>
          </p:nvPr>
        </p:nvSpPr>
        <p:spPr/>
        <p:txBody>
          <a:bodyPr/>
          <a:lstStyle/>
          <a:p>
            <a:r>
              <a:rPr lang="en-US" dirty="0" smtClean="0"/>
              <a:t>Status Bar Notifications</a:t>
            </a:r>
            <a:endParaRPr lang="en-US" dirty="0"/>
          </a:p>
        </p:txBody>
      </p:sp>
      <p:pic>
        <p:nvPicPr>
          <p:cNvPr id="275458" name="Picture 2" descr="D:\My Web Sites\AndroidUserGuide\developer.android.com\images\status_bar.png"/>
          <p:cNvPicPr>
            <a:picLocks noChangeAspect="1" noChangeArrowheads="1"/>
          </p:cNvPicPr>
          <p:nvPr/>
        </p:nvPicPr>
        <p:blipFill>
          <a:blip r:embed="rId2" cstate="print"/>
          <a:srcRect/>
          <a:stretch>
            <a:fillRect/>
          </a:stretch>
        </p:blipFill>
        <p:spPr bwMode="auto">
          <a:xfrm>
            <a:off x="2400300" y="2171700"/>
            <a:ext cx="3657600" cy="457200"/>
          </a:xfrm>
          <a:prstGeom prst="rect">
            <a:avLst/>
          </a:prstGeom>
          <a:noFill/>
        </p:spPr>
      </p:pic>
      <p:pic>
        <p:nvPicPr>
          <p:cNvPr id="275460" name="Picture 4" descr="D:\My Web Sites\AndroidUserGuide\developer.android.com\images\notifications_window.png"/>
          <p:cNvPicPr>
            <a:picLocks noChangeAspect="1" noChangeArrowheads="1"/>
          </p:cNvPicPr>
          <p:nvPr/>
        </p:nvPicPr>
        <p:blipFill>
          <a:blip r:embed="rId3" cstate="print"/>
          <a:srcRect/>
          <a:stretch>
            <a:fillRect/>
          </a:stretch>
        </p:blipFill>
        <p:spPr bwMode="auto">
          <a:xfrm>
            <a:off x="2400300" y="3200400"/>
            <a:ext cx="2686050" cy="2108551"/>
          </a:xfrm>
          <a:prstGeom prst="rect">
            <a:avLst/>
          </a:prstGeom>
          <a:noFill/>
        </p:spPr>
      </p:pic>
    </p:spTree>
    <p:extLst>
      <p:ext uri="{BB962C8B-B14F-4D97-AF65-F5344CB8AC3E}">
        <p14:creationId xmlns:p14="http://schemas.microsoft.com/office/powerpoint/2010/main" val="326157068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p>
        </p:txBody>
      </p:sp>
      <p:sp>
        <p:nvSpPr>
          <p:cNvPr id="4" name="Text Placeholder 3"/>
          <p:cNvSpPr>
            <a:spLocks noGrp="1"/>
          </p:cNvSpPr>
          <p:nvPr>
            <p:ph type="body" sz="quarter" idx="12"/>
          </p:nvPr>
        </p:nvSpPr>
        <p:spPr/>
        <p:txBody>
          <a:bodyPr/>
          <a:lstStyle/>
          <a:p>
            <a:r>
              <a:rPr lang="en-US" dirty="0" smtClean="0"/>
              <a:t>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A status bar notification adds an icon to the system's status bar (with an optional ticker-text message) and an expanded message in the "Notifications" window. </a:t>
            </a:r>
          </a:p>
          <a:p>
            <a:r>
              <a:rPr lang="en-US" dirty="0" smtClean="0"/>
              <a:t>When the user selects the expanded message, Android fires an </a:t>
            </a:r>
            <a:r>
              <a:rPr lang="en-US" dirty="0" smtClean="0">
                <a:hlinkClick r:id="rId2"/>
              </a:rPr>
              <a:t>Intent</a:t>
            </a:r>
            <a:r>
              <a:rPr lang="en-US" dirty="0" smtClean="0"/>
              <a:t> that is defined by the notification (usually to launch an </a:t>
            </a:r>
            <a:r>
              <a:rPr lang="en-US" dirty="0" smtClean="0">
                <a:hlinkClick r:id="rId3"/>
              </a:rPr>
              <a:t>Activity</a:t>
            </a:r>
            <a:r>
              <a:rPr lang="en-US" dirty="0" smtClean="0"/>
              <a:t>). </a:t>
            </a:r>
          </a:p>
          <a:p>
            <a:r>
              <a:rPr lang="en-US" dirty="0" smtClean="0"/>
              <a:t>You can also configure the notification to alert the user with a sound, a vibration, and flashing lights on the device.</a:t>
            </a:r>
          </a:p>
          <a:p>
            <a:endParaRPr lang="en-US" dirty="0"/>
          </a:p>
        </p:txBody>
      </p:sp>
    </p:spTree>
    <p:extLst>
      <p:ext uri="{BB962C8B-B14F-4D97-AF65-F5344CB8AC3E}">
        <p14:creationId xmlns:p14="http://schemas.microsoft.com/office/powerpoint/2010/main" val="30124787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p>
        </p:txBody>
      </p:sp>
      <p:sp>
        <p:nvSpPr>
          <p:cNvPr id="4" name="Text Placeholder 3"/>
          <p:cNvSpPr>
            <a:spLocks noGrp="1"/>
          </p:cNvSpPr>
          <p:nvPr>
            <p:ph type="body" sz="quarter" idx="12"/>
          </p:nvPr>
        </p:nvSpPr>
        <p:spPr/>
        <p:txBody>
          <a:bodyPr/>
          <a:lstStyle/>
          <a:p>
            <a:r>
              <a:rPr lang="en-US" dirty="0" smtClean="0"/>
              <a:t>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A status bar notification should be used for any case in which a background Service needs to alert the user about an event that requires a response. </a:t>
            </a:r>
          </a:p>
          <a:p>
            <a:r>
              <a:rPr lang="en-US" dirty="0" smtClean="0"/>
              <a:t>A background Service should never launch an Activity on its own in order to receive user interaction. </a:t>
            </a:r>
          </a:p>
          <a:p>
            <a:r>
              <a:rPr lang="en-US" dirty="0" smtClean="0"/>
              <a:t>The Service should instead create a status bar notification that will launch the Activity when selected by the user.</a:t>
            </a:r>
          </a:p>
          <a:p>
            <a:endParaRPr lang="en-US" dirty="0"/>
          </a:p>
        </p:txBody>
      </p:sp>
    </p:spTree>
    <p:extLst>
      <p:ext uri="{BB962C8B-B14F-4D97-AF65-F5344CB8AC3E}">
        <p14:creationId xmlns:p14="http://schemas.microsoft.com/office/powerpoint/2010/main" val="2351385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sz="quarter" idx="11"/>
          </p:nvPr>
        </p:nvSpPr>
        <p:spPr/>
        <p:txBody>
          <a:bodyPr>
            <a:normAutofit fontScale="92500" lnSpcReduction="10000"/>
          </a:bodyPr>
          <a:lstStyle/>
          <a:p>
            <a:r>
              <a:rPr lang="en-US" sz="2400" dirty="0" smtClean="0">
                <a:solidFill>
                  <a:srgbClr val="0070C0"/>
                </a:solidFill>
              </a:rPr>
              <a:t>Intents</a:t>
            </a:r>
            <a:endParaRPr lang="en-US" sz="2400" dirty="0">
              <a:solidFill>
                <a:srgbClr val="0070C0"/>
              </a:solidFill>
            </a:endParaRPr>
          </a:p>
          <a:p>
            <a:r>
              <a:rPr lang="en-US" sz="2400" dirty="0">
                <a:solidFill>
                  <a:srgbClr val="0070C0"/>
                </a:solidFill>
              </a:rPr>
              <a:t>Services</a:t>
            </a:r>
          </a:p>
          <a:p>
            <a:r>
              <a:rPr lang="en-US" sz="2400" dirty="0">
                <a:solidFill>
                  <a:srgbClr val="0070C0"/>
                </a:solidFill>
              </a:rPr>
              <a:t>Data Storage</a:t>
            </a:r>
          </a:p>
          <a:p>
            <a:r>
              <a:rPr lang="en-US" sz="2400" dirty="0">
                <a:solidFill>
                  <a:srgbClr val="0070C0"/>
                </a:solidFill>
              </a:rPr>
              <a:t>Content Provider</a:t>
            </a:r>
          </a:p>
          <a:p>
            <a:r>
              <a:rPr lang="en-US" sz="2400" dirty="0">
                <a:solidFill>
                  <a:srgbClr val="0070C0"/>
                </a:solidFill>
              </a:rPr>
              <a:t>Media</a:t>
            </a:r>
          </a:p>
          <a:p>
            <a:r>
              <a:rPr lang="en-US" sz="2400" dirty="0">
                <a:solidFill>
                  <a:srgbClr val="0070C0"/>
                </a:solidFill>
              </a:rPr>
              <a:t>Telephony</a:t>
            </a:r>
          </a:p>
          <a:p>
            <a:r>
              <a:rPr lang="en-US" sz="2400" dirty="0" err="1">
                <a:solidFill>
                  <a:srgbClr val="0070C0"/>
                </a:solidFill>
              </a:rPr>
              <a:t>Wifi</a:t>
            </a:r>
            <a:r>
              <a:rPr lang="en-US" sz="2400" dirty="0">
                <a:solidFill>
                  <a:srgbClr val="0070C0"/>
                </a:solidFill>
              </a:rPr>
              <a:t>, Bluetooth &amp; Networking</a:t>
            </a:r>
          </a:p>
          <a:p>
            <a:r>
              <a:rPr lang="en-US" sz="2400" dirty="0">
                <a:solidFill>
                  <a:srgbClr val="0070C0"/>
                </a:solidFill>
              </a:rPr>
              <a:t>Sensors</a:t>
            </a:r>
          </a:p>
          <a:p>
            <a:r>
              <a:rPr lang="en-US" sz="2400" dirty="0">
                <a:solidFill>
                  <a:srgbClr val="0070C0"/>
                </a:solidFill>
              </a:rPr>
              <a:t>Location &amp; Maps</a:t>
            </a:r>
          </a:p>
          <a:p>
            <a:r>
              <a:rPr lang="en-US" sz="2400" dirty="0">
                <a:solidFill>
                  <a:srgbClr val="0070C0"/>
                </a:solidFill>
              </a:rPr>
              <a:t>Debugging</a:t>
            </a:r>
          </a:p>
        </p:txBody>
      </p:sp>
    </p:spTree>
    <p:extLst>
      <p:ext uri="{BB962C8B-B14F-4D97-AF65-F5344CB8AC3E}">
        <p14:creationId xmlns:p14="http://schemas.microsoft.com/office/powerpoint/2010/main" val="361193758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152400" y="1066800"/>
            <a:ext cx="8534400" cy="533400"/>
          </a:xfrm>
        </p:spPr>
        <p:txBody>
          <a:bodyPr/>
          <a:lstStyle/>
          <a:p>
            <a:r>
              <a:rPr lang="en-US" dirty="0"/>
              <a:t>Libraries</a:t>
            </a:r>
          </a:p>
        </p:txBody>
      </p:sp>
      <p:sp>
        <p:nvSpPr>
          <p:cNvPr id="3" name="Content Placeholder 2"/>
          <p:cNvSpPr>
            <a:spLocks noGrp="1"/>
          </p:cNvSpPr>
          <p:nvPr>
            <p:ph sz="quarter" idx="13"/>
          </p:nvPr>
        </p:nvSpPr>
        <p:spPr>
          <a:xfrm>
            <a:off x="152400" y="1600200"/>
            <a:ext cx="8534400" cy="3581400"/>
          </a:xfrm>
          <a:prstGeom prst="rect">
            <a:avLst/>
          </a:prstGeom>
        </p:spPr>
        <p:txBody>
          <a:bodyPr>
            <a:normAutofit/>
          </a:bodyPr>
          <a:lstStyle/>
          <a:p>
            <a:r>
              <a:rPr lang="en-US" dirty="0" smtClean="0"/>
              <a:t>System C library - a BSD-derived implementation of the standard C system library (</a:t>
            </a:r>
            <a:r>
              <a:rPr lang="en-US" dirty="0" err="1" smtClean="0"/>
              <a:t>libc</a:t>
            </a:r>
            <a:r>
              <a:rPr lang="en-US" dirty="0" smtClean="0"/>
              <a:t>), tuned for embedded Linux-based devices</a:t>
            </a:r>
          </a:p>
          <a:p>
            <a:r>
              <a:rPr lang="en-US" dirty="0" smtClean="0"/>
              <a:t>Media Libraries - based on </a:t>
            </a:r>
            <a:r>
              <a:rPr lang="en-US" dirty="0" err="1" smtClean="0"/>
              <a:t>PacketVideo's</a:t>
            </a:r>
            <a:r>
              <a:rPr lang="en-US" dirty="0" smtClean="0"/>
              <a:t> </a:t>
            </a:r>
            <a:r>
              <a:rPr lang="en-US" dirty="0" err="1" smtClean="0"/>
              <a:t>OpenCORE</a:t>
            </a:r>
            <a:r>
              <a:rPr lang="en-US" dirty="0" smtClean="0"/>
              <a:t>; the libraries support playback and recording of many popular audio and video formats, as well as static image files, including MPEG4, H.264, MP3, AAC, AMR, JPG, and PNG</a:t>
            </a:r>
          </a:p>
        </p:txBody>
      </p:sp>
      <p:pic>
        <p:nvPicPr>
          <p:cNvPr id="26627" name="Picture 3"/>
          <p:cNvPicPr>
            <a:picLocks noChangeAspect="1" noChangeArrowheads="1"/>
          </p:cNvPicPr>
          <p:nvPr/>
        </p:nvPicPr>
        <p:blipFill>
          <a:blip r:embed="rId2" cstate="print"/>
          <a:srcRect/>
          <a:stretch>
            <a:fillRect/>
          </a:stretch>
        </p:blipFill>
        <p:spPr bwMode="auto">
          <a:xfrm>
            <a:off x="228600" y="3276600"/>
            <a:ext cx="8686800" cy="2743200"/>
          </a:xfrm>
          <a:prstGeom prst="rect">
            <a:avLst/>
          </a:prstGeom>
          <a:noFill/>
          <a:ln w="9525">
            <a:noFill/>
            <a:miter lim="800000"/>
            <a:headEnd/>
            <a:tailEnd/>
          </a:ln>
          <a:effectLst/>
        </p:spPr>
      </p:pic>
      <p:sp>
        <p:nvSpPr>
          <p:cNvPr id="8" name="Rectangle 7"/>
          <p:cNvSpPr/>
          <p:nvPr/>
        </p:nvSpPr>
        <p:spPr bwMode="auto">
          <a:xfrm>
            <a:off x="3821875" y="4343400"/>
            <a:ext cx="1524000" cy="3810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
        <p:nvSpPr>
          <p:cNvPr id="9" name="Rectangle 8"/>
          <p:cNvSpPr/>
          <p:nvPr/>
        </p:nvSpPr>
        <p:spPr bwMode="auto">
          <a:xfrm>
            <a:off x="2157350" y="3545775"/>
            <a:ext cx="1447800" cy="3810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Tree>
    <p:extLst>
      <p:ext uri="{BB962C8B-B14F-4D97-AF65-F5344CB8AC3E}">
        <p14:creationId xmlns:p14="http://schemas.microsoft.com/office/powerpoint/2010/main" val="3751917052"/>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5" name="Text Placeholder 4"/>
          <p:cNvSpPr>
            <a:spLocks noGrp="1"/>
          </p:cNvSpPr>
          <p:nvPr>
            <p:ph type="body" sz="quarter" idx="12"/>
          </p:nvPr>
        </p:nvSpPr>
        <p:spPr/>
        <p:txBody>
          <a:bodyPr/>
          <a:lstStyle/>
          <a:p>
            <a:r>
              <a:rPr lang="en-US" dirty="0" smtClean="0"/>
              <a:t>Creating 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Get a reference to the </a:t>
            </a:r>
            <a:r>
              <a:rPr lang="en-US" dirty="0" err="1" smtClean="0"/>
              <a:t>NotificationManager</a:t>
            </a:r>
            <a:r>
              <a:rPr lang="en-US" dirty="0" smtClean="0"/>
              <a:t>:</a:t>
            </a:r>
            <a:endParaRPr lang="en-US" dirty="0"/>
          </a:p>
        </p:txBody>
      </p:sp>
      <p:pic>
        <p:nvPicPr>
          <p:cNvPr id="280578" name="Picture 2"/>
          <p:cNvPicPr>
            <a:picLocks noChangeAspect="1" noChangeArrowheads="1"/>
          </p:cNvPicPr>
          <p:nvPr/>
        </p:nvPicPr>
        <p:blipFill>
          <a:blip r:embed="rId2" cstate="print"/>
          <a:srcRect/>
          <a:stretch>
            <a:fillRect/>
          </a:stretch>
        </p:blipFill>
        <p:spPr bwMode="auto">
          <a:xfrm>
            <a:off x="1428751" y="3143250"/>
            <a:ext cx="5788478" cy="800100"/>
          </a:xfrm>
          <a:prstGeom prst="rect">
            <a:avLst/>
          </a:prstGeom>
          <a:noFill/>
          <a:ln w="9525">
            <a:noFill/>
            <a:miter lim="800000"/>
            <a:headEnd/>
            <a:tailEnd/>
          </a:ln>
          <a:effectLst/>
        </p:spPr>
      </p:pic>
    </p:spTree>
    <p:extLst>
      <p:ext uri="{BB962C8B-B14F-4D97-AF65-F5344CB8AC3E}">
        <p14:creationId xmlns:p14="http://schemas.microsoft.com/office/powerpoint/2010/main" val="37990234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5" name="Text Placeholder 4"/>
          <p:cNvSpPr>
            <a:spLocks noGrp="1"/>
          </p:cNvSpPr>
          <p:nvPr>
            <p:ph type="body" sz="quarter" idx="12"/>
          </p:nvPr>
        </p:nvSpPr>
        <p:spPr/>
        <p:txBody>
          <a:bodyPr/>
          <a:lstStyle/>
          <a:p>
            <a:r>
              <a:rPr lang="en-US" dirty="0" smtClean="0"/>
              <a:t>Creating 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Instantiate the Notification:</a:t>
            </a:r>
            <a:endParaRPr lang="en-US" dirty="0"/>
          </a:p>
        </p:txBody>
      </p:sp>
      <p:pic>
        <p:nvPicPr>
          <p:cNvPr id="281602" name="Picture 2"/>
          <p:cNvPicPr>
            <a:picLocks noChangeAspect="1" noChangeArrowheads="1"/>
          </p:cNvPicPr>
          <p:nvPr/>
        </p:nvPicPr>
        <p:blipFill>
          <a:blip r:embed="rId2" cstate="print"/>
          <a:srcRect/>
          <a:stretch>
            <a:fillRect/>
          </a:stretch>
        </p:blipFill>
        <p:spPr bwMode="auto">
          <a:xfrm>
            <a:off x="1371600" y="3143250"/>
            <a:ext cx="6035468" cy="1143000"/>
          </a:xfrm>
          <a:prstGeom prst="rect">
            <a:avLst/>
          </a:prstGeom>
          <a:noFill/>
          <a:ln w="9525">
            <a:noFill/>
            <a:miter lim="800000"/>
            <a:headEnd/>
            <a:tailEnd/>
          </a:ln>
          <a:effectLst/>
        </p:spPr>
      </p:pic>
    </p:spTree>
    <p:extLst>
      <p:ext uri="{BB962C8B-B14F-4D97-AF65-F5344CB8AC3E}">
        <p14:creationId xmlns:p14="http://schemas.microsoft.com/office/powerpoint/2010/main" val="184925575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5" name="Text Placeholder 4"/>
          <p:cNvSpPr>
            <a:spLocks noGrp="1"/>
          </p:cNvSpPr>
          <p:nvPr>
            <p:ph type="body" sz="quarter" idx="12"/>
          </p:nvPr>
        </p:nvSpPr>
        <p:spPr/>
        <p:txBody>
          <a:bodyPr/>
          <a:lstStyle/>
          <a:p>
            <a:r>
              <a:rPr lang="en-US" dirty="0" smtClean="0"/>
              <a:t>Creating 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Define the Notification's expanded message and Intent: </a:t>
            </a:r>
            <a:endParaRPr lang="en-US" dirty="0"/>
          </a:p>
        </p:txBody>
      </p:sp>
      <p:pic>
        <p:nvPicPr>
          <p:cNvPr id="282626" name="Picture 2"/>
          <p:cNvPicPr>
            <a:picLocks noChangeAspect="1" noChangeArrowheads="1"/>
          </p:cNvPicPr>
          <p:nvPr/>
        </p:nvPicPr>
        <p:blipFill>
          <a:blip r:embed="rId2" cstate="print"/>
          <a:srcRect/>
          <a:stretch>
            <a:fillRect/>
          </a:stretch>
        </p:blipFill>
        <p:spPr bwMode="auto">
          <a:xfrm>
            <a:off x="1428750" y="2914650"/>
            <a:ext cx="6514272" cy="1428750"/>
          </a:xfrm>
          <a:prstGeom prst="rect">
            <a:avLst/>
          </a:prstGeom>
          <a:noFill/>
          <a:ln w="9525">
            <a:noFill/>
            <a:miter lim="800000"/>
            <a:headEnd/>
            <a:tailEnd/>
          </a:ln>
          <a:effectLst/>
        </p:spPr>
      </p:pic>
    </p:spTree>
    <p:extLst>
      <p:ext uri="{BB962C8B-B14F-4D97-AF65-F5344CB8AC3E}">
        <p14:creationId xmlns:p14="http://schemas.microsoft.com/office/powerpoint/2010/main" val="30251147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5" name="Text Placeholder 4"/>
          <p:cNvSpPr>
            <a:spLocks noGrp="1"/>
          </p:cNvSpPr>
          <p:nvPr>
            <p:ph type="body" sz="quarter" idx="12"/>
          </p:nvPr>
        </p:nvSpPr>
        <p:spPr/>
        <p:txBody>
          <a:bodyPr/>
          <a:lstStyle/>
          <a:p>
            <a:r>
              <a:rPr lang="en-US" dirty="0" smtClean="0"/>
              <a:t>Creating Status Bar Notifications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Pass the Notification to the </a:t>
            </a:r>
            <a:r>
              <a:rPr lang="en-US" dirty="0" err="1" smtClean="0"/>
              <a:t>NotificationManager</a:t>
            </a:r>
            <a:r>
              <a:rPr lang="en-US" dirty="0" smtClean="0"/>
              <a:t>: </a:t>
            </a:r>
            <a:endParaRPr lang="en-US" dirty="0"/>
          </a:p>
        </p:txBody>
      </p:sp>
      <p:pic>
        <p:nvPicPr>
          <p:cNvPr id="283650" name="Picture 2"/>
          <p:cNvPicPr>
            <a:picLocks noChangeAspect="1" noChangeArrowheads="1"/>
          </p:cNvPicPr>
          <p:nvPr/>
        </p:nvPicPr>
        <p:blipFill>
          <a:blip r:embed="rId2" cstate="print"/>
          <a:srcRect/>
          <a:stretch>
            <a:fillRect/>
          </a:stretch>
        </p:blipFill>
        <p:spPr bwMode="auto">
          <a:xfrm>
            <a:off x="1485900" y="3143250"/>
            <a:ext cx="6110909" cy="971550"/>
          </a:xfrm>
          <a:prstGeom prst="rect">
            <a:avLst/>
          </a:prstGeom>
          <a:noFill/>
          <a:ln w="9525">
            <a:noFill/>
            <a:miter lim="800000"/>
            <a:headEnd/>
            <a:tailEnd/>
          </a:ln>
          <a:effectLst/>
        </p:spPr>
      </p:pic>
    </p:spTree>
    <p:extLst>
      <p:ext uri="{BB962C8B-B14F-4D97-AF65-F5344CB8AC3E}">
        <p14:creationId xmlns:p14="http://schemas.microsoft.com/office/powerpoint/2010/main" val="58411305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4" name="Text Placeholder 3"/>
          <p:cNvSpPr>
            <a:spLocks noGrp="1"/>
          </p:cNvSpPr>
          <p:nvPr>
            <p:ph type="body" sz="quarter" idx="12"/>
          </p:nvPr>
        </p:nvSpPr>
        <p:spPr/>
        <p:txBody>
          <a:bodyPr/>
          <a:lstStyle/>
          <a:p>
            <a:r>
              <a:rPr lang="en-US" dirty="0" smtClean="0"/>
              <a:t>Adding Sound, vibration etc</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notification.defaults |= Notification.DEFAULT_SOUND; </a:t>
            </a:r>
          </a:p>
          <a:p>
            <a:r>
              <a:rPr lang="en-US" smtClean="0"/>
              <a:t>notification.defaults |= Notification.DEFAULT_VIBRATE; </a:t>
            </a:r>
          </a:p>
          <a:p>
            <a:r>
              <a:rPr lang="en-US" smtClean="0"/>
              <a:t>notification.defaults |= Notification.DEFAULT_LIGHTS; </a:t>
            </a:r>
            <a:endParaRPr lang="en-US" dirty="0"/>
          </a:p>
        </p:txBody>
      </p:sp>
    </p:spTree>
    <p:extLst>
      <p:ext uri="{BB962C8B-B14F-4D97-AF65-F5344CB8AC3E}">
        <p14:creationId xmlns:p14="http://schemas.microsoft.com/office/powerpoint/2010/main" val="201329576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ANDROID RESOURCES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dirty="0" smtClean="0"/>
              <a:t>You should always externalize resources such as images and strings from your application code, so that you can maintain them independently. </a:t>
            </a:r>
          </a:p>
          <a:p>
            <a:r>
              <a:rPr lang="en-US" dirty="0" smtClean="0"/>
              <a:t>Externalizing your resources also allows you to provide alternative resources that support specific device configurations such as different languages or screen sizes, which becomes increasingly important as more</a:t>
            </a:r>
          </a:p>
          <a:p>
            <a:r>
              <a:rPr lang="en-US" dirty="0" smtClean="0"/>
              <a:t>Android-powered devices become available with different configurations. In order to provide compatibility with different configurations, you must organize resources in your project's res/ directory, using various sub-directories that group resources by type and configuration.</a:t>
            </a:r>
          </a:p>
          <a:p>
            <a:endParaRPr lang="en-US" dirty="0"/>
          </a:p>
        </p:txBody>
      </p:sp>
    </p:spTree>
    <p:extLst>
      <p:ext uri="{BB962C8B-B14F-4D97-AF65-F5344CB8AC3E}">
        <p14:creationId xmlns:p14="http://schemas.microsoft.com/office/powerpoint/2010/main" val="26174608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pic>
        <p:nvPicPr>
          <p:cNvPr id="231426" name="Picture 2" descr="D:\My Web Sites\AndroidUserGuide\developer.android.com\images\resources\resource_devices_diagram1.png"/>
          <p:cNvPicPr>
            <a:picLocks noChangeAspect="1" noChangeArrowheads="1"/>
          </p:cNvPicPr>
          <p:nvPr/>
        </p:nvPicPr>
        <p:blipFill>
          <a:blip r:embed="rId2" cstate="print"/>
          <a:srcRect/>
          <a:stretch>
            <a:fillRect/>
          </a:stretch>
        </p:blipFill>
        <p:spPr bwMode="auto">
          <a:xfrm>
            <a:off x="2343151" y="2057400"/>
            <a:ext cx="4214914" cy="1371600"/>
          </a:xfrm>
          <a:prstGeom prst="rect">
            <a:avLst/>
          </a:prstGeom>
          <a:noFill/>
        </p:spPr>
      </p:pic>
      <p:pic>
        <p:nvPicPr>
          <p:cNvPr id="231428" name="Picture 4" descr="D:\My Web Sites\AndroidUserGuide\developer.android.com\images\resources\resource_devices_diagram2.png"/>
          <p:cNvPicPr>
            <a:picLocks noChangeAspect="1" noChangeArrowheads="1"/>
          </p:cNvPicPr>
          <p:nvPr/>
        </p:nvPicPr>
        <p:blipFill>
          <a:blip r:embed="rId3" cstate="print"/>
          <a:srcRect/>
          <a:stretch>
            <a:fillRect/>
          </a:stretch>
        </p:blipFill>
        <p:spPr bwMode="auto">
          <a:xfrm>
            <a:off x="2400301" y="4114800"/>
            <a:ext cx="4214914" cy="1371600"/>
          </a:xfrm>
          <a:prstGeom prst="rect">
            <a:avLst/>
          </a:prstGeom>
          <a:noFill/>
        </p:spPr>
      </p:pic>
      <p:sp>
        <p:nvSpPr>
          <p:cNvPr id="7" name="Rectangle 6"/>
          <p:cNvSpPr/>
          <p:nvPr/>
        </p:nvSpPr>
        <p:spPr>
          <a:xfrm>
            <a:off x="2514600" y="3486150"/>
            <a:ext cx="4400550" cy="646331"/>
          </a:xfrm>
          <a:prstGeom prst="rect">
            <a:avLst/>
          </a:prstGeom>
        </p:spPr>
        <p:txBody>
          <a:bodyPr wrap="square">
            <a:spAutoFit/>
          </a:bodyPr>
          <a:lstStyle/>
          <a:p>
            <a:r>
              <a:rPr lang="en-US" b="1" dirty="0"/>
              <a:t>Two different devices, both using default resources</a:t>
            </a:r>
          </a:p>
        </p:txBody>
      </p:sp>
      <p:sp>
        <p:nvSpPr>
          <p:cNvPr id="8" name="Rectangle 7"/>
          <p:cNvSpPr/>
          <p:nvPr/>
        </p:nvSpPr>
        <p:spPr>
          <a:xfrm>
            <a:off x="2400300" y="5600700"/>
            <a:ext cx="4171950" cy="646331"/>
          </a:xfrm>
          <a:prstGeom prst="rect">
            <a:avLst/>
          </a:prstGeom>
        </p:spPr>
        <p:txBody>
          <a:bodyPr wrap="square">
            <a:spAutoFit/>
          </a:bodyPr>
          <a:lstStyle/>
          <a:p>
            <a:r>
              <a:rPr lang="en-US" b="1" dirty="0"/>
              <a:t>Two different devices, one using alternative resources</a:t>
            </a:r>
          </a:p>
        </p:txBody>
      </p:sp>
    </p:spTree>
    <p:extLst>
      <p:ext uri="{BB962C8B-B14F-4D97-AF65-F5344CB8AC3E}">
        <p14:creationId xmlns:p14="http://schemas.microsoft.com/office/powerpoint/2010/main" val="126639463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6" name="Text Placeholder 5"/>
          <p:cNvSpPr>
            <a:spLocks noGrp="1"/>
          </p:cNvSpPr>
          <p:nvPr>
            <p:ph type="body" sz="quarter" idx="12"/>
          </p:nvPr>
        </p:nvSpPr>
        <p:spPr/>
        <p:txBody>
          <a:bodyPr/>
          <a:lstStyle/>
          <a:p>
            <a:r>
              <a:rPr lang="en-US" dirty="0" smtClean="0"/>
              <a:t>Providing Resources</a:t>
            </a:r>
            <a:endParaRPr lang="en-US" dirty="0"/>
          </a:p>
        </p:txBody>
      </p:sp>
      <p:graphicFrame>
        <p:nvGraphicFramePr>
          <p:cNvPr id="5" name="Table 4"/>
          <p:cNvGraphicFramePr>
            <a:graphicFrameLocks noGrp="1"/>
          </p:cNvGraphicFramePr>
          <p:nvPr/>
        </p:nvGraphicFramePr>
        <p:xfrm>
          <a:off x="1543050" y="2228850"/>
          <a:ext cx="6057900" cy="3473613"/>
        </p:xfrm>
        <a:graphic>
          <a:graphicData uri="http://schemas.openxmlformats.org/drawingml/2006/table">
            <a:tbl>
              <a:tblPr/>
              <a:tblGrid>
                <a:gridCol w="3028950"/>
                <a:gridCol w="3028950"/>
              </a:tblGrid>
              <a:tr h="488859">
                <a:tc>
                  <a:txBody>
                    <a:bodyPr/>
                    <a:lstStyle/>
                    <a:p>
                      <a:pPr marL="0" marR="0">
                        <a:lnSpc>
                          <a:spcPct val="115000"/>
                        </a:lnSpc>
                        <a:spcBef>
                          <a:spcPts val="0"/>
                        </a:spcBef>
                        <a:spcAft>
                          <a:spcPts val="1200"/>
                        </a:spcAft>
                      </a:pPr>
                      <a:r>
                        <a:rPr lang="en-US" sz="1400" b="1">
                          <a:solidFill>
                            <a:srgbClr val="333333"/>
                          </a:solidFill>
                          <a:latin typeface="Arial"/>
                          <a:ea typeface="Times New Roman"/>
                          <a:cs typeface="Times New Roman"/>
                        </a:rPr>
                        <a:t>Directory</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1400" b="1">
                          <a:solidFill>
                            <a:srgbClr val="333333"/>
                          </a:solidFill>
                          <a:latin typeface="Arial"/>
                          <a:ea typeface="Times New Roman"/>
                          <a:cs typeface="Times New Roman"/>
                        </a:rPr>
                        <a:t>Resource Type</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r>
              <a:tr h="568452">
                <a:tc>
                  <a:txBody>
                    <a:bodyPr/>
                    <a:lstStyle/>
                    <a:p>
                      <a:pPr marL="0" marR="0">
                        <a:lnSpc>
                          <a:spcPct val="115000"/>
                        </a:lnSpc>
                        <a:spcBef>
                          <a:spcPts val="0"/>
                        </a:spcBef>
                        <a:spcAft>
                          <a:spcPts val="1200"/>
                        </a:spcAft>
                      </a:pPr>
                      <a:r>
                        <a:rPr lang="en-US" sz="1400">
                          <a:solidFill>
                            <a:srgbClr val="007000"/>
                          </a:solidFill>
                          <a:latin typeface="Courier New"/>
                          <a:ea typeface="Times New Roman"/>
                          <a:cs typeface="Times New Roman"/>
                        </a:rPr>
                        <a:t>animator/</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1400">
                          <a:solidFill>
                            <a:srgbClr val="333333"/>
                          </a:solidFill>
                          <a:latin typeface="Arial"/>
                          <a:ea typeface="Times New Roman"/>
                          <a:cs typeface="Times New Roman"/>
                        </a:rPr>
                        <a:t>XML files that define </a:t>
                      </a:r>
                      <a:r>
                        <a:rPr lang="en-US" sz="1400" u="sng">
                          <a:solidFill>
                            <a:srgbClr val="006699"/>
                          </a:solidFill>
                          <a:latin typeface="Arial"/>
                          <a:ea typeface="Times New Roman"/>
                          <a:cs typeface="Times New Roman"/>
                          <a:hlinkClick r:id="rId2"/>
                        </a:rPr>
                        <a:t>property animations</a:t>
                      </a:r>
                      <a:r>
                        <a:rPr lang="en-US" sz="1400">
                          <a:solidFill>
                            <a:srgbClr val="333333"/>
                          </a:solidFill>
                          <a:latin typeface="Arial"/>
                          <a:ea typeface="Times New Roman"/>
                          <a:cs typeface="Times New Roman"/>
                        </a:rPr>
                        <a:t>.</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1514856">
                <a:tc>
                  <a:txBody>
                    <a:bodyPr/>
                    <a:lstStyle/>
                    <a:p>
                      <a:pPr marL="0" marR="0">
                        <a:lnSpc>
                          <a:spcPct val="115000"/>
                        </a:lnSpc>
                        <a:spcBef>
                          <a:spcPts val="0"/>
                        </a:spcBef>
                        <a:spcAft>
                          <a:spcPts val="1200"/>
                        </a:spcAft>
                      </a:pPr>
                      <a:r>
                        <a:rPr lang="en-US" sz="1400">
                          <a:solidFill>
                            <a:srgbClr val="007000"/>
                          </a:solidFill>
                          <a:latin typeface="Courier New"/>
                          <a:ea typeface="Times New Roman"/>
                          <a:cs typeface="Times New Roman"/>
                        </a:rPr>
                        <a:t>anim/</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1400" dirty="0">
                          <a:solidFill>
                            <a:srgbClr val="333333"/>
                          </a:solidFill>
                          <a:latin typeface="Arial"/>
                          <a:ea typeface="Times New Roman"/>
                          <a:cs typeface="Times New Roman"/>
                        </a:rPr>
                        <a:t>XML files that define </a:t>
                      </a:r>
                      <a:r>
                        <a:rPr lang="en-US" sz="1400" u="sng" dirty="0" err="1">
                          <a:solidFill>
                            <a:srgbClr val="006699"/>
                          </a:solidFill>
                          <a:latin typeface="Arial"/>
                          <a:ea typeface="Times New Roman"/>
                          <a:cs typeface="Times New Roman"/>
                          <a:hlinkClick r:id="rId3"/>
                        </a:rPr>
                        <a:t>tween</a:t>
                      </a:r>
                      <a:r>
                        <a:rPr lang="en-US" sz="1400" u="sng" dirty="0">
                          <a:solidFill>
                            <a:srgbClr val="006699"/>
                          </a:solidFill>
                          <a:latin typeface="Arial"/>
                          <a:ea typeface="Times New Roman"/>
                          <a:cs typeface="Times New Roman"/>
                          <a:hlinkClick r:id="rId3"/>
                        </a:rPr>
                        <a:t> animations</a:t>
                      </a:r>
                      <a:r>
                        <a:rPr lang="en-US" sz="1400" dirty="0">
                          <a:solidFill>
                            <a:srgbClr val="333333"/>
                          </a:solidFill>
                          <a:latin typeface="Arial"/>
                          <a:ea typeface="Times New Roman"/>
                          <a:cs typeface="Times New Roman"/>
                        </a:rPr>
                        <a:t>. (Property animations can also be saved in this directory, but the </a:t>
                      </a:r>
                      <a:r>
                        <a:rPr lang="en-US" sz="1400" dirty="0">
                          <a:solidFill>
                            <a:srgbClr val="007000"/>
                          </a:solidFill>
                          <a:latin typeface="Courier New"/>
                          <a:ea typeface="Times New Roman"/>
                          <a:cs typeface="Times New Roman"/>
                        </a:rPr>
                        <a:t>animator/</a:t>
                      </a:r>
                      <a:r>
                        <a:rPr lang="en-US" sz="1400" dirty="0">
                          <a:solidFill>
                            <a:srgbClr val="333333"/>
                          </a:solidFill>
                          <a:latin typeface="Arial"/>
                          <a:ea typeface="Times New Roman"/>
                          <a:cs typeface="Times New Roman"/>
                        </a:rPr>
                        <a:t> directory is preferred for property animations to distinguish between the </a:t>
                      </a:r>
                      <a:r>
                        <a:rPr lang="en-US" sz="1400" dirty="0" smtClean="0">
                          <a:solidFill>
                            <a:srgbClr val="333333"/>
                          </a:solidFill>
                          <a:latin typeface="Arial"/>
                          <a:ea typeface="Times New Roman"/>
                          <a:cs typeface="Times New Roman"/>
                        </a:rPr>
                        <a:t>two </a:t>
                      </a:r>
                      <a:r>
                        <a:rPr lang="en-US" sz="1400" dirty="0">
                          <a:solidFill>
                            <a:srgbClr val="333333"/>
                          </a:solidFill>
                          <a:latin typeface="Arial"/>
                          <a:ea typeface="Times New Roman"/>
                          <a:cs typeface="Times New Roman"/>
                        </a:rPr>
                        <a:t>types.)</a:t>
                      </a:r>
                      <a:endParaRPr lang="en-US" sz="14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805053">
                <a:tc>
                  <a:txBody>
                    <a:bodyPr/>
                    <a:lstStyle/>
                    <a:p>
                      <a:pPr marL="0" marR="0">
                        <a:lnSpc>
                          <a:spcPct val="115000"/>
                        </a:lnSpc>
                        <a:spcBef>
                          <a:spcPts val="0"/>
                        </a:spcBef>
                        <a:spcAft>
                          <a:spcPts val="1200"/>
                        </a:spcAft>
                      </a:pPr>
                      <a:r>
                        <a:rPr lang="en-US" sz="1400">
                          <a:solidFill>
                            <a:srgbClr val="007000"/>
                          </a:solidFill>
                          <a:latin typeface="Courier New"/>
                          <a:ea typeface="Times New Roman"/>
                          <a:cs typeface="Times New Roman"/>
                        </a:rPr>
                        <a:t>color/</a:t>
                      </a:r>
                      <a:endParaRPr lang="en-US" sz="14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1400" dirty="0">
                          <a:solidFill>
                            <a:srgbClr val="333333"/>
                          </a:solidFill>
                          <a:latin typeface="Arial"/>
                          <a:ea typeface="Times New Roman"/>
                          <a:cs typeface="Times New Roman"/>
                        </a:rPr>
                        <a:t>XML files that define a state list of colors. See </a:t>
                      </a:r>
                      <a:r>
                        <a:rPr lang="en-US" sz="1400" u="sng" dirty="0">
                          <a:solidFill>
                            <a:srgbClr val="006699"/>
                          </a:solidFill>
                          <a:latin typeface="Arial"/>
                          <a:ea typeface="Times New Roman"/>
                          <a:cs typeface="Times New Roman"/>
                          <a:hlinkClick r:id="rId4"/>
                        </a:rPr>
                        <a:t>Color State List Resource</a:t>
                      </a:r>
                      <a:endParaRPr lang="en-US" sz="14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3847044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6" name="Text Placeholder 5"/>
          <p:cNvSpPr>
            <a:spLocks noGrp="1"/>
          </p:cNvSpPr>
          <p:nvPr>
            <p:ph type="body" sz="quarter" idx="12"/>
          </p:nvPr>
        </p:nvSpPr>
        <p:spPr/>
        <p:txBody>
          <a:bodyPr/>
          <a:lstStyle/>
          <a:p>
            <a:r>
              <a:rPr lang="en-US" dirty="0" smtClean="0"/>
              <a:t>Providing Resources</a:t>
            </a:r>
            <a:endParaRPr lang="en-US" dirty="0"/>
          </a:p>
        </p:txBody>
      </p:sp>
      <p:graphicFrame>
        <p:nvGraphicFramePr>
          <p:cNvPr id="4" name="Table 3"/>
          <p:cNvGraphicFramePr>
            <a:graphicFrameLocks noGrp="1"/>
          </p:cNvGraphicFramePr>
          <p:nvPr/>
        </p:nvGraphicFramePr>
        <p:xfrm>
          <a:off x="1714500" y="2228850"/>
          <a:ext cx="5657850" cy="2711450"/>
        </p:xfrm>
        <a:graphic>
          <a:graphicData uri="http://schemas.openxmlformats.org/drawingml/2006/table">
            <a:tbl>
              <a:tblPr/>
              <a:tblGrid>
                <a:gridCol w="2828925"/>
                <a:gridCol w="2828925"/>
              </a:tblGrid>
              <a:tr h="2171700">
                <a:tc>
                  <a:txBody>
                    <a:bodyPr/>
                    <a:lstStyle/>
                    <a:p>
                      <a:pPr marL="0" marR="0">
                        <a:lnSpc>
                          <a:spcPct val="115000"/>
                        </a:lnSpc>
                        <a:spcBef>
                          <a:spcPts val="0"/>
                        </a:spcBef>
                        <a:spcAft>
                          <a:spcPts val="1200"/>
                        </a:spcAft>
                      </a:pPr>
                      <a:r>
                        <a:rPr lang="en-US" sz="1100">
                          <a:solidFill>
                            <a:srgbClr val="007000"/>
                          </a:solidFill>
                          <a:latin typeface="Courier New"/>
                          <a:ea typeface="Times New Roman"/>
                          <a:cs typeface="Times New Roman"/>
                        </a:rPr>
                        <a:t>drawable/</a:t>
                      </a:r>
                      <a:endParaRPr lang="en-US" sz="11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ts val="1560"/>
                        </a:lnSpc>
                        <a:spcBef>
                          <a:spcPts val="0"/>
                        </a:spcBef>
                        <a:spcAft>
                          <a:spcPts val="1200"/>
                        </a:spcAft>
                      </a:pPr>
                      <a:r>
                        <a:rPr lang="en-US" sz="1100" dirty="0">
                          <a:solidFill>
                            <a:srgbClr val="333333"/>
                          </a:solidFill>
                          <a:latin typeface="Arial"/>
                          <a:ea typeface="Times New Roman"/>
                          <a:cs typeface="Times New Roman"/>
                        </a:rPr>
                        <a:t>Bitmap files (</a:t>
                      </a:r>
                      <a:r>
                        <a:rPr lang="en-US" sz="1100" dirty="0">
                          <a:solidFill>
                            <a:srgbClr val="007000"/>
                          </a:solidFill>
                          <a:latin typeface="Courier New"/>
                          <a:ea typeface="Times New Roman"/>
                          <a:cs typeface="Times New Roman"/>
                        </a:rPr>
                        <a:t>.</a:t>
                      </a:r>
                      <a:r>
                        <a:rPr lang="en-US" sz="1100" dirty="0" err="1">
                          <a:solidFill>
                            <a:srgbClr val="007000"/>
                          </a:solidFill>
                          <a:latin typeface="Courier New"/>
                          <a:ea typeface="Times New Roman"/>
                          <a:cs typeface="Times New Roman"/>
                        </a:rPr>
                        <a:t>png</a:t>
                      </a:r>
                      <a:r>
                        <a:rPr lang="en-US" sz="1100" dirty="0">
                          <a:solidFill>
                            <a:srgbClr val="333333"/>
                          </a:solidFill>
                          <a:latin typeface="Arial"/>
                          <a:ea typeface="Times New Roman"/>
                          <a:cs typeface="Times New Roman"/>
                        </a:rPr>
                        <a:t>, </a:t>
                      </a:r>
                      <a:r>
                        <a:rPr lang="en-US" sz="1100" dirty="0">
                          <a:solidFill>
                            <a:srgbClr val="007000"/>
                          </a:solidFill>
                          <a:latin typeface="Courier New"/>
                          <a:ea typeface="Times New Roman"/>
                          <a:cs typeface="Times New Roman"/>
                        </a:rPr>
                        <a:t>.9.png</a:t>
                      </a:r>
                      <a:r>
                        <a:rPr lang="en-US" sz="1100" dirty="0">
                          <a:solidFill>
                            <a:srgbClr val="333333"/>
                          </a:solidFill>
                          <a:latin typeface="Arial"/>
                          <a:ea typeface="Times New Roman"/>
                          <a:cs typeface="Times New Roman"/>
                        </a:rPr>
                        <a:t>, </a:t>
                      </a:r>
                      <a:r>
                        <a:rPr lang="en-US" sz="1100" dirty="0">
                          <a:solidFill>
                            <a:srgbClr val="007000"/>
                          </a:solidFill>
                          <a:latin typeface="Courier New"/>
                          <a:ea typeface="Times New Roman"/>
                          <a:cs typeface="Times New Roman"/>
                        </a:rPr>
                        <a:t>.jpg</a:t>
                      </a:r>
                      <a:r>
                        <a:rPr lang="en-US" sz="1100" dirty="0">
                          <a:solidFill>
                            <a:srgbClr val="333333"/>
                          </a:solidFill>
                          <a:latin typeface="Arial"/>
                          <a:ea typeface="Times New Roman"/>
                          <a:cs typeface="Times New Roman"/>
                        </a:rPr>
                        <a:t>, </a:t>
                      </a:r>
                      <a:r>
                        <a:rPr lang="en-US" sz="1100" dirty="0">
                          <a:solidFill>
                            <a:srgbClr val="007000"/>
                          </a:solidFill>
                          <a:latin typeface="Courier New"/>
                          <a:ea typeface="Times New Roman"/>
                          <a:cs typeface="Times New Roman"/>
                        </a:rPr>
                        <a:t>.gif</a:t>
                      </a:r>
                      <a:r>
                        <a:rPr lang="en-US" sz="1100" dirty="0">
                          <a:solidFill>
                            <a:srgbClr val="333333"/>
                          </a:solidFill>
                          <a:latin typeface="Arial"/>
                          <a:ea typeface="Times New Roman"/>
                          <a:cs typeface="Times New Roman"/>
                        </a:rPr>
                        <a:t>) or XML files that are compiled into the following </a:t>
                      </a:r>
                      <a:r>
                        <a:rPr lang="en-US" sz="1100" dirty="0" err="1">
                          <a:solidFill>
                            <a:srgbClr val="333333"/>
                          </a:solidFill>
                          <a:latin typeface="Arial"/>
                          <a:ea typeface="Times New Roman"/>
                          <a:cs typeface="Times New Roman"/>
                        </a:rPr>
                        <a:t>drawable</a:t>
                      </a:r>
                      <a:r>
                        <a:rPr lang="en-US" sz="1100" dirty="0">
                          <a:solidFill>
                            <a:srgbClr val="333333"/>
                          </a:solidFill>
                          <a:latin typeface="Arial"/>
                          <a:ea typeface="Times New Roman"/>
                          <a:cs typeface="Times New Roman"/>
                        </a:rPr>
                        <a:t> resource subtypes: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Bitmap files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Nine-Patches (re-sizable bitmaps)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State lists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Shapes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Animation </a:t>
                      </a:r>
                      <a:r>
                        <a:rPr lang="en-US" sz="1100" dirty="0" err="1">
                          <a:solidFill>
                            <a:srgbClr val="333333"/>
                          </a:solidFill>
                          <a:latin typeface="Arial"/>
                          <a:ea typeface="Times New Roman"/>
                          <a:cs typeface="Times New Roman"/>
                        </a:rPr>
                        <a:t>drawables</a:t>
                      </a:r>
                      <a:endParaRPr lang="en-US" sz="11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100" dirty="0">
                          <a:solidFill>
                            <a:srgbClr val="333333"/>
                          </a:solidFill>
                          <a:latin typeface="Arial"/>
                          <a:ea typeface="Times New Roman"/>
                          <a:cs typeface="Times New Roman"/>
                        </a:rPr>
                        <a:t>Other </a:t>
                      </a:r>
                      <a:r>
                        <a:rPr lang="en-US" sz="1100" dirty="0" err="1" smtClean="0">
                          <a:solidFill>
                            <a:srgbClr val="333333"/>
                          </a:solidFill>
                          <a:latin typeface="Arial"/>
                          <a:ea typeface="Times New Roman"/>
                          <a:cs typeface="Times New Roman"/>
                        </a:rPr>
                        <a:t>drawables</a:t>
                      </a:r>
                      <a:endParaRPr lang="en-US" sz="11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63266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6" name="Text Placeholder 5"/>
          <p:cNvSpPr>
            <a:spLocks noGrp="1"/>
          </p:cNvSpPr>
          <p:nvPr>
            <p:ph type="body" sz="quarter" idx="12"/>
          </p:nvPr>
        </p:nvSpPr>
        <p:spPr>
          <a:xfrm>
            <a:off x="152400" y="1066800"/>
            <a:ext cx="8534400" cy="533400"/>
          </a:xfrm>
        </p:spPr>
        <p:txBody>
          <a:bodyPr/>
          <a:lstStyle/>
          <a:p>
            <a:r>
              <a:rPr lang="en-US" dirty="0"/>
              <a:t>Libraries</a:t>
            </a:r>
          </a:p>
        </p:txBody>
      </p:sp>
      <p:sp>
        <p:nvSpPr>
          <p:cNvPr id="3" name="Content Placeholder 2"/>
          <p:cNvSpPr>
            <a:spLocks noGrp="1"/>
          </p:cNvSpPr>
          <p:nvPr>
            <p:ph sz="quarter" idx="13"/>
          </p:nvPr>
        </p:nvSpPr>
        <p:spPr>
          <a:xfrm>
            <a:off x="152400" y="1524000"/>
            <a:ext cx="8534400" cy="3581400"/>
          </a:xfrm>
          <a:prstGeom prst="rect">
            <a:avLst/>
          </a:prstGeom>
        </p:spPr>
        <p:txBody>
          <a:bodyPr/>
          <a:lstStyle/>
          <a:p>
            <a:r>
              <a:rPr lang="en-US" dirty="0" smtClean="0"/>
              <a:t>Surface Manager - manages access to the display subsystem and seamlessly composites 2D and 3D graphic layers from multiple applications</a:t>
            </a:r>
          </a:p>
          <a:p>
            <a:r>
              <a:rPr lang="en-US" dirty="0" err="1" smtClean="0"/>
              <a:t>FreeType</a:t>
            </a:r>
            <a:r>
              <a:rPr lang="en-US" dirty="0" smtClean="0"/>
              <a:t> - bitmap and vector font rendering</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28600" y="2819400"/>
            <a:ext cx="8686800" cy="3276600"/>
          </a:xfrm>
          <a:prstGeom prst="rect">
            <a:avLst/>
          </a:prstGeom>
          <a:noFill/>
          <a:ln w="9525">
            <a:noFill/>
            <a:miter lim="800000"/>
            <a:headEnd/>
            <a:tailEnd/>
          </a:ln>
          <a:effectLst/>
        </p:spPr>
      </p:pic>
      <p:sp>
        <p:nvSpPr>
          <p:cNvPr id="7" name="Rectangle 6"/>
          <p:cNvSpPr/>
          <p:nvPr/>
        </p:nvSpPr>
        <p:spPr bwMode="auto">
          <a:xfrm>
            <a:off x="381000" y="3136075"/>
            <a:ext cx="15240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
        <p:nvSpPr>
          <p:cNvPr id="8" name="Rectangle 7"/>
          <p:cNvSpPr/>
          <p:nvPr/>
        </p:nvSpPr>
        <p:spPr bwMode="auto">
          <a:xfrm>
            <a:off x="2145475" y="3628900"/>
            <a:ext cx="14478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Tree>
    <p:extLst>
      <p:ext uri="{BB962C8B-B14F-4D97-AF65-F5344CB8AC3E}">
        <p14:creationId xmlns:p14="http://schemas.microsoft.com/office/powerpoint/2010/main" val="334147850"/>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6" name="Text Placeholder 5"/>
          <p:cNvSpPr>
            <a:spLocks noGrp="1"/>
          </p:cNvSpPr>
          <p:nvPr>
            <p:ph type="body" sz="quarter" idx="12"/>
          </p:nvPr>
        </p:nvSpPr>
        <p:spPr/>
        <p:txBody>
          <a:bodyPr/>
          <a:lstStyle/>
          <a:p>
            <a:r>
              <a:rPr lang="en-US" dirty="0" smtClean="0"/>
              <a:t>Providing Resources</a:t>
            </a:r>
            <a:endParaRPr lang="en-US" dirty="0"/>
          </a:p>
        </p:txBody>
      </p:sp>
      <p:graphicFrame>
        <p:nvGraphicFramePr>
          <p:cNvPr id="4" name="Table 3"/>
          <p:cNvGraphicFramePr>
            <a:graphicFrameLocks noGrp="1"/>
          </p:cNvGraphicFramePr>
          <p:nvPr/>
        </p:nvGraphicFramePr>
        <p:xfrm>
          <a:off x="1543050" y="2171701"/>
          <a:ext cx="5886450" cy="4341622"/>
        </p:xfrm>
        <a:graphic>
          <a:graphicData uri="http://schemas.openxmlformats.org/drawingml/2006/table">
            <a:tbl>
              <a:tblPr/>
              <a:tblGrid>
                <a:gridCol w="2943225"/>
                <a:gridCol w="2943225"/>
              </a:tblGrid>
              <a:tr h="515874">
                <a:tc>
                  <a:txBody>
                    <a:bodyPr/>
                    <a:lstStyle/>
                    <a:p>
                      <a:pPr marL="0" marR="0">
                        <a:lnSpc>
                          <a:spcPct val="115000"/>
                        </a:lnSpc>
                        <a:spcBef>
                          <a:spcPts val="0"/>
                        </a:spcBef>
                        <a:spcAft>
                          <a:spcPts val="0"/>
                        </a:spcAft>
                      </a:pPr>
                      <a:r>
                        <a:rPr lang="en-US" sz="1200" dirty="0">
                          <a:solidFill>
                            <a:srgbClr val="007000"/>
                          </a:solidFill>
                          <a:latin typeface="Courier New"/>
                          <a:ea typeface="Times New Roman"/>
                          <a:cs typeface="Times New Roman"/>
                        </a:rPr>
                        <a:t>layout/</a:t>
                      </a:r>
                      <a:endParaRPr lang="en-US" sz="12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a:solidFill>
                            <a:srgbClr val="333333"/>
                          </a:solidFill>
                          <a:latin typeface="Arial"/>
                          <a:ea typeface="Times New Roman"/>
                          <a:cs typeface="Times New Roman"/>
                        </a:rPr>
                        <a:t>XML files that define a user interface layout. See </a:t>
                      </a:r>
                      <a:r>
                        <a:rPr lang="en-US" sz="1200" u="sng">
                          <a:solidFill>
                            <a:srgbClr val="006699"/>
                          </a:solidFill>
                          <a:latin typeface="Arial"/>
                          <a:ea typeface="Times New Roman"/>
                          <a:cs typeface="Times New Roman"/>
                          <a:hlinkClick r:id="rId2"/>
                        </a:rPr>
                        <a:t>Layout Resource</a:t>
                      </a:r>
                      <a:r>
                        <a:rPr lang="en-US" sz="1200">
                          <a:solidFill>
                            <a:srgbClr val="333333"/>
                          </a:solidFill>
                          <a:latin typeface="Arial"/>
                          <a:ea typeface="Times New Roman"/>
                          <a:cs typeface="Times New Roman"/>
                        </a:rPr>
                        <a:t>.</a:t>
                      </a:r>
                      <a:endParaRPr lang="en-US" sz="120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936498">
                <a:tc>
                  <a:txBody>
                    <a:bodyPr/>
                    <a:lstStyle/>
                    <a:p>
                      <a:pPr marL="0" marR="0">
                        <a:lnSpc>
                          <a:spcPct val="115000"/>
                        </a:lnSpc>
                        <a:spcBef>
                          <a:spcPts val="0"/>
                        </a:spcBef>
                        <a:spcAft>
                          <a:spcPts val="0"/>
                        </a:spcAft>
                      </a:pPr>
                      <a:r>
                        <a:rPr lang="en-US" sz="1200" dirty="0">
                          <a:solidFill>
                            <a:srgbClr val="007000"/>
                          </a:solidFill>
                          <a:latin typeface="Courier New"/>
                          <a:ea typeface="Times New Roman"/>
                          <a:cs typeface="Times New Roman"/>
                        </a:rPr>
                        <a:t>menu/</a:t>
                      </a:r>
                      <a:endParaRPr lang="en-US" sz="12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dirty="0">
                          <a:solidFill>
                            <a:srgbClr val="333333"/>
                          </a:solidFill>
                          <a:latin typeface="Arial"/>
                          <a:ea typeface="Times New Roman"/>
                          <a:cs typeface="Times New Roman"/>
                        </a:rPr>
                        <a:t>XML files that define application menus, such as an Options Menu, Context Menu, or Sub Menu. See </a:t>
                      </a:r>
                      <a:r>
                        <a:rPr lang="en-US" sz="1200" u="sng" dirty="0">
                          <a:solidFill>
                            <a:srgbClr val="006699"/>
                          </a:solidFill>
                          <a:latin typeface="Arial"/>
                          <a:ea typeface="Times New Roman"/>
                          <a:cs typeface="Times New Roman"/>
                          <a:hlinkClick r:id="rId3"/>
                        </a:rPr>
                        <a:t>Menu Resource</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387116">
                <a:tc>
                  <a:txBody>
                    <a:bodyPr/>
                    <a:lstStyle/>
                    <a:p>
                      <a:pPr marL="0" marR="0">
                        <a:lnSpc>
                          <a:spcPct val="115000"/>
                        </a:lnSpc>
                        <a:spcBef>
                          <a:spcPts val="0"/>
                        </a:spcBef>
                        <a:spcAft>
                          <a:spcPts val="0"/>
                        </a:spcAft>
                      </a:pPr>
                      <a:r>
                        <a:rPr lang="en-US" sz="1200" dirty="0">
                          <a:solidFill>
                            <a:srgbClr val="007000"/>
                          </a:solidFill>
                          <a:latin typeface="Courier New"/>
                          <a:ea typeface="Times New Roman"/>
                          <a:cs typeface="Times New Roman"/>
                        </a:rPr>
                        <a:t>raw/</a:t>
                      </a:r>
                      <a:endParaRPr lang="en-US" sz="12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ts val="1560"/>
                        </a:lnSpc>
                        <a:spcBef>
                          <a:spcPts val="0"/>
                        </a:spcBef>
                        <a:spcAft>
                          <a:spcPts val="1200"/>
                        </a:spcAft>
                      </a:pPr>
                      <a:r>
                        <a:rPr lang="en-US" sz="1200" dirty="0">
                          <a:solidFill>
                            <a:srgbClr val="333333"/>
                          </a:solidFill>
                          <a:latin typeface="Arial"/>
                          <a:ea typeface="Times New Roman"/>
                          <a:cs typeface="Times New Roman"/>
                        </a:rPr>
                        <a:t>Arbitrary files to save in their raw form. To open these resources with a raw </a:t>
                      </a:r>
                      <a:r>
                        <a:rPr lang="en-US" sz="1200" u="sng" dirty="0" err="1">
                          <a:solidFill>
                            <a:srgbClr val="006699"/>
                          </a:solidFill>
                          <a:latin typeface="Courier New"/>
                          <a:ea typeface="Times New Roman"/>
                          <a:cs typeface="Times New Roman"/>
                          <a:hlinkClick r:id="rId4"/>
                        </a:rPr>
                        <a:t>InputStream</a:t>
                      </a:r>
                      <a:r>
                        <a:rPr lang="en-US" sz="1200" dirty="0">
                          <a:solidFill>
                            <a:srgbClr val="333333"/>
                          </a:solidFill>
                          <a:latin typeface="Arial"/>
                          <a:ea typeface="Times New Roman"/>
                          <a:cs typeface="Times New Roman"/>
                        </a:rPr>
                        <a:t>, call </a:t>
                      </a:r>
                      <a:r>
                        <a:rPr lang="en-US" sz="1200" u="sng" dirty="0" err="1">
                          <a:solidFill>
                            <a:srgbClr val="006699"/>
                          </a:solidFill>
                          <a:latin typeface="Courier New"/>
                          <a:ea typeface="Times New Roman"/>
                          <a:cs typeface="Times New Roman"/>
                          <a:hlinkClick r:id="rId5"/>
                        </a:rPr>
                        <a:t>Resources.openRawResource</a:t>
                      </a:r>
                      <a:r>
                        <a:rPr lang="en-US" sz="1200" u="sng" dirty="0">
                          <a:solidFill>
                            <a:srgbClr val="006699"/>
                          </a:solidFill>
                          <a:latin typeface="Courier New"/>
                          <a:ea typeface="Times New Roman"/>
                          <a:cs typeface="Times New Roman"/>
                          <a:hlinkClick r:id="rId5"/>
                        </a:rPr>
                        <a:t>()</a:t>
                      </a:r>
                      <a:r>
                        <a:rPr lang="en-US" sz="1200" dirty="0">
                          <a:solidFill>
                            <a:srgbClr val="333333"/>
                          </a:solidFill>
                          <a:latin typeface="Arial"/>
                          <a:ea typeface="Times New Roman"/>
                          <a:cs typeface="Times New Roman"/>
                        </a:rPr>
                        <a:t> with the resource ID, which is </a:t>
                      </a:r>
                      <a:r>
                        <a:rPr lang="en-US" sz="1200" dirty="0" err="1">
                          <a:solidFill>
                            <a:srgbClr val="007000"/>
                          </a:solidFill>
                          <a:latin typeface="Courier New"/>
                          <a:ea typeface="Times New Roman"/>
                          <a:cs typeface="Times New Roman"/>
                        </a:rPr>
                        <a:t>R.raw.</a:t>
                      </a:r>
                      <a:r>
                        <a:rPr lang="en-US" sz="1200" i="1" dirty="0" err="1">
                          <a:solidFill>
                            <a:srgbClr val="007000"/>
                          </a:solidFill>
                          <a:latin typeface="Courier New"/>
                          <a:ea typeface="Times New Roman"/>
                          <a:cs typeface="Times New Roman"/>
                        </a:rPr>
                        <a:t>filename</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p>
                      <a:pPr marL="0" marR="0">
                        <a:lnSpc>
                          <a:spcPts val="1560"/>
                        </a:lnSpc>
                        <a:spcBef>
                          <a:spcPts val="0"/>
                        </a:spcBef>
                        <a:spcAft>
                          <a:spcPts val="1200"/>
                        </a:spcAft>
                      </a:pPr>
                      <a:r>
                        <a:rPr lang="en-US" sz="1200" dirty="0">
                          <a:solidFill>
                            <a:srgbClr val="333333"/>
                          </a:solidFill>
                          <a:latin typeface="Arial"/>
                          <a:ea typeface="Times New Roman"/>
                          <a:cs typeface="Times New Roman"/>
                        </a:rPr>
                        <a:t>However, if you need access to original file names and file hierarchy, you might consider saving some resources in the </a:t>
                      </a:r>
                      <a:r>
                        <a:rPr lang="en-US" sz="1200" dirty="0">
                          <a:solidFill>
                            <a:srgbClr val="007000"/>
                          </a:solidFill>
                          <a:latin typeface="Courier New"/>
                          <a:ea typeface="Times New Roman"/>
                          <a:cs typeface="Times New Roman"/>
                        </a:rPr>
                        <a:t>assets/</a:t>
                      </a:r>
                      <a:r>
                        <a:rPr lang="en-US" sz="1200" dirty="0">
                          <a:solidFill>
                            <a:srgbClr val="333333"/>
                          </a:solidFill>
                          <a:latin typeface="Arial"/>
                          <a:ea typeface="Times New Roman"/>
                          <a:cs typeface="Times New Roman"/>
                        </a:rPr>
                        <a:t> directory (instead of </a:t>
                      </a:r>
                      <a:r>
                        <a:rPr lang="en-US" sz="1200" dirty="0">
                          <a:solidFill>
                            <a:srgbClr val="007000"/>
                          </a:solidFill>
                          <a:latin typeface="Courier New"/>
                          <a:ea typeface="Times New Roman"/>
                          <a:cs typeface="Times New Roman"/>
                        </a:rPr>
                        <a:t>res/raw/</a:t>
                      </a:r>
                      <a:r>
                        <a:rPr lang="en-US" sz="1200" dirty="0">
                          <a:solidFill>
                            <a:srgbClr val="333333"/>
                          </a:solidFill>
                          <a:latin typeface="Arial"/>
                          <a:ea typeface="Times New Roman"/>
                          <a:cs typeface="Times New Roman"/>
                        </a:rPr>
                        <a:t>). Files in </a:t>
                      </a:r>
                      <a:r>
                        <a:rPr lang="en-US" sz="1200" dirty="0">
                          <a:solidFill>
                            <a:srgbClr val="007000"/>
                          </a:solidFill>
                          <a:latin typeface="Courier New"/>
                          <a:ea typeface="Times New Roman"/>
                          <a:cs typeface="Times New Roman"/>
                        </a:rPr>
                        <a:t>assets/</a:t>
                      </a:r>
                      <a:r>
                        <a:rPr lang="en-US" sz="1200" dirty="0">
                          <a:solidFill>
                            <a:srgbClr val="333333"/>
                          </a:solidFill>
                          <a:latin typeface="Arial"/>
                          <a:ea typeface="Times New Roman"/>
                          <a:cs typeface="Times New Roman"/>
                        </a:rPr>
                        <a:t> are not given a resource ID, so you can read them only using </a:t>
                      </a:r>
                      <a:r>
                        <a:rPr lang="en-US" sz="1200" u="sng" dirty="0" err="1">
                          <a:solidFill>
                            <a:srgbClr val="006699"/>
                          </a:solidFill>
                          <a:latin typeface="Courier New"/>
                          <a:ea typeface="Times New Roman"/>
                          <a:cs typeface="Times New Roman"/>
                          <a:hlinkClick r:id="rId6"/>
                        </a:rPr>
                        <a:t>AssetManager</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txBody>
                  <a:tcPr marL="95726" marR="95726" marT="47625" marB="47625">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3711721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6" name="Text Placeholder 5"/>
          <p:cNvSpPr>
            <a:spLocks noGrp="1"/>
          </p:cNvSpPr>
          <p:nvPr>
            <p:ph type="body" sz="quarter" idx="12"/>
          </p:nvPr>
        </p:nvSpPr>
        <p:spPr/>
        <p:txBody>
          <a:bodyPr/>
          <a:lstStyle/>
          <a:p>
            <a:r>
              <a:rPr lang="en-US" dirty="0" smtClean="0"/>
              <a:t>Providing Resources</a:t>
            </a:r>
            <a:endParaRPr lang="en-US" dirty="0"/>
          </a:p>
        </p:txBody>
      </p:sp>
      <p:graphicFrame>
        <p:nvGraphicFramePr>
          <p:cNvPr id="4" name="Table 3"/>
          <p:cNvGraphicFramePr>
            <a:graphicFrameLocks noGrp="1"/>
          </p:cNvGraphicFramePr>
          <p:nvPr/>
        </p:nvGraphicFramePr>
        <p:xfrm>
          <a:off x="1771650" y="2400300"/>
          <a:ext cx="5314950" cy="3847849"/>
        </p:xfrm>
        <a:graphic>
          <a:graphicData uri="http://schemas.openxmlformats.org/drawingml/2006/table">
            <a:tbl>
              <a:tblPr/>
              <a:tblGrid>
                <a:gridCol w="2657475"/>
                <a:gridCol w="2657475"/>
              </a:tblGrid>
              <a:tr h="1771650">
                <a:tc>
                  <a:txBody>
                    <a:bodyPr/>
                    <a:lstStyle/>
                    <a:p>
                      <a:pPr marL="0" marR="0">
                        <a:lnSpc>
                          <a:spcPct val="115000"/>
                        </a:lnSpc>
                        <a:spcBef>
                          <a:spcPts val="0"/>
                        </a:spcBef>
                        <a:spcAft>
                          <a:spcPts val="0"/>
                        </a:spcAft>
                      </a:pPr>
                      <a:r>
                        <a:rPr lang="en-US" sz="1200">
                          <a:solidFill>
                            <a:srgbClr val="007000"/>
                          </a:solidFill>
                          <a:latin typeface="Courier New"/>
                          <a:ea typeface="Times New Roman"/>
                          <a:cs typeface="Times New Roman"/>
                        </a:rPr>
                        <a:t>values/</a:t>
                      </a:r>
                      <a:endParaRPr lang="en-US" sz="1200">
                        <a:latin typeface="Calibri"/>
                        <a:ea typeface="Calibri"/>
                        <a:cs typeface="Times New Roman"/>
                      </a:endParaRPr>
                    </a:p>
                  </a:txBody>
                  <a:tcPr marL="48631" marR="48631" marT="24194" marB="2419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ts val="1560"/>
                        </a:lnSpc>
                        <a:spcBef>
                          <a:spcPts val="0"/>
                        </a:spcBef>
                        <a:spcAft>
                          <a:spcPts val="1200"/>
                        </a:spcAft>
                      </a:pPr>
                      <a:r>
                        <a:rPr lang="en-US" sz="1200" dirty="0">
                          <a:solidFill>
                            <a:srgbClr val="333333"/>
                          </a:solidFill>
                          <a:latin typeface="Arial"/>
                          <a:ea typeface="Times New Roman"/>
                          <a:cs typeface="Times New Roman"/>
                        </a:rPr>
                        <a:t>XML files that contain simple values, such as strings, integers, and colors.</a:t>
                      </a:r>
                      <a:endParaRPr lang="en-US" sz="12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200" dirty="0" smtClean="0">
                          <a:solidFill>
                            <a:srgbClr val="333333"/>
                          </a:solidFill>
                          <a:latin typeface="Arial"/>
                          <a:ea typeface="Times New Roman"/>
                          <a:cs typeface="Times New Roman"/>
                        </a:rPr>
                        <a:t>arrays.xml </a:t>
                      </a:r>
                      <a:r>
                        <a:rPr lang="en-US" sz="1200" dirty="0">
                          <a:solidFill>
                            <a:srgbClr val="333333"/>
                          </a:solidFill>
                          <a:latin typeface="Arial"/>
                          <a:ea typeface="Times New Roman"/>
                          <a:cs typeface="Times New Roman"/>
                        </a:rPr>
                        <a:t>for resource arrays (</a:t>
                      </a:r>
                      <a:r>
                        <a:rPr lang="en-US" sz="1200" u="sng" dirty="0">
                          <a:solidFill>
                            <a:srgbClr val="006699"/>
                          </a:solidFill>
                          <a:latin typeface="Arial"/>
                          <a:ea typeface="Times New Roman"/>
                          <a:cs typeface="Times New Roman"/>
                          <a:hlinkClick r:id="rId2"/>
                        </a:rPr>
                        <a:t>typed arrays</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200" dirty="0">
                          <a:solidFill>
                            <a:srgbClr val="333333"/>
                          </a:solidFill>
                          <a:latin typeface="Arial"/>
                          <a:ea typeface="Times New Roman"/>
                          <a:cs typeface="Times New Roman"/>
                        </a:rPr>
                        <a:t>colors.xml for </a:t>
                      </a:r>
                      <a:r>
                        <a:rPr lang="en-US" sz="1200" u="sng" dirty="0">
                          <a:solidFill>
                            <a:srgbClr val="006699"/>
                          </a:solidFill>
                          <a:latin typeface="Arial"/>
                          <a:ea typeface="Times New Roman"/>
                          <a:cs typeface="Times New Roman"/>
                          <a:hlinkClick r:id="rId2"/>
                        </a:rPr>
                        <a:t>color values</a:t>
                      </a:r>
                      <a:endParaRPr lang="en-US" sz="12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200" dirty="0">
                          <a:solidFill>
                            <a:srgbClr val="333333"/>
                          </a:solidFill>
                          <a:latin typeface="Arial"/>
                          <a:ea typeface="Times New Roman"/>
                          <a:cs typeface="Times New Roman"/>
                        </a:rPr>
                        <a:t>dimens.xml for </a:t>
                      </a:r>
                      <a:r>
                        <a:rPr lang="en-US" sz="1200" u="sng" dirty="0">
                          <a:solidFill>
                            <a:srgbClr val="006699"/>
                          </a:solidFill>
                          <a:latin typeface="Arial"/>
                          <a:ea typeface="Times New Roman"/>
                          <a:cs typeface="Times New Roman"/>
                          <a:hlinkClick r:id="rId2"/>
                        </a:rPr>
                        <a:t>dimension values</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200" dirty="0">
                          <a:solidFill>
                            <a:srgbClr val="333333"/>
                          </a:solidFill>
                          <a:latin typeface="Arial"/>
                          <a:ea typeface="Times New Roman"/>
                          <a:cs typeface="Times New Roman"/>
                        </a:rPr>
                        <a:t>strings.xml for </a:t>
                      </a:r>
                      <a:r>
                        <a:rPr lang="en-US" sz="1200" u="sng" dirty="0">
                          <a:solidFill>
                            <a:srgbClr val="006699"/>
                          </a:solidFill>
                          <a:latin typeface="Arial"/>
                          <a:ea typeface="Times New Roman"/>
                          <a:cs typeface="Times New Roman"/>
                          <a:hlinkClick r:id="rId3"/>
                        </a:rPr>
                        <a:t>string values</a:t>
                      </a:r>
                      <a:r>
                        <a:rPr lang="en-US" sz="1200" dirty="0">
                          <a:solidFill>
                            <a:srgbClr val="333333"/>
                          </a:solidFill>
                          <a:latin typeface="Arial"/>
                          <a:ea typeface="Times New Roman"/>
                          <a:cs typeface="Times New Roman"/>
                        </a:rPr>
                        <a:t>.</a:t>
                      </a:r>
                      <a:endParaRPr lang="en-US" sz="1200" dirty="0">
                        <a:latin typeface="Calibri"/>
                        <a:ea typeface="Calibri"/>
                        <a:cs typeface="Times New Roman"/>
                      </a:endParaRPr>
                    </a:p>
                    <a:p>
                      <a:pPr marL="342900" marR="0" lvl="0" indent="-342900">
                        <a:lnSpc>
                          <a:spcPts val="1560"/>
                        </a:lnSpc>
                        <a:spcBef>
                          <a:spcPts val="0"/>
                        </a:spcBef>
                        <a:spcAft>
                          <a:spcPts val="1000"/>
                        </a:spcAft>
                        <a:buSzPts val="1000"/>
                        <a:buFont typeface="Symbol"/>
                        <a:buChar char=""/>
                        <a:tabLst>
                          <a:tab pos="457200" algn="l"/>
                        </a:tabLst>
                      </a:pPr>
                      <a:r>
                        <a:rPr lang="en-US" sz="1200" dirty="0">
                          <a:solidFill>
                            <a:srgbClr val="333333"/>
                          </a:solidFill>
                          <a:latin typeface="Arial"/>
                          <a:ea typeface="Times New Roman"/>
                          <a:cs typeface="Times New Roman"/>
                        </a:rPr>
                        <a:t>styles.xml for </a:t>
                      </a:r>
                      <a:r>
                        <a:rPr lang="en-US" sz="1200" u="sng" dirty="0">
                          <a:solidFill>
                            <a:srgbClr val="006699"/>
                          </a:solidFill>
                          <a:latin typeface="Arial"/>
                          <a:ea typeface="Times New Roman"/>
                          <a:cs typeface="Times New Roman"/>
                          <a:hlinkClick r:id="rId4"/>
                        </a:rPr>
                        <a:t>styles</a:t>
                      </a:r>
                      <a:r>
                        <a:rPr lang="en-US" sz="1200" dirty="0" smtClean="0">
                          <a:solidFill>
                            <a:srgbClr val="333333"/>
                          </a:solidFill>
                          <a:latin typeface="Arial"/>
                          <a:ea typeface="Times New Roman"/>
                          <a:cs typeface="Times New Roman"/>
                        </a:rPr>
                        <a:t>.</a:t>
                      </a:r>
                      <a:endParaRPr lang="en-US" sz="1200" dirty="0">
                        <a:latin typeface="Calibri"/>
                        <a:ea typeface="Calibri"/>
                        <a:cs typeface="Times New Roman"/>
                      </a:endParaRPr>
                    </a:p>
                  </a:txBody>
                  <a:tcPr marL="48631" marR="48631" marT="24194" marB="2419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1310261">
                <a:tc>
                  <a:txBody>
                    <a:bodyPr/>
                    <a:lstStyle/>
                    <a:p>
                      <a:pPr marL="0" marR="0">
                        <a:lnSpc>
                          <a:spcPct val="115000"/>
                        </a:lnSpc>
                        <a:spcBef>
                          <a:spcPts val="0"/>
                        </a:spcBef>
                        <a:spcAft>
                          <a:spcPts val="0"/>
                        </a:spcAft>
                      </a:pPr>
                      <a:r>
                        <a:rPr lang="en-US" sz="1200">
                          <a:solidFill>
                            <a:srgbClr val="007000"/>
                          </a:solidFill>
                          <a:latin typeface="Courier New"/>
                          <a:ea typeface="Times New Roman"/>
                          <a:cs typeface="Times New Roman"/>
                        </a:rPr>
                        <a:t>xml/</a:t>
                      </a:r>
                      <a:endParaRPr lang="en-US" sz="1200">
                        <a:latin typeface="Calibri"/>
                        <a:ea typeface="Calibri"/>
                        <a:cs typeface="Times New Roman"/>
                      </a:endParaRPr>
                    </a:p>
                  </a:txBody>
                  <a:tcPr marL="48631" marR="48631" marT="24194" marB="2419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dirty="0">
                          <a:solidFill>
                            <a:srgbClr val="333333"/>
                          </a:solidFill>
                          <a:latin typeface="Arial"/>
                          <a:ea typeface="Times New Roman"/>
                          <a:cs typeface="Times New Roman"/>
                        </a:rPr>
                        <a:t>Arbitrary XML files that can be read at runtime by calling </a:t>
                      </a:r>
                      <a:r>
                        <a:rPr lang="en-US" sz="1200" u="sng" dirty="0" err="1">
                          <a:solidFill>
                            <a:srgbClr val="006699"/>
                          </a:solidFill>
                          <a:latin typeface="Courier New"/>
                          <a:ea typeface="Times New Roman"/>
                          <a:cs typeface="Times New Roman"/>
                          <a:hlinkClick r:id="rId5"/>
                        </a:rPr>
                        <a:t>Resources.getXML</a:t>
                      </a:r>
                      <a:r>
                        <a:rPr lang="en-US" sz="1200" u="sng" dirty="0">
                          <a:solidFill>
                            <a:srgbClr val="006699"/>
                          </a:solidFill>
                          <a:latin typeface="Courier New"/>
                          <a:ea typeface="Times New Roman"/>
                          <a:cs typeface="Times New Roman"/>
                          <a:hlinkClick r:id="rId5"/>
                        </a:rPr>
                        <a:t>()</a:t>
                      </a:r>
                      <a:r>
                        <a:rPr lang="en-US" sz="1200" dirty="0">
                          <a:solidFill>
                            <a:srgbClr val="333333"/>
                          </a:solidFill>
                          <a:latin typeface="Arial"/>
                          <a:ea typeface="Times New Roman"/>
                          <a:cs typeface="Times New Roman"/>
                        </a:rPr>
                        <a:t>. Various XML configuration files must be saved here, such as a </a:t>
                      </a:r>
                      <a:r>
                        <a:rPr lang="en-US" sz="1200" u="sng" dirty="0">
                          <a:solidFill>
                            <a:srgbClr val="006699"/>
                          </a:solidFill>
                          <a:latin typeface="Arial"/>
                          <a:ea typeface="Times New Roman"/>
                          <a:cs typeface="Times New Roman"/>
                          <a:hlinkClick r:id="rId6"/>
                        </a:rPr>
                        <a:t>searchable configuration</a:t>
                      </a:r>
                      <a:r>
                        <a:rPr lang="en-US" sz="1200" dirty="0">
                          <a:solidFill>
                            <a:srgbClr val="333333"/>
                          </a:solidFill>
                          <a:latin typeface="Arial"/>
                          <a:ea typeface="Times New Roman"/>
                          <a:cs typeface="Times New Roman"/>
                        </a:rPr>
                        <a:t>. </a:t>
                      </a:r>
                      <a:endParaRPr lang="en-US" sz="1200" dirty="0">
                        <a:latin typeface="Calibri"/>
                        <a:ea typeface="Calibri"/>
                        <a:cs typeface="Times New Roman"/>
                      </a:endParaRPr>
                    </a:p>
                  </a:txBody>
                  <a:tcPr marL="48631" marR="48631" marT="24194" marB="2419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279890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5" name="Text Placeholder 4"/>
          <p:cNvSpPr>
            <a:spLocks noGrp="1"/>
          </p:cNvSpPr>
          <p:nvPr>
            <p:ph type="body" sz="quarter" idx="12"/>
          </p:nvPr>
        </p:nvSpPr>
        <p:spPr/>
        <p:txBody>
          <a:bodyPr/>
          <a:lstStyle/>
          <a:p>
            <a:r>
              <a:rPr lang="en-US" dirty="0" smtClean="0"/>
              <a:t>Providing Alternative Resources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Screen size</a:t>
            </a:r>
          </a:p>
          <a:p>
            <a:pPr lvl="1"/>
            <a:r>
              <a:rPr lang="en-US" smtClean="0"/>
              <a:t>small</a:t>
            </a:r>
            <a:br>
              <a:rPr lang="en-US" smtClean="0"/>
            </a:br>
            <a:r>
              <a:rPr lang="en-US" smtClean="0"/>
              <a:t>normal</a:t>
            </a:r>
            <a:br>
              <a:rPr lang="en-US" smtClean="0"/>
            </a:br>
            <a:r>
              <a:rPr lang="en-US" smtClean="0"/>
              <a:t>large</a:t>
            </a:r>
            <a:br>
              <a:rPr lang="en-US" smtClean="0"/>
            </a:br>
            <a:r>
              <a:rPr lang="en-US" smtClean="0"/>
              <a:t>xlarge</a:t>
            </a:r>
          </a:p>
          <a:p>
            <a:r>
              <a:rPr lang="en-US" smtClean="0"/>
              <a:t>Screen aspect</a:t>
            </a:r>
          </a:p>
          <a:p>
            <a:pPr lvl="1"/>
            <a:r>
              <a:rPr lang="en-US" smtClean="0"/>
              <a:t>long</a:t>
            </a:r>
            <a:br>
              <a:rPr lang="en-US" smtClean="0"/>
            </a:br>
            <a:r>
              <a:rPr lang="en-US" smtClean="0"/>
              <a:t>notlong </a:t>
            </a:r>
            <a:endParaRPr lang="en-US" dirty="0"/>
          </a:p>
        </p:txBody>
      </p:sp>
      <p:sp>
        <p:nvSpPr>
          <p:cNvPr id="4" name="Content Placeholder 2"/>
          <p:cNvSpPr txBox="1">
            <a:spLocks/>
          </p:cNvSpPr>
          <p:nvPr/>
        </p:nvSpPr>
        <p:spPr>
          <a:xfrm>
            <a:off x="4343400" y="2057401"/>
            <a:ext cx="3143250" cy="3394472"/>
          </a:xfrm>
          <a:prstGeom prst="rect">
            <a:avLst/>
          </a:prstGeom>
        </p:spPr>
        <p:txBody>
          <a:bodyPr vert="horz" lIns="68580" tIns="34290" rIns="68580" bIns="34290" rtlCol="0">
            <a:normAutofit fontScale="92500" lnSpcReduction="10000"/>
          </a:bodyPr>
          <a:lstStyle/>
          <a:p>
            <a:pPr marL="257175" indent="-257175">
              <a:spcBef>
                <a:spcPct val="20000"/>
              </a:spcBef>
              <a:buFont typeface="Arial" pitchFamily="34" charset="0"/>
              <a:buChar char="•"/>
            </a:pPr>
            <a:r>
              <a:rPr lang="en-US" sz="2400" dirty="0"/>
              <a:t>Screen orientation </a:t>
            </a:r>
            <a:r>
              <a:rPr lang="en-US" sz="2100" dirty="0"/>
              <a:t>port</a:t>
            </a:r>
            <a:br>
              <a:rPr lang="en-US" sz="2100" dirty="0"/>
            </a:br>
            <a:r>
              <a:rPr lang="en-US" sz="2100" dirty="0"/>
              <a:t>land </a:t>
            </a:r>
          </a:p>
          <a:p>
            <a:pPr marL="257175" indent="-257175">
              <a:spcBef>
                <a:spcPct val="20000"/>
              </a:spcBef>
              <a:buFont typeface="Arial" pitchFamily="34" charset="0"/>
              <a:buChar char="•"/>
            </a:pPr>
            <a:r>
              <a:rPr lang="en-US" sz="2400" dirty="0"/>
              <a:t>Screen pixel density (dpi) </a:t>
            </a:r>
          </a:p>
          <a:p>
            <a:pPr marL="600075" lvl="1" indent="-257175">
              <a:spcBef>
                <a:spcPct val="20000"/>
              </a:spcBef>
              <a:buFont typeface="Arial" pitchFamily="34" charset="0"/>
              <a:buChar char="•"/>
            </a:pPr>
            <a:r>
              <a:rPr lang="en-US" sz="2100" dirty="0" err="1"/>
              <a:t>ldpi</a:t>
            </a:r>
            <a:r>
              <a:rPr lang="en-US" sz="2100" dirty="0"/>
              <a:t/>
            </a:r>
            <a:br>
              <a:rPr lang="en-US" sz="2100" dirty="0"/>
            </a:br>
            <a:r>
              <a:rPr lang="en-US" sz="2100" dirty="0" err="1"/>
              <a:t>mdpi</a:t>
            </a:r>
            <a:r>
              <a:rPr lang="en-US" sz="2100" dirty="0"/>
              <a:t/>
            </a:r>
            <a:br>
              <a:rPr lang="en-US" sz="2100" dirty="0"/>
            </a:br>
            <a:r>
              <a:rPr lang="en-US" sz="2100" dirty="0" err="1"/>
              <a:t>hdpi</a:t>
            </a:r>
            <a:r>
              <a:rPr lang="en-US" sz="2100" dirty="0"/>
              <a:t/>
            </a:r>
            <a:br>
              <a:rPr lang="en-US" sz="2100" dirty="0"/>
            </a:br>
            <a:r>
              <a:rPr lang="en-US" sz="2100" dirty="0" err="1"/>
              <a:t>xhdpi</a:t>
            </a:r>
            <a:r>
              <a:rPr lang="en-US" sz="2100" dirty="0"/>
              <a:t/>
            </a:r>
            <a:br>
              <a:rPr lang="en-US" sz="2100" dirty="0"/>
            </a:br>
            <a:r>
              <a:rPr lang="en-US" sz="2100" dirty="0" err="1"/>
              <a:t>nodpi</a:t>
            </a:r>
            <a:r>
              <a:rPr lang="en-US" sz="2100" dirty="0"/>
              <a:t/>
            </a:r>
            <a:br>
              <a:rPr lang="en-US" sz="2100" dirty="0"/>
            </a:br>
            <a:endParaRPr lang="en-US" sz="2100" dirty="0"/>
          </a:p>
        </p:txBody>
      </p:sp>
    </p:spTree>
    <p:extLst>
      <p:ext uri="{BB962C8B-B14F-4D97-AF65-F5344CB8AC3E}">
        <p14:creationId xmlns:p14="http://schemas.microsoft.com/office/powerpoint/2010/main" val="221447200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4" name="Text Placeholder 3"/>
          <p:cNvSpPr>
            <a:spLocks noGrp="1"/>
          </p:cNvSpPr>
          <p:nvPr>
            <p:ph type="body" sz="quarter" idx="12"/>
          </p:nvPr>
        </p:nvSpPr>
        <p:spPr/>
        <p:txBody>
          <a:bodyPr/>
          <a:lstStyle/>
          <a:p>
            <a:r>
              <a:rPr lang="en-US" dirty="0" smtClean="0"/>
              <a:t>Accessing Resources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When your application is compiled, aapt generates the R class, which contains resource IDs for all the resources in your res/ directory. </a:t>
            </a:r>
          </a:p>
          <a:p>
            <a:r>
              <a:rPr lang="en-US" smtClean="0"/>
              <a:t>Although the R class is where resource IDs are specified, you should never need to look there to discover a resource ID. A resource ID is always composed of:</a:t>
            </a:r>
          </a:p>
          <a:p>
            <a:r>
              <a:rPr lang="en-US" smtClean="0"/>
              <a:t>The resource type: Each resource is grouped into a "type," such as string, drawable, and layout. </a:t>
            </a:r>
          </a:p>
          <a:p>
            <a:r>
              <a:rPr lang="en-US" smtClean="0"/>
              <a:t>The resource name, which is either: the filename, excluding the extension; or the value in the XML </a:t>
            </a:r>
          </a:p>
          <a:p>
            <a:endParaRPr lang="en-US" dirty="0"/>
          </a:p>
        </p:txBody>
      </p:sp>
    </p:spTree>
    <p:extLst>
      <p:ext uri="{BB962C8B-B14F-4D97-AF65-F5344CB8AC3E}">
        <p14:creationId xmlns:p14="http://schemas.microsoft.com/office/powerpoint/2010/main" val="290007320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4" name="Text Placeholder 3"/>
          <p:cNvSpPr>
            <a:spLocks noGrp="1"/>
          </p:cNvSpPr>
          <p:nvPr>
            <p:ph type="body" sz="quarter" idx="12"/>
          </p:nvPr>
        </p:nvSpPr>
        <p:spPr/>
        <p:txBody>
          <a:bodyPr/>
          <a:lstStyle/>
          <a:p>
            <a:r>
              <a:rPr lang="en-US" dirty="0" smtClean="0"/>
              <a:t>Accessing Resources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smtClean="0"/>
              <a:t>There are two ways you can access a resource:</a:t>
            </a:r>
          </a:p>
          <a:p>
            <a:pPr lvl="1"/>
            <a:r>
              <a:rPr lang="en-US" smtClean="0"/>
              <a:t>In code: Using an static integer from a sub-class of your R class, such as: R.string.hello string is the resource type and hello is the resource name. There are many Android APIs that can access your resources when you provide a resource ID in this format. </a:t>
            </a:r>
          </a:p>
          <a:p>
            <a:pPr lvl="1"/>
            <a:r>
              <a:rPr lang="en-US" smtClean="0"/>
              <a:t>In XML: Using a special XML syntax that also corresponds to the resource ID defined in your R class, such as: @string/hello string is the resource type and hello is the resource name. You can use this syntax in an XML resource any place where a value is expected that you provide in a resource. </a:t>
            </a:r>
          </a:p>
          <a:p>
            <a:endParaRPr lang="en-US" dirty="0"/>
          </a:p>
        </p:txBody>
      </p:sp>
    </p:spTree>
    <p:extLst>
      <p:ext uri="{BB962C8B-B14F-4D97-AF65-F5344CB8AC3E}">
        <p14:creationId xmlns:p14="http://schemas.microsoft.com/office/powerpoint/2010/main" val="405693295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4" name="Text Placeholder 3"/>
          <p:cNvSpPr>
            <a:spLocks noGrp="1"/>
          </p:cNvSpPr>
          <p:nvPr>
            <p:ph type="body" sz="quarter" idx="12"/>
          </p:nvPr>
        </p:nvSpPr>
        <p:spPr/>
        <p:txBody>
          <a:bodyPr/>
          <a:lstStyle/>
          <a:p>
            <a:r>
              <a:rPr lang="en-US" dirty="0" smtClean="0"/>
              <a:t>Accessing Resources in Code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Here's the syntax to reference a resource in code:</a:t>
            </a:r>
          </a:p>
          <a:p>
            <a:pPr lvl="1"/>
            <a:r>
              <a:rPr lang="en-US" smtClean="0"/>
              <a:t>[&lt;package_name&gt;.]R.&lt;resource_type&gt;.&lt;resource_name&gt; </a:t>
            </a:r>
          </a:p>
          <a:p>
            <a:pPr lvl="2"/>
            <a:r>
              <a:rPr lang="en-US" smtClean="0"/>
              <a:t>&lt;package_name&gt; is the name of the package in which the resource is located (not required when referencing resources from your own package).</a:t>
            </a:r>
          </a:p>
          <a:p>
            <a:pPr lvl="2"/>
            <a:r>
              <a:rPr lang="en-US" smtClean="0"/>
              <a:t>&lt;resource_type&gt; is the R subclass for the resource type.</a:t>
            </a:r>
          </a:p>
          <a:p>
            <a:pPr lvl="2"/>
            <a:r>
              <a:rPr lang="en-US" smtClean="0"/>
              <a:t>&lt;resource_name&gt; is either the resource filename without the extension or the android:name attribute value in the XML element (for simple values).</a:t>
            </a:r>
          </a:p>
          <a:p>
            <a:endParaRPr lang="en-US" dirty="0"/>
          </a:p>
        </p:txBody>
      </p:sp>
    </p:spTree>
    <p:extLst>
      <p:ext uri="{BB962C8B-B14F-4D97-AF65-F5344CB8AC3E}">
        <p14:creationId xmlns:p14="http://schemas.microsoft.com/office/powerpoint/2010/main" val="340404287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5" name="Text Placeholder 4"/>
          <p:cNvSpPr>
            <a:spLocks noGrp="1"/>
          </p:cNvSpPr>
          <p:nvPr>
            <p:ph type="body" sz="quarter" idx="12"/>
          </p:nvPr>
        </p:nvSpPr>
        <p:spPr/>
        <p:txBody>
          <a:bodyPr/>
          <a:lstStyle/>
          <a:p>
            <a:r>
              <a:rPr lang="en-US" dirty="0" smtClean="0"/>
              <a:t>Use cases</a:t>
            </a:r>
            <a:endParaRPr lang="en-US" dirty="0"/>
          </a:p>
        </p:txBody>
      </p:sp>
      <p:pic>
        <p:nvPicPr>
          <p:cNvPr id="240642" name="Picture 2"/>
          <p:cNvPicPr>
            <a:picLocks noChangeAspect="1" noChangeArrowheads="1"/>
          </p:cNvPicPr>
          <p:nvPr/>
        </p:nvPicPr>
        <p:blipFill>
          <a:blip r:embed="rId2" cstate="print"/>
          <a:srcRect/>
          <a:stretch>
            <a:fillRect/>
          </a:stretch>
        </p:blipFill>
        <p:spPr bwMode="auto">
          <a:xfrm>
            <a:off x="1314451" y="2400300"/>
            <a:ext cx="6559724" cy="2800350"/>
          </a:xfrm>
          <a:prstGeom prst="rect">
            <a:avLst/>
          </a:prstGeom>
          <a:noFill/>
          <a:ln w="9525">
            <a:noFill/>
            <a:miter lim="800000"/>
            <a:headEnd/>
            <a:tailEnd/>
          </a:ln>
          <a:effectLst/>
        </p:spPr>
      </p:pic>
    </p:spTree>
    <p:extLst>
      <p:ext uri="{BB962C8B-B14F-4D97-AF65-F5344CB8AC3E}">
        <p14:creationId xmlns:p14="http://schemas.microsoft.com/office/powerpoint/2010/main" val="120940731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p>
        </p:txBody>
      </p:sp>
      <p:sp>
        <p:nvSpPr>
          <p:cNvPr id="4" name="Text Placeholder 3"/>
          <p:cNvSpPr>
            <a:spLocks noGrp="1"/>
          </p:cNvSpPr>
          <p:nvPr>
            <p:ph type="body" sz="quarter" idx="12"/>
          </p:nvPr>
        </p:nvSpPr>
        <p:spPr/>
        <p:txBody>
          <a:bodyPr/>
          <a:lstStyle/>
          <a:p>
            <a:r>
              <a:rPr lang="en-US" dirty="0" smtClean="0"/>
              <a:t>Accessing Resources from XML</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Here is the syntax to reference a resource in an XML resource:</a:t>
            </a:r>
          </a:p>
          <a:p>
            <a:pPr lvl="1"/>
            <a:r>
              <a:rPr lang="en-US" smtClean="0"/>
              <a:t>@[&lt;package_name&gt;:]&lt;resource_type&gt;/&lt;resource_name&gt; </a:t>
            </a:r>
          </a:p>
          <a:p>
            <a:pPr lvl="2"/>
            <a:r>
              <a:rPr lang="en-US" smtClean="0"/>
              <a:t>&lt;package_name&gt; is the name of the package in which the resource is located (not required when referencing resources from the same package)</a:t>
            </a:r>
          </a:p>
          <a:p>
            <a:pPr lvl="2"/>
            <a:r>
              <a:rPr lang="en-US" smtClean="0"/>
              <a:t>&lt;resource_type&gt; is the R subclass for the resource type</a:t>
            </a:r>
          </a:p>
          <a:p>
            <a:pPr lvl="2"/>
            <a:r>
              <a:rPr lang="en-US" smtClean="0"/>
              <a:t>&lt;resource_name&gt; is either the resource filename without the extension or the android:name attribute value in the XML element (for simple values).</a:t>
            </a:r>
          </a:p>
          <a:p>
            <a:endParaRPr lang="en-US" dirty="0"/>
          </a:p>
        </p:txBody>
      </p:sp>
    </p:spTree>
    <p:extLst>
      <p:ext uri="{BB962C8B-B14F-4D97-AF65-F5344CB8AC3E}">
        <p14:creationId xmlns:p14="http://schemas.microsoft.com/office/powerpoint/2010/main" val="410702291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Resources</a:t>
            </a:r>
            <a:endParaRPr lang="en-US" dirty="0"/>
          </a:p>
        </p:txBody>
      </p:sp>
      <p:sp>
        <p:nvSpPr>
          <p:cNvPr id="10" name="Text Placeholder 9"/>
          <p:cNvSpPr>
            <a:spLocks noGrp="1"/>
          </p:cNvSpPr>
          <p:nvPr>
            <p:ph type="body" sz="quarter" idx="12"/>
          </p:nvPr>
        </p:nvSpPr>
        <p:spPr/>
        <p:txBody>
          <a:bodyPr/>
          <a:lstStyle/>
          <a:p>
            <a:r>
              <a:rPr lang="en-US" dirty="0" smtClean="0"/>
              <a:t>Use Cases</a:t>
            </a:r>
            <a:endParaRPr lang="en-US" dirty="0"/>
          </a:p>
        </p:txBody>
      </p:sp>
      <p:pic>
        <p:nvPicPr>
          <p:cNvPr id="241667" name="Picture 3"/>
          <p:cNvPicPr>
            <a:picLocks noChangeAspect="1" noChangeArrowheads="1"/>
          </p:cNvPicPr>
          <p:nvPr/>
        </p:nvPicPr>
        <p:blipFill>
          <a:blip r:embed="rId2" cstate="print"/>
          <a:srcRect/>
          <a:stretch>
            <a:fillRect/>
          </a:stretch>
        </p:blipFill>
        <p:spPr bwMode="auto">
          <a:xfrm>
            <a:off x="1885951" y="2057400"/>
            <a:ext cx="5961076" cy="1200150"/>
          </a:xfrm>
          <a:prstGeom prst="rect">
            <a:avLst/>
          </a:prstGeom>
          <a:noFill/>
          <a:ln w="9525">
            <a:noFill/>
            <a:miter lim="800000"/>
            <a:headEnd/>
            <a:tailEnd/>
          </a:ln>
          <a:effectLst/>
        </p:spPr>
      </p:pic>
      <p:pic>
        <p:nvPicPr>
          <p:cNvPr id="241668" name="Picture 4"/>
          <p:cNvPicPr>
            <a:picLocks noChangeAspect="1" noChangeArrowheads="1"/>
          </p:cNvPicPr>
          <p:nvPr/>
        </p:nvPicPr>
        <p:blipFill>
          <a:blip r:embed="rId3" cstate="print"/>
          <a:srcRect/>
          <a:stretch>
            <a:fillRect/>
          </a:stretch>
        </p:blipFill>
        <p:spPr bwMode="auto">
          <a:xfrm>
            <a:off x="1771650" y="3600450"/>
            <a:ext cx="6124904" cy="1200150"/>
          </a:xfrm>
          <a:prstGeom prst="rect">
            <a:avLst/>
          </a:prstGeom>
          <a:noFill/>
          <a:ln w="9525">
            <a:noFill/>
            <a:miter lim="800000"/>
            <a:headEnd/>
            <a:tailEnd/>
          </a:ln>
          <a:effectLst/>
        </p:spPr>
      </p:pic>
      <p:cxnSp>
        <p:nvCxnSpPr>
          <p:cNvPr id="8" name="Straight Arrow Connector 7"/>
          <p:cNvCxnSpPr/>
          <p:nvPr/>
        </p:nvCxnSpPr>
        <p:spPr>
          <a:xfrm flipV="1">
            <a:off x="2914650" y="4514850"/>
            <a:ext cx="1257300" cy="685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flipV="1">
            <a:off x="3257550" y="3086100"/>
            <a:ext cx="628650" cy="3429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4825258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STYLES &amp; THEMES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6" name="Text Placeholder 5"/>
          <p:cNvSpPr>
            <a:spLocks noGrp="1"/>
          </p:cNvSpPr>
          <p:nvPr>
            <p:ph type="body" sz="quarter" idx="12"/>
          </p:nvPr>
        </p:nvSpPr>
        <p:spPr>
          <a:xfrm>
            <a:off x="152400" y="990600"/>
            <a:ext cx="8534400" cy="533400"/>
          </a:xfrm>
        </p:spPr>
        <p:txBody>
          <a:bodyPr/>
          <a:lstStyle/>
          <a:p>
            <a:r>
              <a:rPr lang="en-US" dirty="0"/>
              <a:t>Libraries</a:t>
            </a:r>
          </a:p>
        </p:txBody>
      </p:sp>
      <p:sp>
        <p:nvSpPr>
          <p:cNvPr id="3" name="Content Placeholder 2"/>
          <p:cNvSpPr>
            <a:spLocks noGrp="1"/>
          </p:cNvSpPr>
          <p:nvPr>
            <p:ph sz="quarter" idx="13"/>
          </p:nvPr>
        </p:nvSpPr>
        <p:spPr>
          <a:xfrm>
            <a:off x="152400" y="1447800"/>
            <a:ext cx="8534400" cy="3581400"/>
          </a:xfrm>
          <a:prstGeom prst="rect">
            <a:avLst/>
          </a:prstGeom>
        </p:spPr>
        <p:txBody>
          <a:bodyPr/>
          <a:lstStyle/>
          <a:p>
            <a:r>
              <a:rPr lang="en-US" dirty="0" err="1" smtClean="0"/>
              <a:t>LibWebCore</a:t>
            </a:r>
            <a:r>
              <a:rPr lang="en-US" dirty="0" smtClean="0"/>
              <a:t> - a modern web browser engine which powers both the Android browser and an embeddable web view</a:t>
            </a:r>
          </a:p>
          <a:p>
            <a:r>
              <a:rPr lang="en-US" dirty="0" smtClean="0"/>
              <a:t>SGL - the underlying 2D graphics engine</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2743200"/>
            <a:ext cx="8839200" cy="3124200"/>
          </a:xfrm>
          <a:prstGeom prst="rect">
            <a:avLst/>
          </a:prstGeom>
          <a:noFill/>
          <a:ln w="9525">
            <a:noFill/>
            <a:miter lim="800000"/>
            <a:headEnd/>
            <a:tailEnd/>
          </a:ln>
          <a:effectLst/>
        </p:spPr>
      </p:pic>
      <p:sp>
        <p:nvSpPr>
          <p:cNvPr id="7" name="Rectangle 6"/>
          <p:cNvSpPr/>
          <p:nvPr/>
        </p:nvSpPr>
        <p:spPr bwMode="auto">
          <a:xfrm>
            <a:off x="3840675" y="3493325"/>
            <a:ext cx="14478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
        <p:nvSpPr>
          <p:cNvPr id="8" name="Rectangle 7"/>
          <p:cNvSpPr/>
          <p:nvPr/>
        </p:nvSpPr>
        <p:spPr bwMode="auto">
          <a:xfrm>
            <a:off x="352300" y="3962400"/>
            <a:ext cx="14478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Tree>
    <p:extLst>
      <p:ext uri="{BB962C8B-B14F-4D97-AF65-F5344CB8AC3E}">
        <p14:creationId xmlns:p14="http://schemas.microsoft.com/office/powerpoint/2010/main" val="163405487"/>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p>
        </p:txBody>
      </p:sp>
      <p:sp>
        <p:nvSpPr>
          <p:cNvPr id="4" name="Text Placeholder 3"/>
          <p:cNvSpPr>
            <a:spLocks noGrp="1"/>
          </p:cNvSpPr>
          <p:nvPr>
            <p:ph type="body" sz="quarter" idx="12"/>
          </p:nvPr>
        </p:nvSpPr>
        <p:spPr/>
        <p:txBody>
          <a:bodyPr/>
          <a:lstStyle/>
          <a:p>
            <a:r>
              <a:rPr lang="en-US" dirty="0" smtClean="0"/>
              <a:t>Styles and Themes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dirty="0" smtClean="0"/>
              <a:t>Perhaps you're not satisfied with the look of the standard widgets. To revise them, you can create some of your own styles and themes.</a:t>
            </a:r>
          </a:p>
          <a:p>
            <a:pPr lvl="1"/>
            <a:r>
              <a:rPr lang="en-US" dirty="0" smtClean="0"/>
              <a:t>A style is a set of one or more formatting attributes that you can apply as a unit to individual elements in your layout. For example, you could define a style that specifies a certain text size and color, then apply it to only specific View elements.</a:t>
            </a:r>
          </a:p>
          <a:p>
            <a:pPr lvl="1"/>
            <a:r>
              <a:rPr lang="en-US" dirty="0" smtClean="0"/>
              <a:t>A theme is a set of one or more formatting attributes that you can apply as a unit to all activities in an application, or just a single activity. For example, you could define a theme that sets specific colors for the window frame and the panel background, and sets text sizes and colors for menus. This theme can then be applied to specific activities or the entire application.</a:t>
            </a:r>
          </a:p>
          <a:p>
            <a:endParaRPr lang="en-US" dirty="0"/>
          </a:p>
        </p:txBody>
      </p:sp>
    </p:spTree>
    <p:extLst>
      <p:ext uri="{BB962C8B-B14F-4D97-AF65-F5344CB8AC3E}">
        <p14:creationId xmlns:p14="http://schemas.microsoft.com/office/powerpoint/2010/main" val="41928744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endParaRPr lang="en-US" dirty="0"/>
          </a:p>
        </p:txBody>
      </p:sp>
      <p:sp>
        <p:nvSpPr>
          <p:cNvPr id="4" name="Text Placeholder 3"/>
          <p:cNvSpPr>
            <a:spLocks noGrp="1"/>
          </p:cNvSpPr>
          <p:nvPr>
            <p:ph type="body" sz="quarter" idx="12"/>
          </p:nvPr>
        </p:nvSpPr>
        <p:spPr/>
        <p:txBody>
          <a:bodyPr/>
          <a:lstStyle/>
          <a:p>
            <a:r>
              <a:rPr lang="en-US" dirty="0" smtClean="0"/>
              <a:t>Styles and Themes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A style is a collection of properties that specify the look and format for a </a:t>
            </a:r>
            <a:r>
              <a:rPr lang="en-US" smtClean="0">
                <a:hlinkClick r:id="rId2"/>
              </a:rPr>
              <a:t>View</a:t>
            </a:r>
            <a:r>
              <a:rPr lang="en-US" smtClean="0"/>
              <a:t> or window. A style can specify properties such as height, padding, font color, font size, background color, and much more. A style is defined in an XML resource that is separate from the XML that specifies the layout.</a:t>
            </a:r>
          </a:p>
          <a:p>
            <a:r>
              <a:rPr lang="en-US" smtClean="0"/>
              <a:t>Styles in Android share a similar philosophy to cascading stylesheets in web design—they allow you to separate the design from the content.</a:t>
            </a:r>
          </a:p>
          <a:p>
            <a:endParaRPr lang="en-US"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endParaRPr lang="en-US" dirty="0"/>
          </a:p>
        </p:txBody>
      </p:sp>
      <p:sp>
        <p:nvSpPr>
          <p:cNvPr id="8" name="Text Placeholder 7"/>
          <p:cNvSpPr>
            <a:spLocks noGrp="1"/>
          </p:cNvSpPr>
          <p:nvPr>
            <p:ph type="body" sz="quarter" idx="12"/>
          </p:nvPr>
        </p:nvSpPr>
        <p:spPr/>
        <p:txBody>
          <a:bodyPr/>
          <a:lstStyle/>
          <a:p>
            <a:r>
              <a:rPr lang="en-US" dirty="0" smtClean="0"/>
              <a:t>Style</a:t>
            </a:r>
            <a:endParaRPr lang="en-US" dirty="0"/>
          </a:p>
        </p:txBody>
      </p:sp>
      <p:pic>
        <p:nvPicPr>
          <p:cNvPr id="222210" name="Picture 2"/>
          <p:cNvPicPr>
            <a:picLocks noChangeAspect="1" noChangeArrowheads="1"/>
          </p:cNvPicPr>
          <p:nvPr/>
        </p:nvPicPr>
        <p:blipFill>
          <a:blip r:embed="rId2" cstate="print"/>
          <a:srcRect/>
          <a:stretch>
            <a:fillRect/>
          </a:stretch>
        </p:blipFill>
        <p:spPr bwMode="auto">
          <a:xfrm>
            <a:off x="2286000" y="2057400"/>
            <a:ext cx="4000500" cy="1385248"/>
          </a:xfrm>
          <a:prstGeom prst="rect">
            <a:avLst/>
          </a:prstGeom>
          <a:noFill/>
          <a:ln w="9525">
            <a:noFill/>
            <a:miter lim="800000"/>
            <a:headEnd/>
            <a:tailEnd/>
          </a:ln>
          <a:effectLst/>
        </p:spPr>
      </p:pic>
      <p:pic>
        <p:nvPicPr>
          <p:cNvPr id="222211" name="Picture 3"/>
          <p:cNvPicPr>
            <a:picLocks noChangeAspect="1" noChangeArrowheads="1"/>
          </p:cNvPicPr>
          <p:nvPr/>
        </p:nvPicPr>
        <p:blipFill>
          <a:blip r:embed="rId3" cstate="print"/>
          <a:srcRect/>
          <a:stretch>
            <a:fillRect/>
          </a:stretch>
        </p:blipFill>
        <p:spPr bwMode="auto">
          <a:xfrm>
            <a:off x="2000251" y="4171950"/>
            <a:ext cx="4825813" cy="1028700"/>
          </a:xfrm>
          <a:prstGeom prst="rect">
            <a:avLst/>
          </a:prstGeom>
          <a:noFill/>
          <a:ln w="9525">
            <a:noFill/>
            <a:miter lim="800000"/>
            <a:headEnd/>
            <a:tailEnd/>
          </a:ln>
          <a:effectLst/>
        </p:spPr>
      </p:pic>
      <p:cxnSp>
        <p:nvCxnSpPr>
          <p:cNvPr id="7" name="Straight Arrow Connector 6"/>
          <p:cNvCxnSpPr/>
          <p:nvPr/>
        </p:nvCxnSpPr>
        <p:spPr>
          <a:xfrm rot="5400000">
            <a:off x="3714750" y="3829050"/>
            <a:ext cx="800100" cy="11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5729620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endParaRPr lang="en-US" dirty="0"/>
          </a:p>
        </p:txBody>
      </p:sp>
      <p:sp>
        <p:nvSpPr>
          <p:cNvPr id="5" name="Text Placeholder 4"/>
          <p:cNvSpPr>
            <a:spLocks noGrp="1"/>
          </p:cNvSpPr>
          <p:nvPr>
            <p:ph type="body" sz="quarter" idx="12"/>
          </p:nvPr>
        </p:nvSpPr>
        <p:spPr/>
        <p:txBody>
          <a:bodyPr/>
          <a:lstStyle/>
          <a:p>
            <a:r>
              <a:rPr lang="en-US" dirty="0" smtClean="0"/>
              <a:t>Defining Style</a:t>
            </a:r>
            <a:endParaRPr lang="en-US" dirty="0"/>
          </a:p>
        </p:txBody>
      </p:sp>
      <p:sp>
        <p:nvSpPr>
          <p:cNvPr id="3" name="Content Placeholder 2"/>
          <p:cNvSpPr>
            <a:spLocks noGrp="1"/>
          </p:cNvSpPr>
          <p:nvPr>
            <p:ph sz="quarter" idx="13"/>
          </p:nvPr>
        </p:nvSpPr>
        <p:spPr>
          <a:xfrm>
            <a:off x="152400" y="2133600"/>
            <a:ext cx="2971800" cy="3581400"/>
          </a:xfrm>
          <a:prstGeom prst="rect">
            <a:avLst/>
          </a:prstGeom>
        </p:spPr>
        <p:txBody>
          <a:bodyPr>
            <a:normAutofit fontScale="55000" lnSpcReduction="20000"/>
          </a:bodyPr>
          <a:lstStyle/>
          <a:p>
            <a:r>
              <a:rPr lang="en-US" dirty="0" smtClean="0"/>
              <a:t>To create a set of styles, save an XML file in the res/values/ directory of your project. The name of the XML file is arbitrary, but it must use the .xml extension and be saved in the res/values/ folder.</a:t>
            </a:r>
          </a:p>
          <a:p>
            <a:r>
              <a:rPr lang="en-US" dirty="0" smtClean="0"/>
              <a:t>The root node of the XML file must be &lt;resources&gt;.</a:t>
            </a:r>
          </a:p>
          <a:p>
            <a:r>
              <a:rPr lang="en-US" dirty="0" smtClean="0"/>
              <a:t>For each style you want to create, add a &lt;style&gt; element to the file with a name that uniquely identifies the style (this attribute is required). Then add an &lt;item&gt; element for each property of that style, with a name that declares the style property and a value to go with it (this attribute is required). The value for the &lt;item&gt; can be a keyword string, a hex color, a reference to another resource type, or other value depending on the style property.</a:t>
            </a:r>
          </a:p>
          <a:p>
            <a:endParaRPr lang="en-US" dirty="0"/>
          </a:p>
        </p:txBody>
      </p:sp>
      <p:pic>
        <p:nvPicPr>
          <p:cNvPr id="223236" name="Picture 4"/>
          <p:cNvPicPr>
            <a:picLocks noChangeAspect="1" noChangeArrowheads="1"/>
          </p:cNvPicPr>
          <p:nvPr/>
        </p:nvPicPr>
        <p:blipFill>
          <a:blip r:embed="rId2" cstate="print"/>
          <a:srcRect/>
          <a:stretch>
            <a:fillRect/>
          </a:stretch>
        </p:blipFill>
        <p:spPr bwMode="auto">
          <a:xfrm>
            <a:off x="3381375" y="2743200"/>
            <a:ext cx="5762625" cy="1543050"/>
          </a:xfrm>
          <a:prstGeom prst="rect">
            <a:avLst/>
          </a:prstGeom>
          <a:noFill/>
          <a:ln w="9525">
            <a:noFill/>
            <a:miter lim="800000"/>
            <a:headEnd/>
            <a:tailEnd/>
          </a:ln>
          <a:effectLst/>
        </p:spPr>
      </p:pic>
    </p:spTree>
    <p:extLst>
      <p:ext uri="{BB962C8B-B14F-4D97-AF65-F5344CB8AC3E}">
        <p14:creationId xmlns:p14="http://schemas.microsoft.com/office/powerpoint/2010/main" val="309292003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endParaRPr lang="en-US" dirty="0"/>
          </a:p>
        </p:txBody>
      </p:sp>
      <p:sp>
        <p:nvSpPr>
          <p:cNvPr id="4" name="Text Placeholder 3"/>
          <p:cNvSpPr>
            <a:spLocks noGrp="1"/>
          </p:cNvSpPr>
          <p:nvPr>
            <p:ph type="body" sz="quarter" idx="12"/>
          </p:nvPr>
        </p:nvSpPr>
        <p:spPr/>
        <p:txBody>
          <a:bodyPr/>
          <a:lstStyle/>
          <a:p>
            <a:r>
              <a:rPr lang="en-US" dirty="0" smtClean="0"/>
              <a:t>Applying a theme to an activity or application</a:t>
            </a:r>
            <a:endParaRPr lang="en-US" dirty="0"/>
          </a:p>
        </p:txBody>
      </p:sp>
      <p:sp>
        <p:nvSpPr>
          <p:cNvPr id="3" name="Content Placeholder 2"/>
          <p:cNvSpPr>
            <a:spLocks noGrp="1"/>
          </p:cNvSpPr>
          <p:nvPr>
            <p:ph sz="quarter" idx="13"/>
          </p:nvPr>
        </p:nvSpPr>
        <p:spPr>
          <a:xfrm>
            <a:off x="152400" y="2133600"/>
            <a:ext cx="8534400" cy="1143000"/>
          </a:xfrm>
          <a:prstGeom prst="rect">
            <a:avLst/>
          </a:prstGeom>
        </p:spPr>
        <p:txBody>
          <a:bodyPr>
            <a:normAutofit fontScale="92500" lnSpcReduction="20000"/>
          </a:bodyPr>
          <a:lstStyle/>
          <a:p>
            <a:r>
              <a:rPr lang="en-US" dirty="0" smtClean="0"/>
              <a:t>To set a theme for all the activities of your application, open the AndroidManifest.xml file and edit the&lt;application&gt; tag to include the </a:t>
            </a:r>
            <a:r>
              <a:rPr lang="en-US" dirty="0" err="1" smtClean="0"/>
              <a:t>android:theme</a:t>
            </a:r>
            <a:r>
              <a:rPr lang="en-US" dirty="0" smtClean="0"/>
              <a:t> attribute with the style name. </a:t>
            </a:r>
          </a:p>
          <a:p>
            <a:pPr>
              <a:buNone/>
            </a:pPr>
            <a:r>
              <a:rPr lang="en-US" dirty="0" smtClean="0"/>
              <a:t>	For example:</a:t>
            </a:r>
          </a:p>
          <a:p>
            <a:endParaRPr lang="en-US" dirty="0"/>
          </a:p>
        </p:txBody>
      </p:sp>
      <p:sp>
        <p:nvSpPr>
          <p:cNvPr id="7" name="Content Placeholder 2"/>
          <p:cNvSpPr>
            <a:spLocks noGrp="1"/>
          </p:cNvSpPr>
          <p:nvPr>
            <p:ph sz="quarter" idx="4294967295"/>
          </p:nvPr>
        </p:nvSpPr>
        <p:spPr>
          <a:xfrm>
            <a:off x="0" y="3581400"/>
            <a:ext cx="8534400" cy="1143000"/>
          </a:xfrm>
          <a:prstGeom prst="rect">
            <a:avLst/>
          </a:prstGeom>
        </p:spPr>
        <p:txBody>
          <a:bodyPr>
            <a:normAutofit fontScale="55000" lnSpcReduction="20000"/>
          </a:bodyPr>
          <a:lstStyle/>
          <a:p>
            <a:r>
              <a:rPr lang="en-US" dirty="0" smtClean="0"/>
              <a:t>If you want a theme applied to just one Activity in your application, then add the </a:t>
            </a:r>
            <a:r>
              <a:rPr lang="en-US" dirty="0" err="1" smtClean="0"/>
              <a:t>android:theme</a:t>
            </a:r>
            <a:r>
              <a:rPr lang="en-US" dirty="0" smtClean="0"/>
              <a:t> attribute to the&lt;activity&gt; tag instead. </a:t>
            </a:r>
          </a:p>
          <a:p>
            <a:pPr>
              <a:buNone/>
            </a:pPr>
            <a:r>
              <a:rPr lang="en-US" dirty="0" smtClean="0"/>
              <a:t>	For example, you can use the Dialog theme and make your Activity appear like a dialog box:</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1676400" y="2878775"/>
            <a:ext cx="6629400" cy="352425"/>
          </a:xfrm>
          <a:prstGeom prst="rect">
            <a:avLst/>
          </a:prstGeom>
          <a:noFill/>
          <a:ln w="9525">
            <a:noFill/>
            <a:miter lim="800000"/>
            <a:headEnd/>
            <a:tailEnd/>
          </a:ln>
        </p:spPr>
      </p:pic>
      <p:pic>
        <p:nvPicPr>
          <p:cNvPr id="10244" name="Picture 4"/>
          <p:cNvPicPr>
            <a:picLocks noChangeAspect="1" noChangeArrowheads="1"/>
          </p:cNvPicPr>
          <p:nvPr/>
        </p:nvPicPr>
        <p:blipFill>
          <a:blip r:embed="rId3" cstate="print"/>
          <a:srcRect/>
          <a:stretch>
            <a:fillRect/>
          </a:stretch>
        </p:blipFill>
        <p:spPr bwMode="auto">
          <a:xfrm>
            <a:off x="476250" y="4648200"/>
            <a:ext cx="6610350" cy="3810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&amp; THEMES</a:t>
            </a:r>
            <a:endParaRPr lang="en-US" dirty="0"/>
          </a:p>
        </p:txBody>
      </p:sp>
      <p:sp>
        <p:nvSpPr>
          <p:cNvPr id="4" name="Text Placeholder 3"/>
          <p:cNvSpPr>
            <a:spLocks noGrp="1"/>
          </p:cNvSpPr>
          <p:nvPr>
            <p:ph type="body" sz="quarter" idx="12"/>
          </p:nvPr>
        </p:nvSpPr>
        <p:spPr>
          <a:xfrm>
            <a:off x="152400" y="1066800"/>
            <a:ext cx="8534400" cy="533400"/>
          </a:xfrm>
        </p:spPr>
        <p:txBody>
          <a:bodyPr/>
          <a:lstStyle/>
          <a:p>
            <a:r>
              <a:rPr lang="en-US" dirty="0" smtClean="0"/>
              <a:t>Modifying a theme</a:t>
            </a:r>
            <a:endParaRPr lang="en-US" dirty="0"/>
          </a:p>
        </p:txBody>
      </p:sp>
      <p:sp>
        <p:nvSpPr>
          <p:cNvPr id="3" name="Content Placeholder 2"/>
          <p:cNvSpPr>
            <a:spLocks noGrp="1"/>
          </p:cNvSpPr>
          <p:nvPr>
            <p:ph sz="quarter" idx="13"/>
          </p:nvPr>
        </p:nvSpPr>
        <p:spPr>
          <a:xfrm>
            <a:off x="152400" y="2133600"/>
            <a:ext cx="8534400" cy="1143000"/>
          </a:xfrm>
          <a:prstGeom prst="rect">
            <a:avLst/>
          </a:prstGeom>
        </p:spPr>
        <p:txBody>
          <a:bodyPr>
            <a:normAutofit fontScale="92500"/>
          </a:bodyPr>
          <a:lstStyle/>
          <a:p>
            <a:r>
              <a:rPr lang="en-US" dirty="0" smtClean="0"/>
              <a:t>If you like a theme, but want to tweak it, just add the theme as the parent of your custom theme. For example, you can modify the traditional light theme to use your own color like this:</a:t>
            </a:r>
          </a:p>
          <a:p>
            <a:pPr>
              <a:buNone/>
            </a:pPr>
            <a:r>
              <a:rPr lang="en-US" dirty="0" smtClean="0"/>
              <a:t>	</a:t>
            </a:r>
          </a:p>
          <a:p>
            <a:endParaRPr lang="en-US" dirty="0"/>
          </a:p>
        </p:txBody>
      </p:sp>
      <p:pic>
        <p:nvPicPr>
          <p:cNvPr id="591874" name="Picture 2"/>
          <p:cNvPicPr>
            <a:picLocks noChangeAspect="1" noChangeArrowheads="1"/>
          </p:cNvPicPr>
          <p:nvPr/>
        </p:nvPicPr>
        <p:blipFill>
          <a:blip r:embed="rId2" cstate="print"/>
          <a:srcRect/>
          <a:stretch>
            <a:fillRect/>
          </a:stretch>
        </p:blipFill>
        <p:spPr bwMode="auto">
          <a:xfrm>
            <a:off x="533400" y="2895600"/>
            <a:ext cx="6619875" cy="108585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MATERIAL DESIGN</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152400" y="1066800"/>
            <a:ext cx="8534400" cy="533400"/>
          </a:xfrm>
        </p:spPr>
        <p:txBody>
          <a:bodyPr/>
          <a:lstStyle/>
          <a:p>
            <a:r>
              <a:rPr lang="en-US" dirty="0" smtClean="0"/>
              <a:t>Material Design</a:t>
            </a:r>
            <a:endParaRPr lang="en-US" dirty="0"/>
          </a:p>
        </p:txBody>
      </p:sp>
      <p:sp>
        <p:nvSpPr>
          <p:cNvPr id="3" name="Content Placeholder 2"/>
          <p:cNvSpPr>
            <a:spLocks noGrp="1"/>
          </p:cNvSpPr>
          <p:nvPr>
            <p:ph sz="quarter" idx="13"/>
          </p:nvPr>
        </p:nvSpPr>
        <p:spPr>
          <a:xfrm>
            <a:off x="0" y="1676400"/>
            <a:ext cx="4876800" cy="4114800"/>
          </a:xfrm>
          <a:prstGeom prst="rect">
            <a:avLst/>
          </a:prstGeom>
        </p:spPr>
        <p:txBody>
          <a:bodyPr>
            <a:normAutofit fontScale="92500" lnSpcReduction="10000"/>
          </a:bodyPr>
          <a:lstStyle/>
          <a:p>
            <a:r>
              <a:rPr lang="en-US" dirty="0" smtClean="0"/>
              <a:t>Material Design is a visual language for our users that synthesizes the classic principles of good design with the innovation and possibility of technology and science.</a:t>
            </a:r>
          </a:p>
          <a:p>
            <a:r>
              <a:rPr lang="en-US" dirty="0" smtClean="0"/>
              <a:t>The goal is to develop a single underlying system that allows for a unified experience across platforms and device sizes.</a:t>
            </a:r>
          </a:p>
          <a:p>
            <a:r>
              <a:rPr lang="en-US" dirty="0" smtClean="0"/>
              <a:t>The fundamentals of light, surface, and movement are key to conveying how objects move, interact, and exist in space and in relation to each other. </a:t>
            </a:r>
          </a:p>
          <a:p>
            <a:r>
              <a:rPr lang="en-US" dirty="0" smtClean="0"/>
              <a:t>Emphasis on user actions makes core functionality immediately apparent and provides waypoints for the user.</a:t>
            </a:r>
          </a:p>
          <a:p>
            <a:pPr>
              <a:buNone/>
            </a:pPr>
            <a:r>
              <a:rPr lang="en-US" dirty="0" smtClean="0"/>
              <a:t>	</a:t>
            </a:r>
          </a:p>
          <a:p>
            <a:endParaRPr lang="en-US" dirty="0"/>
          </a:p>
        </p:txBody>
      </p:sp>
      <p:pic>
        <p:nvPicPr>
          <p:cNvPr id="6" name="Picture 5" descr="ThemeColors.png"/>
          <p:cNvPicPr>
            <a:picLocks noChangeAspect="1"/>
          </p:cNvPicPr>
          <p:nvPr/>
        </p:nvPicPr>
        <p:blipFill>
          <a:blip r:embed="rId2" cstate="print"/>
          <a:stretch>
            <a:fillRect/>
          </a:stretch>
        </p:blipFill>
        <p:spPr>
          <a:xfrm>
            <a:off x="5867400" y="1524000"/>
            <a:ext cx="2286005" cy="4069088"/>
          </a:xfrm>
          <a:prstGeom prst="rect">
            <a:avLst/>
          </a:prstGeom>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152400" y="1143000"/>
            <a:ext cx="8534400" cy="533400"/>
          </a:xfrm>
        </p:spPr>
        <p:txBody>
          <a:bodyPr/>
          <a:lstStyle/>
          <a:p>
            <a:r>
              <a:rPr lang="en-US" dirty="0" smtClean="0"/>
              <a:t>Material Design Features</a:t>
            </a:r>
            <a:endParaRPr lang="en-US" dirty="0"/>
          </a:p>
        </p:txBody>
      </p:sp>
      <p:sp>
        <p:nvSpPr>
          <p:cNvPr id="3" name="Content Placeholder 2"/>
          <p:cNvSpPr>
            <a:spLocks noGrp="1"/>
          </p:cNvSpPr>
          <p:nvPr>
            <p:ph sz="quarter" idx="13"/>
          </p:nvPr>
        </p:nvSpPr>
        <p:spPr>
          <a:xfrm>
            <a:off x="228600" y="1676400"/>
            <a:ext cx="8915400" cy="4419600"/>
          </a:xfrm>
          <a:prstGeom prst="rect">
            <a:avLst/>
          </a:prstGeom>
        </p:spPr>
        <p:txBody>
          <a:bodyPr>
            <a:normAutofit/>
          </a:bodyPr>
          <a:lstStyle/>
          <a:p>
            <a:pPr>
              <a:buNone/>
            </a:pPr>
            <a:r>
              <a:rPr lang="en-US" dirty="0" smtClean="0"/>
              <a:t>The new material theme provides:</a:t>
            </a:r>
          </a:p>
          <a:p>
            <a:r>
              <a:rPr lang="en-US" dirty="0" smtClean="0"/>
              <a:t>System widgets that let you set their color palette</a:t>
            </a:r>
          </a:p>
          <a:p>
            <a:r>
              <a:rPr lang="en-US" dirty="0" smtClean="0"/>
              <a:t>Touch feedback animations for the system widgets</a:t>
            </a:r>
          </a:p>
          <a:p>
            <a:r>
              <a:rPr lang="en-US" dirty="0" smtClean="0"/>
              <a:t>Activity transition animations</a:t>
            </a:r>
          </a:p>
          <a:p>
            <a:r>
              <a:rPr lang="en-US" dirty="0" smtClean="0"/>
              <a:t>You can customize the look of the material theme according to your brand identity with a color palette you control. </a:t>
            </a:r>
          </a:p>
          <a:p>
            <a:r>
              <a:rPr lang="en-US" dirty="0" smtClean="0"/>
              <a:t>You can customize the color palette, the touch feedback animations, and the activity transitions for your app.</a:t>
            </a:r>
          </a:p>
          <a:p>
            <a:r>
              <a:rPr lang="en-US" b="1" dirty="0" smtClean="0"/>
              <a:t>Note:</a:t>
            </a:r>
            <a:r>
              <a:rPr lang="en-US" dirty="0" smtClean="0"/>
              <a:t> The material theme is only available in Android 5.0 (API level 21) and above. </a:t>
            </a:r>
          </a:p>
          <a:p>
            <a:pPr>
              <a:buNone/>
            </a:pPr>
            <a:r>
              <a:rPr lang="en-US" dirty="0" smtClean="0"/>
              <a:t>	</a:t>
            </a:r>
          </a:p>
          <a:p>
            <a:endParaRPr lang="en-US"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152400" y="1143000"/>
            <a:ext cx="8534400" cy="533400"/>
          </a:xfrm>
        </p:spPr>
        <p:txBody>
          <a:bodyPr/>
          <a:lstStyle/>
          <a:p>
            <a:r>
              <a:rPr lang="en-US" dirty="0" smtClean="0"/>
              <a:t>Using the Material Theme </a:t>
            </a:r>
            <a:endParaRPr lang="en-US" dirty="0"/>
          </a:p>
        </p:txBody>
      </p:sp>
      <p:sp>
        <p:nvSpPr>
          <p:cNvPr id="3" name="Content Placeholder 2"/>
          <p:cNvSpPr>
            <a:spLocks noGrp="1"/>
          </p:cNvSpPr>
          <p:nvPr>
            <p:ph sz="quarter" idx="13"/>
          </p:nvPr>
        </p:nvSpPr>
        <p:spPr>
          <a:xfrm>
            <a:off x="228600" y="1676400"/>
            <a:ext cx="8915400" cy="2133600"/>
          </a:xfrm>
          <a:prstGeom prst="rect">
            <a:avLst/>
          </a:prstGeom>
        </p:spPr>
        <p:txBody>
          <a:bodyPr>
            <a:normAutofit/>
          </a:bodyPr>
          <a:lstStyle/>
          <a:p>
            <a:pPr>
              <a:buNone/>
            </a:pPr>
            <a:r>
              <a:rPr lang="en-US" dirty="0" smtClean="0"/>
              <a:t>The material theme is defined as:</a:t>
            </a:r>
          </a:p>
          <a:p>
            <a:r>
              <a:rPr lang="en-US" dirty="0" smtClean="0"/>
              <a:t>@</a:t>
            </a:r>
            <a:r>
              <a:rPr lang="en-US" dirty="0" err="1" smtClean="0"/>
              <a:t>android:style</a:t>
            </a:r>
            <a:r>
              <a:rPr lang="en-US" dirty="0" smtClean="0"/>
              <a:t>/</a:t>
            </a:r>
            <a:r>
              <a:rPr lang="en-US" dirty="0" err="1" smtClean="0"/>
              <a:t>Theme.Material</a:t>
            </a:r>
            <a:r>
              <a:rPr lang="en-US" dirty="0" smtClean="0"/>
              <a:t> (dark version)</a:t>
            </a:r>
          </a:p>
          <a:p>
            <a:r>
              <a:rPr lang="en-US" dirty="0" smtClean="0"/>
              <a:t>@</a:t>
            </a:r>
            <a:r>
              <a:rPr lang="en-US" dirty="0" err="1" smtClean="0"/>
              <a:t>android:style</a:t>
            </a:r>
            <a:r>
              <a:rPr lang="en-US" dirty="0" smtClean="0"/>
              <a:t>/</a:t>
            </a:r>
            <a:r>
              <a:rPr lang="en-US" dirty="0" err="1" smtClean="0"/>
              <a:t>Theme.Material.Light</a:t>
            </a:r>
            <a:r>
              <a:rPr lang="en-US" dirty="0" smtClean="0"/>
              <a:t> (light version)</a:t>
            </a:r>
          </a:p>
          <a:p>
            <a:r>
              <a:rPr lang="en-US" dirty="0" smtClean="0"/>
              <a:t>@</a:t>
            </a:r>
            <a:r>
              <a:rPr lang="en-US" dirty="0" err="1" smtClean="0"/>
              <a:t>android:style</a:t>
            </a:r>
            <a:r>
              <a:rPr lang="en-US" dirty="0" smtClean="0"/>
              <a:t>/</a:t>
            </a:r>
            <a:r>
              <a:rPr lang="en-US" dirty="0" err="1" smtClean="0"/>
              <a:t>Theme.Material.Light.DarkActionBar</a:t>
            </a:r>
            <a:endParaRPr lang="en-US" dirty="0" smtClean="0"/>
          </a:p>
          <a:p>
            <a:pPr>
              <a:buNone/>
            </a:pPr>
            <a:endParaRPr lang="en-US" dirty="0" smtClean="0"/>
          </a:p>
          <a:p>
            <a:endParaRPr lang="en-US" dirty="0"/>
          </a:p>
        </p:txBody>
      </p:sp>
      <p:pic>
        <p:nvPicPr>
          <p:cNvPr id="6" name="Picture 5" descr="MaterialLight.png"/>
          <p:cNvPicPr>
            <a:picLocks noChangeAspect="1"/>
          </p:cNvPicPr>
          <p:nvPr/>
        </p:nvPicPr>
        <p:blipFill>
          <a:blip r:embed="rId2" cstate="print"/>
          <a:stretch>
            <a:fillRect/>
          </a:stretch>
        </p:blipFill>
        <p:spPr>
          <a:xfrm>
            <a:off x="4572000" y="3673791"/>
            <a:ext cx="2667000" cy="2538984"/>
          </a:xfrm>
          <a:prstGeom prst="rect">
            <a:avLst/>
          </a:prstGeom>
        </p:spPr>
      </p:pic>
      <p:pic>
        <p:nvPicPr>
          <p:cNvPr id="7" name="Picture 6" descr="MaterialDark.png"/>
          <p:cNvPicPr>
            <a:picLocks noChangeAspect="1"/>
          </p:cNvPicPr>
          <p:nvPr/>
        </p:nvPicPr>
        <p:blipFill>
          <a:blip r:embed="rId3" cstate="print"/>
          <a:stretch>
            <a:fillRect/>
          </a:stretch>
        </p:blipFill>
        <p:spPr>
          <a:xfrm>
            <a:off x="1066800" y="3683378"/>
            <a:ext cx="2694351" cy="2565022"/>
          </a:xfrm>
          <a:prstGeom prst="rect">
            <a:avLst/>
          </a:prstGeom>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6" name="Text Placeholder 5"/>
          <p:cNvSpPr>
            <a:spLocks noGrp="1"/>
          </p:cNvSpPr>
          <p:nvPr>
            <p:ph type="body" sz="quarter" idx="12"/>
          </p:nvPr>
        </p:nvSpPr>
        <p:spPr>
          <a:xfrm>
            <a:off x="76200" y="1066800"/>
            <a:ext cx="8534400" cy="533400"/>
          </a:xfrm>
        </p:spPr>
        <p:txBody>
          <a:bodyPr/>
          <a:lstStyle/>
          <a:p>
            <a:r>
              <a:rPr lang="en-US" dirty="0"/>
              <a:t>Libraries</a:t>
            </a:r>
          </a:p>
        </p:txBody>
      </p:sp>
      <p:sp>
        <p:nvSpPr>
          <p:cNvPr id="3" name="Content Placeholder 2"/>
          <p:cNvSpPr>
            <a:spLocks noGrp="1"/>
          </p:cNvSpPr>
          <p:nvPr>
            <p:ph sz="quarter" idx="13"/>
          </p:nvPr>
        </p:nvSpPr>
        <p:spPr>
          <a:xfrm>
            <a:off x="152400" y="1524000"/>
            <a:ext cx="8534400" cy="3581400"/>
          </a:xfrm>
          <a:prstGeom prst="rect">
            <a:avLst/>
          </a:prstGeom>
        </p:spPr>
        <p:txBody>
          <a:bodyPr/>
          <a:lstStyle/>
          <a:p>
            <a:r>
              <a:rPr lang="en-US" dirty="0" smtClean="0"/>
              <a:t>3D libraries - an implementation based on OpenGL ES 1.0 APIs; the libraries use either hardware 3D acceleration (where available) or the included, highly optimized 3D software rasterizer </a:t>
            </a:r>
          </a:p>
          <a:p>
            <a:r>
              <a:rPr lang="en-US" dirty="0" smtClean="0"/>
              <a:t>SQLite - a powerful and lightweight relational database engine available to all applications </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304800" y="2971800"/>
            <a:ext cx="8458200" cy="3105150"/>
          </a:xfrm>
          <a:prstGeom prst="rect">
            <a:avLst/>
          </a:prstGeom>
          <a:noFill/>
          <a:ln w="9525">
            <a:noFill/>
            <a:miter lim="800000"/>
            <a:headEnd/>
            <a:tailEnd/>
          </a:ln>
          <a:effectLst/>
        </p:spPr>
      </p:pic>
      <p:sp>
        <p:nvSpPr>
          <p:cNvPr id="7" name="Rectangle 6"/>
          <p:cNvSpPr/>
          <p:nvPr/>
        </p:nvSpPr>
        <p:spPr bwMode="auto">
          <a:xfrm>
            <a:off x="457200" y="3716975"/>
            <a:ext cx="14478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
        <p:nvSpPr>
          <p:cNvPr id="8" name="Rectangle 7"/>
          <p:cNvSpPr/>
          <p:nvPr/>
        </p:nvSpPr>
        <p:spPr bwMode="auto">
          <a:xfrm>
            <a:off x="3810000" y="3264725"/>
            <a:ext cx="1447800" cy="457200"/>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Tree>
    <p:extLst>
      <p:ext uri="{BB962C8B-B14F-4D97-AF65-F5344CB8AC3E}">
        <p14:creationId xmlns:p14="http://schemas.microsoft.com/office/powerpoint/2010/main" val="1873317270"/>
      </p:ext>
    </p:extLst>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Customize the Color Palette</a:t>
            </a:r>
            <a:endParaRPr lang="en-US" dirty="0"/>
          </a:p>
        </p:txBody>
      </p:sp>
      <p:sp>
        <p:nvSpPr>
          <p:cNvPr id="5" name="TextBox 4"/>
          <p:cNvSpPr txBox="1"/>
          <p:nvPr/>
        </p:nvSpPr>
        <p:spPr>
          <a:xfrm>
            <a:off x="0" y="1676400"/>
            <a:ext cx="9144000" cy="584775"/>
          </a:xfrm>
          <a:prstGeom prst="rect">
            <a:avLst/>
          </a:prstGeom>
          <a:noFill/>
        </p:spPr>
        <p:txBody>
          <a:bodyPr wrap="square" rtlCol="0">
            <a:spAutoFit/>
          </a:bodyPr>
          <a:lstStyle/>
          <a:p>
            <a:r>
              <a:rPr lang="en-US" sz="1600" dirty="0" smtClean="0"/>
              <a:t>To customize the theme's base colors to fit your brand, define your custom colors using theme attributes when you inherit from the material theme:</a:t>
            </a:r>
            <a:endParaRPr lang="en-US" sz="1600" dirty="0"/>
          </a:p>
        </p:txBody>
      </p:sp>
      <p:pic>
        <p:nvPicPr>
          <p:cNvPr id="592898" name="Picture 2"/>
          <p:cNvPicPr>
            <a:picLocks noChangeAspect="1" noChangeArrowheads="1"/>
          </p:cNvPicPr>
          <p:nvPr/>
        </p:nvPicPr>
        <p:blipFill>
          <a:blip r:embed="rId2" cstate="print"/>
          <a:srcRect/>
          <a:stretch>
            <a:fillRect/>
          </a:stretch>
        </p:blipFill>
        <p:spPr bwMode="auto">
          <a:xfrm>
            <a:off x="381000" y="2514600"/>
            <a:ext cx="6629400" cy="22764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Customize the Status Bar</a:t>
            </a:r>
            <a:endParaRPr lang="en-US" dirty="0"/>
          </a:p>
        </p:txBody>
      </p:sp>
      <p:sp>
        <p:nvSpPr>
          <p:cNvPr id="5" name="TextBox 4"/>
          <p:cNvSpPr txBox="1"/>
          <p:nvPr/>
        </p:nvSpPr>
        <p:spPr>
          <a:xfrm>
            <a:off x="0" y="1676400"/>
            <a:ext cx="9144000" cy="2062103"/>
          </a:xfrm>
          <a:prstGeom prst="rect">
            <a:avLst/>
          </a:prstGeom>
          <a:noFill/>
        </p:spPr>
        <p:txBody>
          <a:bodyPr wrap="square" rtlCol="0">
            <a:spAutoFit/>
          </a:bodyPr>
          <a:lstStyle/>
          <a:p>
            <a:r>
              <a:rPr lang="en-US" sz="1600" dirty="0" smtClean="0"/>
              <a:t>The material theme lets you easily customize the status bar, so you can specify a color that fits your brand and provides enough contrast to show the white status icons.</a:t>
            </a:r>
          </a:p>
          <a:p>
            <a:endParaRPr lang="en-US" sz="1600" dirty="0" smtClean="0"/>
          </a:p>
          <a:p>
            <a:pPr marL="342900" indent="-342900">
              <a:buFont typeface="Wingdings" pitchFamily="2" charset="2"/>
              <a:buChar char="§"/>
            </a:pPr>
            <a:r>
              <a:rPr lang="en-US" sz="1600" dirty="0" smtClean="0"/>
              <a:t>To set a custom color for the status bar, use the </a:t>
            </a:r>
            <a:r>
              <a:rPr lang="en-US" sz="1600" dirty="0" err="1" smtClean="0"/>
              <a:t>android:statusBarColor</a:t>
            </a:r>
            <a:endParaRPr lang="en-US" sz="1600" dirty="0" smtClean="0"/>
          </a:p>
          <a:p>
            <a:pPr marL="342900" indent="-342900"/>
            <a:endParaRPr lang="en-US" sz="1600" dirty="0" smtClean="0"/>
          </a:p>
          <a:p>
            <a:pPr marL="342900" indent="-342900">
              <a:buFont typeface="Wingdings" pitchFamily="2" charset="2"/>
              <a:buChar char="§"/>
            </a:pPr>
            <a:r>
              <a:rPr lang="en-US" sz="1600" dirty="0" smtClean="0"/>
              <a:t>To show the status bar transparently over a photo set the </a:t>
            </a:r>
            <a:r>
              <a:rPr lang="en-US" sz="1600" dirty="0" err="1" smtClean="0"/>
              <a:t>android:statusBarColor</a:t>
            </a:r>
            <a:r>
              <a:rPr lang="en-US" sz="1600" dirty="0" smtClean="0"/>
              <a:t> attribute to @</a:t>
            </a:r>
            <a:r>
              <a:rPr lang="en-US" sz="1600" dirty="0" err="1" smtClean="0"/>
              <a:t>android:color</a:t>
            </a:r>
            <a:r>
              <a:rPr lang="en-US" sz="1600" dirty="0" smtClean="0"/>
              <a:t>/transparent and adjust the window flags as required</a:t>
            </a:r>
          </a:p>
          <a:p>
            <a:pPr marL="342900" indent="-342900">
              <a:buFont typeface="Wingdings" pitchFamily="2" charset="2"/>
              <a:buChar char="§"/>
            </a:pPr>
            <a:endParaRPr lang="en-US" sz="16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Creating Lists </a:t>
            </a:r>
            <a:endParaRPr lang="en-US" dirty="0"/>
          </a:p>
        </p:txBody>
      </p:sp>
      <p:sp>
        <p:nvSpPr>
          <p:cNvPr id="5" name="TextBox 4"/>
          <p:cNvSpPr txBox="1"/>
          <p:nvPr/>
        </p:nvSpPr>
        <p:spPr>
          <a:xfrm>
            <a:off x="0" y="1676400"/>
            <a:ext cx="9144000" cy="3539430"/>
          </a:xfrm>
          <a:prstGeom prst="rect">
            <a:avLst/>
          </a:prstGeom>
          <a:noFill/>
        </p:spPr>
        <p:txBody>
          <a:bodyPr wrap="square" rtlCol="0">
            <a:spAutoFit/>
          </a:bodyPr>
          <a:lstStyle/>
          <a:p>
            <a:r>
              <a:rPr lang="en-US" sz="1600" dirty="0" smtClean="0"/>
              <a:t>To create complex lists use the </a:t>
            </a:r>
            <a:r>
              <a:rPr lang="en-US" sz="1600" dirty="0" err="1" smtClean="0">
                <a:hlinkClick r:id="rId2"/>
              </a:rPr>
              <a:t>RecyclerView</a:t>
            </a:r>
            <a:r>
              <a:rPr lang="en-US" sz="1600" dirty="0" smtClean="0"/>
              <a:t> widget</a:t>
            </a:r>
          </a:p>
          <a:p>
            <a:endParaRPr lang="en-US" sz="1600" dirty="0" smtClean="0"/>
          </a:p>
          <a:p>
            <a:pPr marL="342900" indent="-342900">
              <a:buFont typeface="Wingdings" pitchFamily="2" charset="2"/>
              <a:buChar char="§"/>
            </a:pPr>
            <a:r>
              <a:rPr lang="en-US" sz="1600" dirty="0" smtClean="0"/>
              <a:t>The </a:t>
            </a:r>
            <a:r>
              <a:rPr lang="en-US" sz="1600" dirty="0" err="1" smtClean="0">
                <a:hlinkClick r:id="rId2"/>
              </a:rPr>
              <a:t>RecyclerView</a:t>
            </a:r>
            <a:r>
              <a:rPr lang="en-US" sz="1600" dirty="0" smtClean="0"/>
              <a:t> widget is a more advanced and flexible version of </a:t>
            </a:r>
            <a:r>
              <a:rPr lang="en-US" sz="1600" dirty="0" err="1" smtClean="0">
                <a:hlinkClick r:id="rId3"/>
              </a:rPr>
              <a:t>ListView</a:t>
            </a:r>
            <a:r>
              <a:rPr lang="en-US" sz="1600" dirty="0" smtClean="0"/>
              <a:t>. </a:t>
            </a:r>
          </a:p>
          <a:p>
            <a:pPr marL="342900" indent="-342900"/>
            <a:endParaRPr lang="en-US" sz="1600" dirty="0" smtClean="0"/>
          </a:p>
          <a:p>
            <a:pPr marL="342900" indent="-342900">
              <a:buFont typeface="Wingdings" pitchFamily="2" charset="2"/>
              <a:buChar char="§"/>
            </a:pPr>
            <a:r>
              <a:rPr lang="en-US" sz="1600" dirty="0" smtClean="0"/>
              <a:t>Use the </a:t>
            </a:r>
            <a:r>
              <a:rPr lang="en-US" sz="1600" dirty="0" err="1" smtClean="0">
                <a:hlinkClick r:id="rId2"/>
              </a:rPr>
              <a:t>RecyclerView</a:t>
            </a:r>
            <a:r>
              <a:rPr lang="en-US" sz="1600" dirty="0" err="1" smtClean="0"/>
              <a:t>widget</a:t>
            </a:r>
            <a:r>
              <a:rPr lang="en-US" sz="1600" dirty="0" smtClean="0"/>
              <a:t> when you have data collections whose elements change at runtime based on user action or network events.</a:t>
            </a:r>
          </a:p>
          <a:p>
            <a:pPr marL="342900" indent="-342900"/>
            <a:endParaRPr lang="en-US" sz="1600" dirty="0" smtClean="0"/>
          </a:p>
          <a:p>
            <a:pPr marL="342900" indent="-342900"/>
            <a:r>
              <a:rPr lang="en-US" sz="1600" dirty="0" smtClean="0"/>
              <a:t>The </a:t>
            </a:r>
            <a:r>
              <a:rPr lang="en-US" sz="1600" dirty="0" err="1" smtClean="0">
                <a:hlinkClick r:id="rId2"/>
              </a:rPr>
              <a:t>RecyclerView</a:t>
            </a:r>
            <a:r>
              <a:rPr lang="en-US" sz="1600" dirty="0" smtClean="0"/>
              <a:t> class simplifies the display and handling of large data sets by providing:</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Layout managers for positioning items</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Default animations for common item operations, such as removal or addition of items</a:t>
            </a:r>
          </a:p>
          <a:p>
            <a:pPr marL="342900" indent="-342900">
              <a:buFont typeface="Wingdings" pitchFamily="2" charset="2"/>
              <a:buChar char="§"/>
            </a:pPr>
            <a:endParaRPr lang="en-US" sz="1600" dirty="0" smtClean="0"/>
          </a:p>
          <a:p>
            <a:pPr marL="342900" indent="-342900">
              <a:buFont typeface="Wingdings" pitchFamily="2" charset="2"/>
              <a:buChar char="§"/>
            </a:pPr>
            <a:endParaRPr lang="en-US" sz="16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Example: Creating Lists </a:t>
            </a:r>
            <a:endParaRPr lang="en-US" dirty="0"/>
          </a:p>
        </p:txBody>
      </p:sp>
      <p:sp>
        <p:nvSpPr>
          <p:cNvPr id="5" name="TextBox 4"/>
          <p:cNvSpPr txBox="1"/>
          <p:nvPr/>
        </p:nvSpPr>
        <p:spPr>
          <a:xfrm>
            <a:off x="0" y="1676400"/>
            <a:ext cx="9144000" cy="338554"/>
          </a:xfrm>
          <a:prstGeom prst="rect">
            <a:avLst/>
          </a:prstGeom>
          <a:noFill/>
        </p:spPr>
        <p:txBody>
          <a:bodyPr wrap="square" rtlCol="0">
            <a:spAutoFit/>
          </a:bodyPr>
          <a:lstStyle/>
          <a:p>
            <a:r>
              <a:rPr lang="en-US" sz="1600" dirty="0" smtClean="0"/>
              <a:t>The following code example demonstrates how to add the </a:t>
            </a:r>
            <a:r>
              <a:rPr lang="en-US" sz="1600" dirty="0" err="1" smtClean="0">
                <a:hlinkClick r:id="rId2"/>
              </a:rPr>
              <a:t>RecyclerView</a:t>
            </a:r>
            <a:r>
              <a:rPr lang="en-US" sz="1600" dirty="0" smtClean="0"/>
              <a:t> to a layout:</a:t>
            </a:r>
            <a:endParaRPr lang="en-US" sz="1600" dirty="0"/>
          </a:p>
        </p:txBody>
      </p:sp>
      <p:pic>
        <p:nvPicPr>
          <p:cNvPr id="593922" name="Picture 2"/>
          <p:cNvPicPr>
            <a:picLocks noChangeAspect="1" noChangeArrowheads="1"/>
          </p:cNvPicPr>
          <p:nvPr/>
        </p:nvPicPr>
        <p:blipFill>
          <a:blip r:embed="rId3" cstate="print"/>
          <a:srcRect/>
          <a:stretch>
            <a:fillRect/>
          </a:stretch>
        </p:blipFill>
        <p:spPr bwMode="auto">
          <a:xfrm>
            <a:off x="228600" y="2124075"/>
            <a:ext cx="6619875" cy="12287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76200" y="990600"/>
            <a:ext cx="4267200" cy="533400"/>
          </a:xfrm>
        </p:spPr>
        <p:txBody>
          <a:bodyPr/>
          <a:lstStyle/>
          <a:p>
            <a:r>
              <a:rPr lang="en-US" dirty="0" smtClean="0"/>
              <a:t>Example: Creating Lists </a:t>
            </a:r>
            <a:endParaRPr lang="en-US" dirty="0"/>
          </a:p>
        </p:txBody>
      </p:sp>
      <p:sp>
        <p:nvSpPr>
          <p:cNvPr id="5" name="TextBox 4"/>
          <p:cNvSpPr txBox="1"/>
          <p:nvPr/>
        </p:nvSpPr>
        <p:spPr>
          <a:xfrm>
            <a:off x="0" y="1371600"/>
            <a:ext cx="9144000" cy="584775"/>
          </a:xfrm>
          <a:prstGeom prst="rect">
            <a:avLst/>
          </a:prstGeom>
          <a:noFill/>
        </p:spPr>
        <p:txBody>
          <a:bodyPr wrap="square" rtlCol="0">
            <a:spAutoFit/>
          </a:bodyPr>
          <a:lstStyle/>
          <a:p>
            <a:r>
              <a:rPr lang="en-US" sz="1600" dirty="0" smtClean="0"/>
              <a:t>Once you have added a </a:t>
            </a:r>
            <a:r>
              <a:rPr lang="en-US" sz="1600" dirty="0" err="1" smtClean="0">
                <a:hlinkClick r:id="rId2"/>
              </a:rPr>
              <a:t>RecyclerView</a:t>
            </a:r>
            <a:r>
              <a:rPr lang="en-US" sz="1600" dirty="0" smtClean="0"/>
              <a:t> widget to your layout, obtain a handle to the object, connect it to a layout manager, and attach an adapter for the data to be displayed:</a:t>
            </a:r>
            <a:endParaRPr lang="en-US" sz="1600" dirty="0"/>
          </a:p>
        </p:txBody>
      </p:sp>
      <p:pic>
        <p:nvPicPr>
          <p:cNvPr id="594946" name="Picture 2"/>
          <p:cNvPicPr>
            <a:picLocks noChangeAspect="1" noChangeArrowheads="1"/>
          </p:cNvPicPr>
          <p:nvPr/>
        </p:nvPicPr>
        <p:blipFill>
          <a:blip r:embed="rId3" cstate="print"/>
          <a:srcRect/>
          <a:stretch>
            <a:fillRect/>
          </a:stretch>
        </p:blipFill>
        <p:spPr bwMode="auto">
          <a:xfrm>
            <a:off x="1219200" y="1981200"/>
            <a:ext cx="6471834" cy="4414314"/>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990600"/>
            <a:ext cx="4267200" cy="533400"/>
          </a:xfrm>
        </p:spPr>
        <p:txBody>
          <a:bodyPr/>
          <a:lstStyle/>
          <a:p>
            <a:r>
              <a:rPr lang="en-US" dirty="0" smtClean="0"/>
              <a:t>Creating Cards</a:t>
            </a:r>
            <a:endParaRPr lang="en-US" dirty="0"/>
          </a:p>
        </p:txBody>
      </p:sp>
      <p:sp>
        <p:nvSpPr>
          <p:cNvPr id="5" name="TextBox 4"/>
          <p:cNvSpPr txBox="1"/>
          <p:nvPr/>
        </p:nvSpPr>
        <p:spPr>
          <a:xfrm>
            <a:off x="0" y="1413571"/>
            <a:ext cx="9144000" cy="3293209"/>
          </a:xfrm>
          <a:prstGeom prst="rect">
            <a:avLst/>
          </a:prstGeom>
          <a:noFill/>
        </p:spPr>
        <p:txBody>
          <a:bodyPr wrap="square" rtlCol="0">
            <a:spAutoFit/>
          </a:bodyPr>
          <a:lstStyle/>
          <a:p>
            <a:r>
              <a:rPr lang="en-US" sz="1600" dirty="0" err="1" smtClean="0">
                <a:hlinkClick r:id="rId2"/>
              </a:rPr>
              <a:t>CardView</a:t>
            </a:r>
            <a:r>
              <a:rPr lang="en-US" sz="1600" dirty="0" smtClean="0"/>
              <a:t> extends the </a:t>
            </a:r>
            <a:r>
              <a:rPr lang="en-US" sz="1600" dirty="0" err="1" smtClean="0">
                <a:hlinkClick r:id="rId3"/>
              </a:rPr>
              <a:t>FrameLayout</a:t>
            </a:r>
            <a:r>
              <a:rPr lang="en-US" sz="1600" dirty="0" smtClean="0"/>
              <a:t> class and lets you show information inside cards that have a consistent look across the platform. </a:t>
            </a:r>
            <a:r>
              <a:rPr lang="en-US" sz="1600" dirty="0" err="1" smtClean="0">
                <a:hlinkClick r:id="rId2"/>
              </a:rPr>
              <a:t>CardView</a:t>
            </a:r>
            <a:r>
              <a:rPr lang="en-US" sz="1600" dirty="0" smtClean="0"/>
              <a:t> widgets can have shadows and rounded corners.</a:t>
            </a:r>
          </a:p>
          <a:p>
            <a:endParaRPr lang="en-US" sz="1600" dirty="0" smtClean="0"/>
          </a:p>
          <a:p>
            <a:pPr marL="342900" indent="-342900">
              <a:buFont typeface="Wingdings" pitchFamily="2" charset="2"/>
              <a:buChar char="§"/>
            </a:pPr>
            <a:r>
              <a:rPr lang="en-US" sz="1600" dirty="0" smtClean="0"/>
              <a:t>To create a card with a shadow, use the </a:t>
            </a:r>
            <a:r>
              <a:rPr lang="en-US" sz="1600" dirty="0" err="1" smtClean="0"/>
              <a:t>card_view:cardElevation</a:t>
            </a:r>
            <a:r>
              <a:rPr lang="en-US" sz="1600" dirty="0" smtClean="0"/>
              <a:t> attribute.</a:t>
            </a:r>
          </a:p>
          <a:p>
            <a:pPr marL="342900" indent="-342900"/>
            <a:endParaRPr lang="en-US" sz="1600" dirty="0" smtClean="0"/>
          </a:p>
          <a:p>
            <a:pPr marL="342900" indent="-342900">
              <a:buFont typeface="Wingdings" pitchFamily="2" charset="2"/>
              <a:buChar char="§"/>
            </a:pPr>
            <a:r>
              <a:rPr lang="en-US" sz="1600" dirty="0" smtClean="0"/>
              <a:t>To set the corner radius in your layouts, use </a:t>
            </a:r>
            <a:r>
              <a:rPr lang="en-US" sz="1600" dirty="0" err="1" smtClean="0"/>
              <a:t>thecard_view:cardCornerRadius</a:t>
            </a:r>
            <a:r>
              <a:rPr lang="en-US" sz="1600" dirty="0" smtClean="0"/>
              <a:t> attribute.</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To set the corner radius in your code, use the </a:t>
            </a:r>
            <a:r>
              <a:rPr lang="en-US" sz="1600" dirty="0" err="1" smtClean="0"/>
              <a:t>CardView.setRadiusmethod</a:t>
            </a:r>
            <a:r>
              <a:rPr lang="en-US" sz="1600" dirty="0" smtClean="0"/>
              <a:t>.</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To set the background color of a card, use the </a:t>
            </a:r>
            <a:r>
              <a:rPr lang="en-US" sz="1600" dirty="0" err="1" smtClean="0"/>
              <a:t>card_view:cardBackgroundColor</a:t>
            </a:r>
            <a:r>
              <a:rPr lang="en-US" sz="1600" dirty="0" smtClean="0"/>
              <a:t> attribute.</a:t>
            </a:r>
          </a:p>
          <a:p>
            <a:pPr marL="342900" indent="-342900">
              <a:buFont typeface="Wingdings" pitchFamily="2" charset="2"/>
              <a:buChar char="§"/>
            </a:pPr>
            <a:endParaRPr lang="en-US" sz="1600" dirty="0" smtClean="0"/>
          </a:p>
          <a:p>
            <a:pPr marL="342900" indent="-342900">
              <a:buFont typeface="Wingdings" pitchFamily="2" charset="2"/>
              <a:buChar char="§"/>
            </a:pPr>
            <a:endParaRPr lang="en-US" sz="1600" dirty="0" smtClean="0"/>
          </a:p>
          <a:p>
            <a:pPr marL="342900" indent="-342900">
              <a:buFont typeface="Wingdings" pitchFamily="2" charset="2"/>
              <a:buChar char="§"/>
            </a:pPr>
            <a:endParaRPr lang="en-US" sz="16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Example: Creating Cards</a:t>
            </a:r>
            <a:endParaRPr lang="en-US" dirty="0"/>
          </a:p>
        </p:txBody>
      </p:sp>
      <p:sp>
        <p:nvSpPr>
          <p:cNvPr id="5" name="TextBox 4"/>
          <p:cNvSpPr txBox="1"/>
          <p:nvPr/>
        </p:nvSpPr>
        <p:spPr>
          <a:xfrm>
            <a:off x="0" y="1659791"/>
            <a:ext cx="9144000" cy="338554"/>
          </a:xfrm>
          <a:prstGeom prst="rect">
            <a:avLst/>
          </a:prstGeom>
          <a:noFill/>
        </p:spPr>
        <p:txBody>
          <a:bodyPr wrap="square" rtlCol="0">
            <a:spAutoFit/>
          </a:bodyPr>
          <a:lstStyle/>
          <a:p>
            <a:r>
              <a:rPr lang="en-US" sz="1600" dirty="0" smtClean="0"/>
              <a:t>The following code example shows you how to include a </a:t>
            </a:r>
            <a:r>
              <a:rPr lang="en-US" sz="1600" dirty="0" err="1" smtClean="0">
                <a:hlinkClick r:id="rId2"/>
              </a:rPr>
              <a:t>CardView</a:t>
            </a:r>
            <a:r>
              <a:rPr lang="en-US" sz="1600" dirty="0" smtClean="0"/>
              <a:t> widget in your layout.</a:t>
            </a:r>
          </a:p>
        </p:txBody>
      </p:sp>
      <p:pic>
        <p:nvPicPr>
          <p:cNvPr id="595970" name="Picture 2"/>
          <p:cNvPicPr>
            <a:picLocks noChangeAspect="1" noChangeArrowheads="1"/>
          </p:cNvPicPr>
          <p:nvPr/>
        </p:nvPicPr>
        <p:blipFill>
          <a:blip r:embed="rId3" cstate="print"/>
          <a:srcRect/>
          <a:stretch>
            <a:fillRect/>
          </a:stretch>
        </p:blipFill>
        <p:spPr bwMode="auto">
          <a:xfrm>
            <a:off x="990600" y="2133600"/>
            <a:ext cx="6600825" cy="34575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Add Dependencies</a:t>
            </a:r>
            <a:endParaRPr lang="en-US" dirty="0"/>
          </a:p>
        </p:txBody>
      </p:sp>
      <p:sp>
        <p:nvSpPr>
          <p:cNvPr id="5" name="TextBox 4"/>
          <p:cNvSpPr txBox="1"/>
          <p:nvPr/>
        </p:nvSpPr>
        <p:spPr>
          <a:xfrm>
            <a:off x="0" y="1659791"/>
            <a:ext cx="9144000" cy="584775"/>
          </a:xfrm>
          <a:prstGeom prst="rect">
            <a:avLst/>
          </a:prstGeom>
          <a:noFill/>
        </p:spPr>
        <p:txBody>
          <a:bodyPr wrap="square" rtlCol="0">
            <a:spAutoFit/>
          </a:bodyPr>
          <a:lstStyle/>
          <a:p>
            <a:r>
              <a:rPr lang="en-US" sz="1600" dirty="0" smtClean="0"/>
              <a:t>The </a:t>
            </a:r>
            <a:r>
              <a:rPr lang="en-US" sz="1600" dirty="0" err="1" smtClean="0">
                <a:hlinkClick r:id="rId2"/>
              </a:rPr>
              <a:t>RecyclerView</a:t>
            </a:r>
            <a:r>
              <a:rPr lang="en-US" sz="1600" dirty="0" smtClean="0"/>
              <a:t> and </a:t>
            </a:r>
            <a:r>
              <a:rPr lang="en-US" sz="1600" dirty="0" err="1" smtClean="0">
                <a:hlinkClick r:id="rId3"/>
              </a:rPr>
              <a:t>CardView</a:t>
            </a:r>
            <a:r>
              <a:rPr lang="en-US" sz="1600" dirty="0" smtClean="0"/>
              <a:t> widgets are part of the </a:t>
            </a:r>
            <a:r>
              <a:rPr lang="en-US" sz="1600" dirty="0" smtClean="0">
                <a:hlinkClick r:id="rId4"/>
              </a:rPr>
              <a:t>v7 Support Libraries</a:t>
            </a:r>
            <a:r>
              <a:rPr lang="en-US" sz="1600" dirty="0" smtClean="0"/>
              <a:t>. To use these widgets in your project, add these </a:t>
            </a:r>
            <a:r>
              <a:rPr lang="en-US" sz="1600" dirty="0" err="1" smtClean="0">
                <a:hlinkClick r:id="rId5"/>
              </a:rPr>
              <a:t>Gradle</a:t>
            </a:r>
            <a:r>
              <a:rPr lang="en-US" sz="1600" dirty="0" smtClean="0">
                <a:hlinkClick r:id="rId5"/>
              </a:rPr>
              <a:t> dependencies</a:t>
            </a:r>
            <a:r>
              <a:rPr lang="en-US" sz="1600" dirty="0" smtClean="0"/>
              <a:t> to your app's module:</a:t>
            </a:r>
          </a:p>
        </p:txBody>
      </p:sp>
      <p:pic>
        <p:nvPicPr>
          <p:cNvPr id="596994" name="Picture 2"/>
          <p:cNvPicPr>
            <a:picLocks noChangeAspect="1" noChangeArrowheads="1"/>
          </p:cNvPicPr>
          <p:nvPr/>
        </p:nvPicPr>
        <p:blipFill>
          <a:blip r:embed="rId6" cstate="print"/>
          <a:srcRect/>
          <a:stretch>
            <a:fillRect/>
          </a:stretch>
        </p:blipFill>
        <p:spPr bwMode="auto">
          <a:xfrm>
            <a:off x="228600" y="2438400"/>
            <a:ext cx="6572250" cy="10191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CUSTOM VIEWS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Custom Views</a:t>
            </a:r>
            <a:endParaRPr lang="en-US" dirty="0"/>
          </a:p>
        </p:txBody>
      </p:sp>
      <p:sp>
        <p:nvSpPr>
          <p:cNvPr id="5" name="TextBox 4"/>
          <p:cNvSpPr txBox="1"/>
          <p:nvPr/>
        </p:nvSpPr>
        <p:spPr>
          <a:xfrm>
            <a:off x="0" y="1659791"/>
            <a:ext cx="9144000" cy="1569660"/>
          </a:xfrm>
          <a:prstGeom prst="rect">
            <a:avLst/>
          </a:prstGeom>
          <a:noFill/>
        </p:spPr>
        <p:txBody>
          <a:bodyPr wrap="square" rtlCol="0">
            <a:spAutoFit/>
          </a:bodyPr>
          <a:lstStyle/>
          <a:p>
            <a:pPr marL="342900" indent="-342900">
              <a:buFont typeface="Wingdings" pitchFamily="2" charset="2"/>
              <a:buChar char="§"/>
            </a:pPr>
            <a:r>
              <a:rPr lang="en-US" sz="1600" dirty="0" smtClean="0"/>
              <a:t>The Android framework has a large set of </a:t>
            </a:r>
            <a:r>
              <a:rPr lang="en-US" sz="1600" dirty="0" smtClean="0">
                <a:hlinkClick r:id="rId2"/>
              </a:rPr>
              <a:t>View</a:t>
            </a:r>
            <a:r>
              <a:rPr lang="en-US" sz="1600" dirty="0" smtClean="0"/>
              <a:t> classes for interacting with the user and displaying various types of data.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But sometimes your app has unique needs that aren’t covered by the built-in views.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This class shows you how to create your own views that are robust and reusable.</a:t>
            </a:r>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5" name="Text Placeholder 4"/>
          <p:cNvSpPr>
            <a:spLocks noGrp="1"/>
          </p:cNvSpPr>
          <p:nvPr>
            <p:ph type="body" sz="quarter" idx="12"/>
          </p:nvPr>
        </p:nvSpPr>
        <p:spPr>
          <a:xfrm>
            <a:off x="0" y="1066800"/>
            <a:ext cx="8534400" cy="533400"/>
          </a:xfrm>
        </p:spPr>
        <p:txBody>
          <a:bodyPr/>
          <a:lstStyle/>
          <a:p>
            <a:r>
              <a:rPr lang="en-US" dirty="0" err="1"/>
              <a:t>Dalvik</a:t>
            </a:r>
            <a:r>
              <a:rPr lang="en-US" dirty="0"/>
              <a:t> Virtual Machine</a:t>
            </a:r>
          </a:p>
        </p:txBody>
      </p:sp>
      <p:sp>
        <p:nvSpPr>
          <p:cNvPr id="3" name="Content Placeholder 2"/>
          <p:cNvSpPr>
            <a:spLocks noGrp="1"/>
          </p:cNvSpPr>
          <p:nvPr>
            <p:ph sz="quarter" idx="13"/>
          </p:nvPr>
        </p:nvSpPr>
        <p:spPr>
          <a:xfrm>
            <a:off x="152400" y="1524000"/>
            <a:ext cx="8534400" cy="3581400"/>
          </a:xfrm>
          <a:prstGeom prst="rect">
            <a:avLst/>
          </a:prstGeom>
        </p:spPr>
        <p:txBody>
          <a:bodyPr/>
          <a:lstStyle/>
          <a:p>
            <a:pPr>
              <a:spcBef>
                <a:spcPts val="600"/>
              </a:spcBef>
            </a:pPr>
            <a:r>
              <a:rPr lang="en-US" dirty="0" smtClean="0"/>
              <a:t>Runtime libraries provide most of the functionality in the core Java libraries </a:t>
            </a:r>
          </a:p>
          <a:p>
            <a:pPr lvl="1">
              <a:spcBef>
                <a:spcPts val="600"/>
              </a:spcBef>
            </a:pPr>
            <a:r>
              <a:rPr lang="en-US" dirty="0" smtClean="0"/>
              <a:t>Each app has a process and an instance of </a:t>
            </a:r>
            <a:r>
              <a:rPr lang="en-US" dirty="0" err="1" smtClean="0"/>
              <a:t>Dalvik</a:t>
            </a:r>
            <a:r>
              <a:rPr lang="en-US" dirty="0" smtClean="0"/>
              <a:t> VM </a:t>
            </a:r>
          </a:p>
          <a:p>
            <a:pPr lvl="1">
              <a:spcBef>
                <a:spcPts val="600"/>
              </a:spcBef>
            </a:pPr>
            <a:r>
              <a:rPr lang="en-US" dirty="0" smtClean="0"/>
              <a:t>Uses </a:t>
            </a:r>
            <a:r>
              <a:rPr lang="en-US" dirty="0" err="1" smtClean="0"/>
              <a:t>Dalvik</a:t>
            </a:r>
            <a:r>
              <a:rPr lang="en-US" dirty="0" smtClean="0"/>
              <a:t> Executable (.</a:t>
            </a:r>
            <a:r>
              <a:rPr lang="en-US" dirty="0" err="1" smtClean="0"/>
              <a:t>dex</a:t>
            </a:r>
            <a:r>
              <a:rPr lang="en-US" dirty="0" smtClean="0"/>
              <a:t>) format – low memory footprint </a:t>
            </a:r>
          </a:p>
          <a:p>
            <a:pPr lvl="1">
              <a:spcBef>
                <a:spcPts val="600"/>
              </a:spcBef>
            </a:pPr>
            <a:r>
              <a:rPr lang="en-US" dirty="0" smtClean="0"/>
              <a:t>VM is register based runs compiled Java classes </a:t>
            </a:r>
          </a:p>
          <a:p>
            <a:pPr lvl="1">
              <a:spcBef>
                <a:spcPts val="600"/>
              </a:spcBef>
            </a:pPr>
            <a:r>
              <a:rPr lang="en-US" dirty="0" smtClean="0"/>
              <a:t>The </a:t>
            </a:r>
            <a:r>
              <a:rPr lang="en-US" dirty="0" err="1" smtClean="0"/>
              <a:t>linux</a:t>
            </a:r>
            <a:r>
              <a:rPr lang="en-US" dirty="0" smtClean="0"/>
              <a:t> kernel provides </a:t>
            </a:r>
            <a:r>
              <a:rPr lang="en-US" dirty="0" err="1" smtClean="0"/>
              <a:t>Dalvik</a:t>
            </a:r>
            <a:r>
              <a:rPr lang="en-US" dirty="0" smtClean="0"/>
              <a:t> with needed functionality </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28600" y="3352800"/>
            <a:ext cx="8686800" cy="2743200"/>
          </a:xfrm>
          <a:prstGeom prst="rect">
            <a:avLst/>
          </a:prstGeom>
          <a:noFill/>
          <a:ln w="9525">
            <a:noFill/>
            <a:miter lim="800000"/>
            <a:headEnd/>
            <a:tailEnd/>
          </a:ln>
          <a:effectLst/>
        </p:spPr>
      </p:pic>
      <p:sp>
        <p:nvSpPr>
          <p:cNvPr id="6" name="Rectangle 5"/>
          <p:cNvSpPr/>
          <p:nvPr/>
        </p:nvSpPr>
        <p:spPr bwMode="auto">
          <a:xfrm>
            <a:off x="6467100" y="3998025"/>
            <a:ext cx="1447800" cy="421575"/>
          </a:xfrm>
          <a:prstGeom prst="rect">
            <a:avLst/>
          </a:prstGeom>
          <a:noFill/>
          <a:ln w="12700" cap="flat" cmpd="sng" algn="ctr">
            <a:solidFill>
              <a:srgbClr val="FF0000"/>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pitchFamily="30" charset="0"/>
            </a:endParaRPr>
          </a:p>
        </p:txBody>
      </p:sp>
    </p:spTree>
    <p:extLst>
      <p:ext uri="{BB962C8B-B14F-4D97-AF65-F5344CB8AC3E}">
        <p14:creationId xmlns:p14="http://schemas.microsoft.com/office/powerpoint/2010/main" val="3015274943"/>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Creating a View Class</a:t>
            </a:r>
            <a:endParaRPr lang="en-US" dirty="0"/>
          </a:p>
        </p:txBody>
      </p:sp>
      <p:sp>
        <p:nvSpPr>
          <p:cNvPr id="5" name="TextBox 4"/>
          <p:cNvSpPr txBox="1"/>
          <p:nvPr/>
        </p:nvSpPr>
        <p:spPr>
          <a:xfrm>
            <a:off x="0" y="1659791"/>
            <a:ext cx="9144000" cy="338554"/>
          </a:xfrm>
          <a:prstGeom prst="rect">
            <a:avLst/>
          </a:prstGeom>
          <a:noFill/>
        </p:spPr>
        <p:txBody>
          <a:bodyPr wrap="square" rtlCol="0">
            <a:spAutoFit/>
          </a:bodyPr>
          <a:lstStyle/>
          <a:p>
            <a:r>
              <a:rPr lang="en-US" sz="1600" b="1" dirty="0" smtClean="0"/>
              <a:t>Subclass a View</a:t>
            </a:r>
            <a:endParaRPr lang="en-US" sz="1600" b="1" dirty="0"/>
          </a:p>
        </p:txBody>
      </p:sp>
      <p:pic>
        <p:nvPicPr>
          <p:cNvPr id="598018" name="Picture 2"/>
          <p:cNvPicPr>
            <a:picLocks noChangeAspect="1" noChangeArrowheads="1"/>
          </p:cNvPicPr>
          <p:nvPr/>
        </p:nvPicPr>
        <p:blipFill>
          <a:blip r:embed="rId2" cstate="print"/>
          <a:srcRect/>
          <a:stretch>
            <a:fillRect/>
          </a:stretch>
        </p:blipFill>
        <p:spPr bwMode="auto">
          <a:xfrm>
            <a:off x="152400" y="2057400"/>
            <a:ext cx="6600825" cy="1038225"/>
          </a:xfrm>
          <a:prstGeom prst="rect">
            <a:avLst/>
          </a:prstGeom>
          <a:noFill/>
          <a:ln w="9525">
            <a:noFill/>
            <a:miter lim="800000"/>
            <a:headEnd/>
            <a:tailEnd/>
          </a:ln>
        </p:spPr>
      </p:pic>
      <p:sp>
        <p:nvSpPr>
          <p:cNvPr id="6" name="TextBox 5"/>
          <p:cNvSpPr txBox="1"/>
          <p:nvPr/>
        </p:nvSpPr>
        <p:spPr>
          <a:xfrm>
            <a:off x="0" y="3242846"/>
            <a:ext cx="9144000" cy="338554"/>
          </a:xfrm>
          <a:prstGeom prst="rect">
            <a:avLst/>
          </a:prstGeom>
          <a:noFill/>
        </p:spPr>
        <p:txBody>
          <a:bodyPr wrap="square" rtlCol="0">
            <a:spAutoFit/>
          </a:bodyPr>
          <a:lstStyle/>
          <a:p>
            <a:r>
              <a:rPr lang="en-US" sz="1600" b="1" dirty="0" smtClean="0"/>
              <a:t>Define a Custom Attribute</a:t>
            </a:r>
            <a:endParaRPr lang="en-US" sz="1600" b="1" dirty="0"/>
          </a:p>
        </p:txBody>
      </p:sp>
      <p:pic>
        <p:nvPicPr>
          <p:cNvPr id="598019" name="Picture 3"/>
          <p:cNvPicPr>
            <a:picLocks noChangeAspect="1" noChangeArrowheads="1"/>
          </p:cNvPicPr>
          <p:nvPr/>
        </p:nvPicPr>
        <p:blipFill>
          <a:blip r:embed="rId3" cstate="print"/>
          <a:srcRect/>
          <a:stretch>
            <a:fillRect/>
          </a:stretch>
        </p:blipFill>
        <p:spPr bwMode="auto">
          <a:xfrm>
            <a:off x="152400" y="3581400"/>
            <a:ext cx="6600825" cy="17240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Use the View in Layout file</a:t>
            </a:r>
            <a:endParaRPr lang="en-US" dirty="0"/>
          </a:p>
        </p:txBody>
      </p:sp>
      <p:sp>
        <p:nvSpPr>
          <p:cNvPr id="5" name="TextBox 4"/>
          <p:cNvSpPr txBox="1"/>
          <p:nvPr/>
        </p:nvSpPr>
        <p:spPr>
          <a:xfrm>
            <a:off x="0" y="1795046"/>
            <a:ext cx="9144000" cy="1815882"/>
          </a:xfrm>
          <a:prstGeom prst="rect">
            <a:avLst/>
          </a:prstGeom>
          <a:noFill/>
        </p:spPr>
        <p:txBody>
          <a:bodyPr wrap="square" rtlCol="0">
            <a:spAutoFit/>
          </a:bodyPr>
          <a:lstStyle/>
          <a:p>
            <a:pPr marL="342900" indent="-342900">
              <a:buFont typeface="Wingdings" pitchFamily="2" charset="2"/>
              <a:buChar char="§"/>
            </a:pPr>
            <a:r>
              <a:rPr lang="en-US" sz="1600" dirty="0" smtClean="0"/>
              <a:t>Once you define the custom attributes, you can use them in layout XML files just like built-in attributes.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The only difference is that your custom attributes belong to a different namespace.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Instead of belonging to the http://schemas.android.com/apk/res/android namespace, they belong to http://schemas.android.com/apk/res/[your package name].</a:t>
            </a:r>
            <a:endParaRPr lang="en-US" sz="1600" b="1" dirty="0"/>
          </a:p>
        </p:txBody>
      </p:sp>
      <p:pic>
        <p:nvPicPr>
          <p:cNvPr id="599042" name="Picture 2"/>
          <p:cNvPicPr>
            <a:picLocks noChangeAspect="1" noChangeArrowheads="1"/>
          </p:cNvPicPr>
          <p:nvPr/>
        </p:nvPicPr>
        <p:blipFill>
          <a:blip r:embed="rId2" cstate="print"/>
          <a:srcRect/>
          <a:stretch>
            <a:fillRect/>
          </a:stretch>
        </p:blipFill>
        <p:spPr bwMode="auto">
          <a:xfrm>
            <a:off x="381000" y="3886200"/>
            <a:ext cx="6581775" cy="13620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Apply Custom Attributes</a:t>
            </a:r>
            <a:endParaRPr lang="en-US" dirty="0"/>
          </a:p>
        </p:txBody>
      </p:sp>
      <p:sp>
        <p:nvSpPr>
          <p:cNvPr id="5" name="TextBox 4"/>
          <p:cNvSpPr txBox="1"/>
          <p:nvPr/>
        </p:nvSpPr>
        <p:spPr>
          <a:xfrm>
            <a:off x="0" y="1795046"/>
            <a:ext cx="9144000" cy="1815882"/>
          </a:xfrm>
          <a:prstGeom prst="rect">
            <a:avLst/>
          </a:prstGeom>
          <a:noFill/>
        </p:spPr>
        <p:txBody>
          <a:bodyPr wrap="square" rtlCol="0">
            <a:spAutoFit/>
          </a:bodyPr>
          <a:lstStyle/>
          <a:p>
            <a:r>
              <a:rPr lang="en-US" sz="1600" dirty="0" smtClean="0"/>
              <a:t>When a view is created from an XML layout, all of the attributes in the XML tag are read from the resource bundle and passed into the view's constructor as an </a:t>
            </a:r>
            <a:r>
              <a:rPr lang="en-US" sz="1600" dirty="0" err="1" smtClean="0">
                <a:hlinkClick r:id="rId2"/>
              </a:rPr>
              <a:t>AttributeSet</a:t>
            </a:r>
            <a:r>
              <a:rPr lang="en-US" sz="1600" dirty="0" smtClean="0"/>
              <a:t>. Although it's possible to read values from </a:t>
            </a:r>
            <a:r>
              <a:rPr lang="en-US" sz="1600" dirty="0" err="1" smtClean="0"/>
              <a:t>the</a:t>
            </a:r>
            <a:r>
              <a:rPr lang="en-US" sz="1600" dirty="0" err="1" smtClean="0">
                <a:hlinkClick r:id="rId2"/>
              </a:rPr>
              <a:t>AttributeSet</a:t>
            </a:r>
            <a:r>
              <a:rPr lang="en-US" sz="1600" dirty="0" smtClean="0"/>
              <a:t> directly, doing so has some disadvantages:</a:t>
            </a:r>
          </a:p>
          <a:p>
            <a:endParaRPr lang="en-US" sz="1600" dirty="0" smtClean="0"/>
          </a:p>
          <a:p>
            <a:pPr marL="342900" indent="-342900">
              <a:buFont typeface="Wingdings" pitchFamily="2" charset="2"/>
              <a:buChar char="§"/>
            </a:pPr>
            <a:r>
              <a:rPr lang="en-US" sz="1600" dirty="0" smtClean="0"/>
              <a:t>Resource references within attribute values are not resolved</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Styles are not applied</a:t>
            </a:r>
          </a:p>
        </p:txBody>
      </p:sp>
      <p:sp>
        <p:nvSpPr>
          <p:cNvPr id="6" name="TextBox 5"/>
          <p:cNvSpPr txBox="1"/>
          <p:nvPr/>
        </p:nvSpPr>
        <p:spPr>
          <a:xfrm>
            <a:off x="0" y="3886200"/>
            <a:ext cx="9144000" cy="584775"/>
          </a:xfrm>
          <a:prstGeom prst="rect">
            <a:avLst/>
          </a:prstGeom>
          <a:noFill/>
        </p:spPr>
        <p:txBody>
          <a:bodyPr wrap="square" rtlCol="0">
            <a:spAutoFit/>
          </a:bodyPr>
          <a:lstStyle/>
          <a:p>
            <a:r>
              <a:rPr lang="en-US" sz="1600" dirty="0" smtClean="0"/>
              <a:t>Instead, pass the </a:t>
            </a:r>
            <a:r>
              <a:rPr lang="en-US" sz="1600" dirty="0" err="1" smtClean="0">
                <a:hlinkClick r:id="rId2"/>
              </a:rPr>
              <a:t>AttributeSet</a:t>
            </a:r>
            <a:r>
              <a:rPr lang="en-US" sz="1600" dirty="0" smtClean="0"/>
              <a:t> to </a:t>
            </a:r>
            <a:r>
              <a:rPr lang="en-US" sz="1600" dirty="0" err="1" smtClean="0">
                <a:hlinkClick r:id="rId3"/>
              </a:rPr>
              <a:t>obtainStyledAttributes</a:t>
            </a:r>
            <a:r>
              <a:rPr lang="en-US" sz="1600" dirty="0" smtClean="0">
                <a:hlinkClick r:id="rId3"/>
              </a:rPr>
              <a:t>()</a:t>
            </a:r>
            <a:r>
              <a:rPr lang="en-US" sz="1600" dirty="0" smtClean="0"/>
              <a:t>. This method passes back a </a:t>
            </a:r>
            <a:r>
              <a:rPr lang="en-US" sz="1600" dirty="0" err="1" smtClean="0">
                <a:hlinkClick r:id="rId4"/>
              </a:rPr>
              <a:t>TypedArray</a:t>
            </a:r>
            <a:r>
              <a:rPr lang="en-US" sz="1600" dirty="0" err="1" smtClean="0"/>
              <a:t>array</a:t>
            </a:r>
            <a:r>
              <a:rPr lang="en-US" sz="1600" dirty="0" smtClean="0"/>
              <a:t> of values that have already been </a:t>
            </a:r>
            <a:r>
              <a:rPr lang="en-US" sz="1600" dirty="0" err="1" smtClean="0"/>
              <a:t>dereferenced</a:t>
            </a:r>
            <a:r>
              <a:rPr lang="en-US" sz="1600" dirty="0" smtClean="0"/>
              <a:t> and styled.</a:t>
            </a:r>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Apply Custom Attributes</a:t>
            </a:r>
            <a:endParaRPr lang="en-US" dirty="0"/>
          </a:p>
        </p:txBody>
      </p:sp>
      <p:pic>
        <p:nvPicPr>
          <p:cNvPr id="600066" name="Picture 2"/>
          <p:cNvPicPr>
            <a:picLocks noChangeAspect="1" noChangeArrowheads="1"/>
          </p:cNvPicPr>
          <p:nvPr/>
        </p:nvPicPr>
        <p:blipFill>
          <a:blip r:embed="rId2" cstate="print"/>
          <a:srcRect/>
          <a:stretch>
            <a:fillRect/>
          </a:stretch>
        </p:blipFill>
        <p:spPr bwMode="auto">
          <a:xfrm>
            <a:off x="609600" y="1828800"/>
            <a:ext cx="6581775" cy="257175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Add Properties and Events</a:t>
            </a:r>
            <a:endParaRPr lang="en-US" dirty="0"/>
          </a:p>
        </p:txBody>
      </p:sp>
      <p:sp>
        <p:nvSpPr>
          <p:cNvPr id="5" name="TextBox 4"/>
          <p:cNvSpPr txBox="1"/>
          <p:nvPr/>
        </p:nvSpPr>
        <p:spPr>
          <a:xfrm>
            <a:off x="0" y="1795046"/>
            <a:ext cx="9144000" cy="584775"/>
          </a:xfrm>
          <a:prstGeom prst="rect">
            <a:avLst/>
          </a:prstGeom>
          <a:noFill/>
        </p:spPr>
        <p:txBody>
          <a:bodyPr wrap="square" rtlCol="0">
            <a:spAutoFit/>
          </a:bodyPr>
          <a:lstStyle/>
          <a:p>
            <a:r>
              <a:rPr lang="en-US" sz="1600" dirty="0" smtClean="0"/>
              <a:t>To provide dynamic behavior, expose a property getter and setter pair for each custom attribute. The following snippet shows how </a:t>
            </a:r>
            <a:r>
              <a:rPr lang="en-US" sz="1600" dirty="0" err="1" smtClean="0"/>
              <a:t>PieChart</a:t>
            </a:r>
            <a:r>
              <a:rPr lang="en-US" sz="1600" dirty="0" smtClean="0"/>
              <a:t> exposes a property called </a:t>
            </a:r>
            <a:r>
              <a:rPr lang="en-US" sz="1600" dirty="0" err="1" smtClean="0"/>
              <a:t>showText</a:t>
            </a:r>
            <a:r>
              <a:rPr lang="en-US" sz="1600" dirty="0" smtClean="0"/>
              <a:t>:</a:t>
            </a:r>
          </a:p>
        </p:txBody>
      </p:sp>
      <p:pic>
        <p:nvPicPr>
          <p:cNvPr id="601090" name="Picture 2"/>
          <p:cNvPicPr>
            <a:picLocks noChangeAspect="1" noChangeArrowheads="1"/>
          </p:cNvPicPr>
          <p:nvPr/>
        </p:nvPicPr>
        <p:blipFill>
          <a:blip r:embed="rId2" cstate="print"/>
          <a:srcRect/>
          <a:stretch>
            <a:fillRect/>
          </a:stretch>
        </p:blipFill>
        <p:spPr bwMode="auto">
          <a:xfrm>
            <a:off x="304800" y="2438400"/>
            <a:ext cx="6591300" cy="1743075"/>
          </a:xfrm>
          <a:prstGeom prst="rect">
            <a:avLst/>
          </a:prstGeom>
          <a:noFill/>
          <a:ln w="9525">
            <a:noFill/>
            <a:miter lim="800000"/>
            <a:headEnd/>
            <a:tailEnd/>
          </a:ln>
        </p:spPr>
      </p:pic>
      <p:sp>
        <p:nvSpPr>
          <p:cNvPr id="8" name="TextBox 7"/>
          <p:cNvSpPr txBox="1"/>
          <p:nvPr/>
        </p:nvSpPr>
        <p:spPr>
          <a:xfrm>
            <a:off x="0" y="4444425"/>
            <a:ext cx="9144000" cy="1323439"/>
          </a:xfrm>
          <a:prstGeom prst="rect">
            <a:avLst/>
          </a:prstGeom>
          <a:noFill/>
        </p:spPr>
        <p:txBody>
          <a:bodyPr wrap="square" rtlCol="0">
            <a:spAutoFit/>
          </a:bodyPr>
          <a:lstStyle/>
          <a:p>
            <a:r>
              <a:rPr lang="en-US" sz="1600" dirty="0" smtClean="0"/>
              <a:t>invalidate(): You have to invalidate the view after any change to its properties that might change its appearance, so that the system knows that it needs to be redrawn. </a:t>
            </a:r>
          </a:p>
          <a:p>
            <a:endParaRPr lang="en-US" sz="1600" dirty="0" smtClean="0"/>
          </a:p>
          <a:p>
            <a:r>
              <a:rPr lang="en-US" sz="1600" dirty="0" err="1" smtClean="0"/>
              <a:t>requestLayout</a:t>
            </a:r>
            <a:r>
              <a:rPr lang="en-US" sz="1600" dirty="0" smtClean="0"/>
              <a:t>():  you need to request a new layout if a property changes that might affect the size or shape of the view. </a:t>
            </a:r>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Custom Drawing</a:t>
            </a:r>
            <a:endParaRPr lang="en-US" dirty="0"/>
          </a:p>
        </p:txBody>
      </p:sp>
      <p:sp>
        <p:nvSpPr>
          <p:cNvPr id="5" name="TextBox 4"/>
          <p:cNvSpPr txBox="1"/>
          <p:nvPr/>
        </p:nvSpPr>
        <p:spPr>
          <a:xfrm>
            <a:off x="0" y="1795046"/>
            <a:ext cx="9144000" cy="2308324"/>
          </a:xfrm>
          <a:prstGeom prst="rect">
            <a:avLst/>
          </a:prstGeom>
          <a:noFill/>
        </p:spPr>
        <p:txBody>
          <a:bodyPr wrap="square" rtlCol="0">
            <a:spAutoFit/>
          </a:bodyPr>
          <a:lstStyle/>
          <a:p>
            <a:r>
              <a:rPr lang="en-US" sz="1600" dirty="0" smtClean="0"/>
              <a:t>The most important part of a custom view is its appearance. Custom drawing can be easy or complex according to your application's needs.</a:t>
            </a:r>
          </a:p>
          <a:p>
            <a:endParaRPr lang="en-US" sz="1600" dirty="0" smtClean="0"/>
          </a:p>
          <a:p>
            <a:r>
              <a:rPr lang="en-US" sz="1600" b="1" dirty="0" smtClean="0"/>
              <a:t>Override </a:t>
            </a:r>
            <a:r>
              <a:rPr lang="en-US" sz="1600" b="1" dirty="0" err="1" smtClean="0"/>
              <a:t>onDraw</a:t>
            </a:r>
            <a:r>
              <a:rPr lang="en-US" sz="1600" b="1" dirty="0" smtClean="0"/>
              <a:t>()</a:t>
            </a:r>
          </a:p>
          <a:p>
            <a:r>
              <a:rPr lang="en-US" sz="1600" dirty="0" smtClean="0"/>
              <a:t>The most important step in drawing a custom view is to override the </a:t>
            </a:r>
            <a:r>
              <a:rPr lang="en-US" sz="1600" dirty="0" err="1" smtClean="0">
                <a:hlinkClick r:id="rId2"/>
              </a:rPr>
              <a:t>onDraw</a:t>
            </a:r>
            <a:r>
              <a:rPr lang="en-US" sz="1600" dirty="0" smtClean="0">
                <a:hlinkClick r:id="rId2"/>
              </a:rPr>
              <a:t>()</a:t>
            </a:r>
            <a:r>
              <a:rPr lang="en-US" sz="1600" dirty="0" smtClean="0"/>
              <a:t> method. The parameter to </a:t>
            </a:r>
            <a:r>
              <a:rPr lang="en-US" sz="1600" dirty="0" err="1" smtClean="0">
                <a:hlinkClick r:id="rId2"/>
              </a:rPr>
              <a:t>onDraw</a:t>
            </a:r>
            <a:r>
              <a:rPr lang="en-US" sz="1600" dirty="0" smtClean="0">
                <a:hlinkClick r:id="rId2"/>
              </a:rPr>
              <a:t>()</a:t>
            </a:r>
            <a:r>
              <a:rPr lang="en-US" sz="1600" dirty="0" smtClean="0"/>
              <a:t> is a </a:t>
            </a:r>
            <a:r>
              <a:rPr lang="en-US" sz="1600" dirty="0" smtClean="0">
                <a:hlinkClick r:id="rId3"/>
              </a:rPr>
              <a:t>Canvas</a:t>
            </a:r>
            <a:r>
              <a:rPr lang="en-US" sz="1600" dirty="0" smtClean="0"/>
              <a:t> object that the view can use to draw itself. </a:t>
            </a:r>
          </a:p>
          <a:p>
            <a:endParaRPr lang="en-US" sz="1600" dirty="0" smtClean="0"/>
          </a:p>
          <a:p>
            <a:r>
              <a:rPr lang="en-US" sz="1600" dirty="0" smtClean="0"/>
              <a:t>The </a:t>
            </a:r>
            <a:r>
              <a:rPr lang="en-US" sz="1600" dirty="0" smtClean="0">
                <a:hlinkClick r:id="rId3"/>
              </a:rPr>
              <a:t>Canvas</a:t>
            </a:r>
            <a:r>
              <a:rPr lang="en-US" sz="1600" dirty="0" smtClean="0"/>
              <a:t> class defines methods for drawing text, lines, bitmaps, and many other graphics primitives. You can use these methods in </a:t>
            </a:r>
            <a:r>
              <a:rPr lang="en-US" sz="1600" dirty="0" err="1" smtClean="0">
                <a:hlinkClick r:id="rId2"/>
              </a:rPr>
              <a:t>onDraw</a:t>
            </a:r>
            <a:r>
              <a:rPr lang="en-US" sz="1600" dirty="0" smtClean="0">
                <a:hlinkClick r:id="rId2"/>
              </a:rPr>
              <a:t>()</a:t>
            </a:r>
            <a:r>
              <a:rPr lang="en-US" sz="1600" dirty="0" smtClean="0"/>
              <a:t> to create your custom user interface (UI).</a:t>
            </a:r>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Create Drawing Objects</a:t>
            </a:r>
            <a:endParaRPr lang="en-US" dirty="0"/>
          </a:p>
        </p:txBody>
      </p:sp>
      <p:sp>
        <p:nvSpPr>
          <p:cNvPr id="5" name="TextBox 4"/>
          <p:cNvSpPr txBox="1"/>
          <p:nvPr/>
        </p:nvSpPr>
        <p:spPr>
          <a:xfrm>
            <a:off x="0" y="1795046"/>
            <a:ext cx="9144000" cy="1323439"/>
          </a:xfrm>
          <a:prstGeom prst="rect">
            <a:avLst/>
          </a:prstGeom>
          <a:noFill/>
        </p:spPr>
        <p:txBody>
          <a:bodyPr wrap="square" rtlCol="0">
            <a:spAutoFit/>
          </a:bodyPr>
          <a:lstStyle/>
          <a:p>
            <a:r>
              <a:rPr lang="en-US" sz="1600" dirty="0" smtClean="0"/>
              <a:t>The </a:t>
            </a:r>
            <a:r>
              <a:rPr lang="en-US" sz="1600" dirty="0" err="1" smtClean="0">
                <a:hlinkClick r:id="rId2"/>
              </a:rPr>
              <a:t>android.graphics</a:t>
            </a:r>
            <a:r>
              <a:rPr lang="en-US" sz="1600" dirty="0" smtClean="0"/>
              <a:t> framework divides drawing into two areas:</a:t>
            </a:r>
          </a:p>
          <a:p>
            <a:pPr marL="342900" indent="-342900">
              <a:buFont typeface="Wingdings" pitchFamily="2" charset="2"/>
              <a:buChar char="§"/>
            </a:pPr>
            <a:endParaRPr lang="en-US" sz="1600" i="1" dirty="0" smtClean="0"/>
          </a:p>
          <a:p>
            <a:pPr marL="342900" indent="-342900">
              <a:buFont typeface="Wingdings" pitchFamily="2" charset="2"/>
              <a:buChar char="§"/>
            </a:pPr>
            <a:r>
              <a:rPr lang="en-US" sz="1600" i="1" dirty="0" smtClean="0"/>
              <a:t>What</a:t>
            </a:r>
            <a:r>
              <a:rPr lang="en-US" sz="1600" dirty="0" smtClean="0"/>
              <a:t> to draw, handled by </a:t>
            </a:r>
            <a:r>
              <a:rPr lang="en-US" sz="1600" dirty="0" smtClean="0">
                <a:hlinkClick r:id="rId3"/>
              </a:rPr>
              <a:t>Canvas</a:t>
            </a:r>
            <a:endParaRPr lang="en-US" sz="1600" dirty="0" smtClean="0"/>
          </a:p>
          <a:p>
            <a:pPr marL="342900" indent="-342900">
              <a:buFont typeface="Wingdings" pitchFamily="2" charset="2"/>
              <a:buChar char="§"/>
            </a:pPr>
            <a:endParaRPr lang="en-US" sz="1600" dirty="0" smtClean="0"/>
          </a:p>
          <a:p>
            <a:pPr marL="342900" indent="-342900">
              <a:buFont typeface="Wingdings" pitchFamily="2" charset="2"/>
              <a:buChar char="§"/>
            </a:pPr>
            <a:r>
              <a:rPr lang="en-US" sz="1600" i="1" dirty="0" smtClean="0"/>
              <a:t>How</a:t>
            </a:r>
            <a:r>
              <a:rPr lang="en-US" sz="1600" dirty="0" smtClean="0"/>
              <a:t> to draw, handled by </a:t>
            </a:r>
            <a:r>
              <a:rPr lang="en-US" sz="1600" dirty="0" smtClean="0">
                <a:hlinkClick r:id="rId4"/>
              </a:rPr>
              <a:t>Paint</a:t>
            </a:r>
            <a:r>
              <a:rPr lang="en-US" sz="1600" dirty="0" smtClean="0"/>
              <a:t>.</a:t>
            </a:r>
          </a:p>
        </p:txBody>
      </p:sp>
      <p:sp>
        <p:nvSpPr>
          <p:cNvPr id="7" name="TextBox 6"/>
          <p:cNvSpPr txBox="1"/>
          <p:nvPr/>
        </p:nvSpPr>
        <p:spPr>
          <a:xfrm>
            <a:off x="0" y="3200400"/>
            <a:ext cx="9144000" cy="1661993"/>
          </a:xfrm>
          <a:prstGeom prst="rect">
            <a:avLst/>
          </a:prstGeom>
          <a:noFill/>
        </p:spPr>
        <p:txBody>
          <a:bodyPr wrap="square" rtlCol="0">
            <a:spAutoFit/>
          </a:bodyPr>
          <a:lstStyle/>
          <a:p>
            <a:r>
              <a:rPr lang="en-US" sz="1600" dirty="0" smtClean="0"/>
              <a:t>For instance, </a:t>
            </a:r>
            <a:r>
              <a:rPr lang="en-US" sz="1600" dirty="0" smtClean="0">
                <a:hlinkClick r:id="rId3"/>
              </a:rPr>
              <a:t>Canvas</a:t>
            </a:r>
            <a:r>
              <a:rPr lang="en-US" sz="1600" dirty="0" smtClean="0"/>
              <a:t> provides a method to draw a line, while </a:t>
            </a:r>
            <a:r>
              <a:rPr lang="en-US" sz="1600" dirty="0" smtClean="0">
                <a:hlinkClick r:id="rId4"/>
              </a:rPr>
              <a:t>Paint</a:t>
            </a:r>
            <a:r>
              <a:rPr lang="en-US" sz="1600" dirty="0" smtClean="0"/>
              <a:t> provides methods to define that line's color.</a:t>
            </a:r>
          </a:p>
          <a:p>
            <a:endParaRPr lang="en-US" sz="1600" dirty="0" smtClean="0"/>
          </a:p>
          <a:p>
            <a:r>
              <a:rPr lang="en-US" sz="1600" dirty="0" smtClean="0">
                <a:hlinkClick r:id="rId3"/>
              </a:rPr>
              <a:t>Canvas</a:t>
            </a:r>
            <a:r>
              <a:rPr lang="en-US" sz="1600" dirty="0" smtClean="0"/>
              <a:t> defines shapes that you can draw on the screen, while </a:t>
            </a:r>
            <a:r>
              <a:rPr lang="en-US" sz="1600" dirty="0" smtClean="0">
                <a:hlinkClick r:id="rId4"/>
              </a:rPr>
              <a:t>Paint</a:t>
            </a:r>
            <a:r>
              <a:rPr lang="en-US" sz="1600" dirty="0" smtClean="0"/>
              <a:t> defines the color, style, font, and so forth of each shape you draw.</a:t>
            </a:r>
          </a:p>
          <a:p>
            <a:endParaRPr lang="en-US"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Create Drawing Objects</a:t>
            </a:r>
            <a:endParaRPr lang="en-US" dirty="0"/>
          </a:p>
        </p:txBody>
      </p:sp>
      <p:sp>
        <p:nvSpPr>
          <p:cNvPr id="7" name="TextBox 6"/>
          <p:cNvSpPr txBox="1"/>
          <p:nvPr/>
        </p:nvSpPr>
        <p:spPr>
          <a:xfrm>
            <a:off x="0" y="1676400"/>
            <a:ext cx="9144000" cy="584775"/>
          </a:xfrm>
          <a:prstGeom prst="rect">
            <a:avLst/>
          </a:prstGeom>
          <a:noFill/>
        </p:spPr>
        <p:txBody>
          <a:bodyPr wrap="square" rtlCol="0">
            <a:spAutoFit/>
          </a:bodyPr>
          <a:lstStyle/>
          <a:p>
            <a:r>
              <a:rPr lang="en-US" sz="1600" dirty="0" smtClean="0"/>
              <a:t>So, before you draw anything, you need to create one or more </a:t>
            </a:r>
            <a:r>
              <a:rPr lang="en-US" sz="1600" dirty="0" smtClean="0">
                <a:hlinkClick r:id="rId2"/>
              </a:rPr>
              <a:t>Paint</a:t>
            </a:r>
            <a:r>
              <a:rPr lang="en-US" sz="1600" dirty="0" smtClean="0"/>
              <a:t> objects. The </a:t>
            </a:r>
            <a:r>
              <a:rPr lang="en-US" sz="1600" dirty="0" err="1" smtClean="0"/>
              <a:t>PieChart</a:t>
            </a:r>
            <a:r>
              <a:rPr lang="en-US" sz="1600" dirty="0" smtClean="0"/>
              <a:t> example does this in a method called init, which is called from the constructor:</a:t>
            </a:r>
            <a:endParaRPr lang="en-US" dirty="0"/>
          </a:p>
        </p:txBody>
      </p:sp>
      <p:pic>
        <p:nvPicPr>
          <p:cNvPr id="602114" name="Picture 2"/>
          <p:cNvPicPr>
            <a:picLocks noChangeAspect="1" noChangeArrowheads="1"/>
          </p:cNvPicPr>
          <p:nvPr/>
        </p:nvPicPr>
        <p:blipFill>
          <a:blip r:embed="rId3" cstate="print"/>
          <a:srcRect/>
          <a:stretch>
            <a:fillRect/>
          </a:stretch>
        </p:blipFill>
        <p:spPr bwMode="auto">
          <a:xfrm>
            <a:off x="381000" y="2352675"/>
            <a:ext cx="6591300" cy="3286125"/>
          </a:xfrm>
          <a:prstGeom prst="rect">
            <a:avLst/>
          </a:prstGeom>
          <a:noFill/>
          <a:ln w="9525">
            <a:noFill/>
            <a:miter lim="800000"/>
            <a:headEnd/>
            <a:tailEnd/>
          </a:ln>
        </p:spPr>
      </p:pic>
      <p:sp>
        <p:nvSpPr>
          <p:cNvPr id="8" name="TextBox 7"/>
          <p:cNvSpPr txBox="1"/>
          <p:nvPr/>
        </p:nvSpPr>
        <p:spPr>
          <a:xfrm>
            <a:off x="0" y="5638800"/>
            <a:ext cx="9144000" cy="584775"/>
          </a:xfrm>
          <a:prstGeom prst="rect">
            <a:avLst/>
          </a:prstGeom>
          <a:noFill/>
        </p:spPr>
        <p:txBody>
          <a:bodyPr wrap="square" rtlCol="0">
            <a:spAutoFit/>
          </a:bodyPr>
          <a:lstStyle/>
          <a:p>
            <a:r>
              <a:rPr lang="en-US" sz="1600" dirty="0" smtClean="0"/>
              <a:t>Creating objects ahead of time is an important optimization. Creating drawing objects within your </a:t>
            </a:r>
            <a:r>
              <a:rPr lang="en-US" sz="1600" dirty="0" err="1" smtClean="0">
                <a:hlinkClick r:id="rId4"/>
              </a:rPr>
              <a:t>onDraw</a:t>
            </a:r>
            <a:r>
              <a:rPr lang="en-US" sz="1600" dirty="0" smtClean="0">
                <a:hlinkClick r:id="rId4"/>
              </a:rPr>
              <a:t>()</a:t>
            </a:r>
            <a:r>
              <a:rPr lang="en-US" sz="1600" dirty="0" smtClean="0"/>
              <a:t> method significantly reduces performance and can make your UI appear sluggish.</a:t>
            </a:r>
            <a:endParaRPr lang="en-US"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Handle Layout Events</a:t>
            </a:r>
            <a:endParaRPr lang="en-US" dirty="0"/>
          </a:p>
        </p:txBody>
      </p:sp>
      <p:sp>
        <p:nvSpPr>
          <p:cNvPr id="6" name="TextBox 5"/>
          <p:cNvSpPr txBox="1"/>
          <p:nvPr/>
        </p:nvSpPr>
        <p:spPr>
          <a:xfrm>
            <a:off x="0" y="1676400"/>
            <a:ext cx="9144000" cy="1354217"/>
          </a:xfrm>
          <a:prstGeom prst="rect">
            <a:avLst/>
          </a:prstGeom>
          <a:noFill/>
        </p:spPr>
        <p:txBody>
          <a:bodyPr wrap="square" rtlCol="0">
            <a:spAutoFit/>
          </a:bodyPr>
          <a:lstStyle/>
          <a:p>
            <a:r>
              <a:rPr lang="en-US" sz="1600" dirty="0" smtClean="0"/>
              <a:t>You should never make assumptions about the size of your view on the screen. Even if only one app uses your view, that app needs to handle different screen sizes, multiple screen densities, and various aspect ratios in both portrait and landscape mode.</a:t>
            </a:r>
          </a:p>
          <a:p>
            <a:endParaRPr lang="en-US" sz="1600" dirty="0" smtClean="0"/>
          </a:p>
          <a:p>
            <a:r>
              <a:rPr lang="en-US" sz="1600" dirty="0" smtClean="0"/>
              <a:t>If you need finer control over your view's layout parameters, implement </a:t>
            </a:r>
            <a:r>
              <a:rPr lang="en-US" sz="1600" dirty="0" err="1" smtClean="0">
                <a:hlinkClick r:id="rId2"/>
              </a:rPr>
              <a:t>onMeasure</a:t>
            </a:r>
            <a:r>
              <a:rPr lang="en-US" sz="1600" dirty="0" smtClean="0">
                <a:hlinkClick r:id="rId2"/>
              </a:rPr>
              <a:t>()</a:t>
            </a:r>
            <a:r>
              <a:rPr lang="en-US" sz="1600" dirty="0" smtClean="0"/>
              <a:t>. </a:t>
            </a:r>
            <a:endParaRPr lang="en-US" sz="1600" dirty="0"/>
          </a:p>
        </p:txBody>
      </p:sp>
      <p:pic>
        <p:nvPicPr>
          <p:cNvPr id="603138" name="Picture 2"/>
          <p:cNvPicPr>
            <a:picLocks noChangeAspect="1" noChangeArrowheads="1"/>
          </p:cNvPicPr>
          <p:nvPr/>
        </p:nvPicPr>
        <p:blipFill>
          <a:blip r:embed="rId3" cstate="print"/>
          <a:srcRect/>
          <a:stretch>
            <a:fillRect/>
          </a:stretch>
        </p:blipFill>
        <p:spPr bwMode="auto">
          <a:xfrm>
            <a:off x="228600" y="3200400"/>
            <a:ext cx="6600825" cy="23336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Draw!</a:t>
            </a:r>
            <a:endParaRPr lang="en-US" dirty="0"/>
          </a:p>
        </p:txBody>
      </p:sp>
      <p:pic>
        <p:nvPicPr>
          <p:cNvPr id="604162" name="Picture 2"/>
          <p:cNvPicPr>
            <a:picLocks noChangeAspect="1" noChangeArrowheads="1"/>
          </p:cNvPicPr>
          <p:nvPr/>
        </p:nvPicPr>
        <p:blipFill>
          <a:blip r:embed="rId2" cstate="print"/>
          <a:srcRect/>
          <a:stretch>
            <a:fillRect/>
          </a:stretch>
        </p:blipFill>
        <p:spPr bwMode="auto">
          <a:xfrm>
            <a:off x="1276350" y="1609725"/>
            <a:ext cx="6591300" cy="46386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a:xfrm>
            <a:off x="0" y="1066800"/>
            <a:ext cx="8534400" cy="533400"/>
          </a:xfrm>
        </p:spPr>
        <p:txBody>
          <a:bodyPr/>
          <a:lstStyle/>
          <a:p>
            <a:r>
              <a:rPr lang="en-US" dirty="0"/>
              <a:t>Application Framework</a:t>
            </a:r>
          </a:p>
        </p:txBody>
      </p:sp>
      <p:sp>
        <p:nvSpPr>
          <p:cNvPr id="3" name="Content Placeholder 2"/>
          <p:cNvSpPr>
            <a:spLocks noGrp="1"/>
          </p:cNvSpPr>
          <p:nvPr>
            <p:ph sz="quarter" idx="13"/>
          </p:nvPr>
        </p:nvSpPr>
        <p:spPr>
          <a:xfrm>
            <a:off x="0" y="1600200"/>
            <a:ext cx="9144000" cy="3581400"/>
          </a:xfrm>
          <a:prstGeom prst="rect">
            <a:avLst/>
          </a:prstGeom>
        </p:spPr>
        <p:txBody>
          <a:bodyPr/>
          <a:lstStyle/>
          <a:p>
            <a:r>
              <a:rPr lang="en-US" dirty="0" smtClean="0"/>
              <a:t>The Application Framework allows developers to build cool apps using device capabilities</a:t>
            </a:r>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228600" y="2038350"/>
            <a:ext cx="8610600" cy="4057650"/>
          </a:xfrm>
          <a:prstGeom prst="rect">
            <a:avLst/>
          </a:prstGeom>
          <a:noFill/>
          <a:ln w="9525">
            <a:noFill/>
            <a:miter lim="800000"/>
            <a:headEnd/>
            <a:tailEnd/>
          </a:ln>
          <a:effectLst/>
        </p:spPr>
      </p:pic>
    </p:spTree>
    <p:extLst>
      <p:ext uri="{BB962C8B-B14F-4D97-AF65-F5344CB8AC3E}">
        <p14:creationId xmlns:p14="http://schemas.microsoft.com/office/powerpoint/2010/main" val="4216015385"/>
      </p:ext>
    </p:extLst>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FRAGMENTS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Fragments</a:t>
            </a:r>
            <a:endParaRPr lang="en-US" dirty="0"/>
          </a:p>
        </p:txBody>
      </p:sp>
      <p:sp>
        <p:nvSpPr>
          <p:cNvPr id="6" name="TextBox 5"/>
          <p:cNvSpPr txBox="1"/>
          <p:nvPr/>
        </p:nvSpPr>
        <p:spPr>
          <a:xfrm>
            <a:off x="0" y="1676400"/>
            <a:ext cx="4648200" cy="4278094"/>
          </a:xfrm>
          <a:prstGeom prst="rect">
            <a:avLst/>
          </a:prstGeom>
          <a:noFill/>
        </p:spPr>
        <p:txBody>
          <a:bodyPr wrap="square" rtlCol="0">
            <a:spAutoFit/>
          </a:bodyPr>
          <a:lstStyle/>
          <a:p>
            <a:r>
              <a:rPr lang="en-US" sz="1600" dirty="0" smtClean="0"/>
              <a:t>A </a:t>
            </a:r>
            <a:r>
              <a:rPr lang="en-US" sz="1600" dirty="0" smtClean="0">
                <a:hlinkClick r:id="rId2"/>
              </a:rPr>
              <a:t>Fragment</a:t>
            </a:r>
            <a:r>
              <a:rPr lang="en-US" sz="1600" dirty="0" smtClean="0"/>
              <a:t> represents a behavior or a portion of user interface in an </a:t>
            </a:r>
            <a:r>
              <a:rPr lang="en-US" sz="1600" dirty="0" smtClean="0">
                <a:hlinkClick r:id="rId3"/>
              </a:rPr>
              <a:t>Activity</a:t>
            </a:r>
            <a:r>
              <a:rPr lang="en-US" sz="1600" dirty="0" smtClean="0"/>
              <a:t>. </a:t>
            </a:r>
          </a:p>
          <a:p>
            <a:endParaRPr lang="en-US" sz="1600" dirty="0" smtClean="0"/>
          </a:p>
          <a:p>
            <a:r>
              <a:rPr lang="en-US" sz="1600" dirty="0" smtClean="0"/>
              <a:t>You can combine multiple fragments in a single activity to build a multi-pane UI and reuse a fragment in multiple activities. </a:t>
            </a:r>
          </a:p>
          <a:p>
            <a:endParaRPr lang="en-US" sz="1600" dirty="0" smtClean="0"/>
          </a:p>
          <a:p>
            <a:r>
              <a:rPr lang="en-US" sz="1600" dirty="0" smtClean="0"/>
              <a:t>You can think of a fragment as a modular section of an activity, which has its own lifecycle, receives its own input events, and which you can add or remove while the activity is running</a:t>
            </a:r>
          </a:p>
          <a:p>
            <a:endParaRPr lang="en-US" sz="1600" dirty="0" smtClean="0"/>
          </a:p>
          <a:p>
            <a:r>
              <a:rPr lang="en-US" sz="1600" dirty="0" smtClean="0"/>
              <a:t>You can insert a fragment into your activity layout by declaring the fragment in the activity's layout file, as a &lt;fragment&gt; element, or from your application code by adding it to an existing </a:t>
            </a:r>
            <a:r>
              <a:rPr lang="en-US" sz="1600" dirty="0" err="1" smtClean="0">
                <a:hlinkClick r:id="rId4"/>
              </a:rPr>
              <a:t>ViewGroup</a:t>
            </a:r>
            <a:r>
              <a:rPr lang="en-US" sz="1600" dirty="0" smtClean="0"/>
              <a:t>. </a:t>
            </a:r>
            <a:endParaRPr lang="en-US" sz="1600" dirty="0"/>
          </a:p>
        </p:txBody>
      </p:sp>
      <p:pic>
        <p:nvPicPr>
          <p:cNvPr id="7" name="Picture 6" descr="fragment_lifecycle.png"/>
          <p:cNvPicPr>
            <a:picLocks noChangeAspect="1"/>
          </p:cNvPicPr>
          <p:nvPr/>
        </p:nvPicPr>
        <p:blipFill>
          <a:blip r:embed="rId5" cstate="print"/>
          <a:stretch>
            <a:fillRect/>
          </a:stretch>
        </p:blipFill>
        <p:spPr>
          <a:xfrm>
            <a:off x="5943600" y="1219199"/>
            <a:ext cx="1981200" cy="5293617"/>
          </a:xfrm>
          <a:prstGeom prst="rect">
            <a:avLst/>
          </a:prstGeom>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Creating a Fragment</a:t>
            </a:r>
            <a:endParaRPr lang="en-US" dirty="0"/>
          </a:p>
        </p:txBody>
      </p:sp>
      <p:sp>
        <p:nvSpPr>
          <p:cNvPr id="6" name="TextBox 5"/>
          <p:cNvSpPr txBox="1"/>
          <p:nvPr/>
        </p:nvSpPr>
        <p:spPr>
          <a:xfrm>
            <a:off x="0" y="1676400"/>
            <a:ext cx="9144000" cy="1323439"/>
          </a:xfrm>
          <a:prstGeom prst="rect">
            <a:avLst/>
          </a:prstGeom>
          <a:noFill/>
        </p:spPr>
        <p:txBody>
          <a:bodyPr wrap="square" rtlCol="0">
            <a:spAutoFit/>
          </a:bodyPr>
          <a:lstStyle/>
          <a:p>
            <a:r>
              <a:rPr lang="en-US" sz="1600" dirty="0" smtClean="0"/>
              <a:t>To provide a layout for a fragment, you must implement the </a:t>
            </a:r>
            <a:r>
              <a:rPr lang="en-US" sz="1600" dirty="0" err="1" smtClean="0">
                <a:hlinkClick r:id="rId2"/>
              </a:rPr>
              <a:t>onCreateView</a:t>
            </a:r>
            <a:r>
              <a:rPr lang="en-US" sz="1600" dirty="0" smtClean="0">
                <a:hlinkClick r:id="rId2"/>
              </a:rPr>
              <a:t>()</a:t>
            </a:r>
            <a:r>
              <a:rPr lang="en-US" sz="1600" dirty="0" smtClean="0"/>
              <a:t> callback method, which the Android system calls when it's time for the fragment to draw its layout. </a:t>
            </a:r>
          </a:p>
          <a:p>
            <a:endParaRPr lang="en-US" sz="1600" dirty="0" smtClean="0"/>
          </a:p>
          <a:p>
            <a:r>
              <a:rPr lang="en-US" sz="1600" dirty="0" smtClean="0"/>
              <a:t>To return a layout from </a:t>
            </a:r>
            <a:r>
              <a:rPr lang="en-US" sz="1600" dirty="0" err="1" smtClean="0">
                <a:hlinkClick r:id="rId2"/>
              </a:rPr>
              <a:t>onCreateView</a:t>
            </a:r>
            <a:r>
              <a:rPr lang="en-US" sz="1600" dirty="0" smtClean="0">
                <a:hlinkClick r:id="rId2"/>
              </a:rPr>
              <a:t>()</a:t>
            </a:r>
            <a:r>
              <a:rPr lang="en-US" sz="1600" dirty="0" smtClean="0"/>
              <a:t>, you can inflate it from a </a:t>
            </a:r>
            <a:r>
              <a:rPr lang="en-US" sz="1600" dirty="0" smtClean="0">
                <a:hlinkClick r:id="rId3"/>
              </a:rPr>
              <a:t>layout resource</a:t>
            </a:r>
            <a:r>
              <a:rPr lang="en-US" sz="1600" dirty="0" smtClean="0"/>
              <a:t> defined in XML. To help you do so, </a:t>
            </a:r>
            <a:r>
              <a:rPr lang="en-US" sz="1600" dirty="0" err="1" smtClean="0">
                <a:hlinkClick r:id="rId2"/>
              </a:rPr>
              <a:t>onCreateView</a:t>
            </a:r>
            <a:r>
              <a:rPr lang="en-US" sz="1600" dirty="0" smtClean="0">
                <a:hlinkClick r:id="rId2"/>
              </a:rPr>
              <a:t>()</a:t>
            </a:r>
            <a:r>
              <a:rPr lang="en-US" sz="1600" dirty="0" smtClean="0"/>
              <a:t> provides a </a:t>
            </a:r>
            <a:r>
              <a:rPr lang="en-US" sz="1600" dirty="0" err="1" smtClean="0">
                <a:hlinkClick r:id="rId4"/>
              </a:rPr>
              <a:t>LayoutInflater</a:t>
            </a:r>
            <a:r>
              <a:rPr lang="en-US" sz="1600" dirty="0" smtClean="0"/>
              <a:t> object.</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7"/>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290" name="Picture 2"/>
          <p:cNvPicPr>
            <a:picLocks noChangeAspect="1" noChangeArrowheads="1"/>
          </p:cNvPicPr>
          <p:nvPr/>
        </p:nvPicPr>
        <p:blipFill>
          <a:blip r:embed="rId8" cstate="print"/>
          <a:srcRect/>
          <a:stretch>
            <a:fillRect/>
          </a:stretch>
        </p:blipFill>
        <p:spPr bwMode="auto">
          <a:xfrm>
            <a:off x="609600" y="3200400"/>
            <a:ext cx="5400675" cy="146685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4267200" cy="533400"/>
          </a:xfrm>
        </p:spPr>
        <p:txBody>
          <a:bodyPr/>
          <a:lstStyle/>
          <a:p>
            <a:r>
              <a:rPr lang="en-US" dirty="0" smtClean="0"/>
              <a:t>Fragment Layout in XML</a:t>
            </a:r>
            <a:endParaRPr lang="en-US" dirty="0"/>
          </a:p>
        </p:txBody>
      </p:sp>
      <p:sp>
        <p:nvSpPr>
          <p:cNvPr id="6" name="TextBox 5"/>
          <p:cNvSpPr txBox="1"/>
          <p:nvPr/>
        </p:nvSpPr>
        <p:spPr>
          <a:xfrm>
            <a:off x="0" y="1676400"/>
            <a:ext cx="9144000" cy="338554"/>
          </a:xfrm>
          <a:prstGeom prst="rect">
            <a:avLst/>
          </a:prstGeom>
          <a:noFill/>
        </p:spPr>
        <p:txBody>
          <a:bodyPr wrap="square" rtlCol="0">
            <a:spAutoFit/>
          </a:bodyPr>
          <a:lstStyle/>
          <a:p>
            <a:r>
              <a:rPr lang="en-US" sz="1600" dirty="0" smtClean="0"/>
              <a:t>You can specify layout properties for the fragment as if it were a view. </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2"/>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1554" name="Picture 2"/>
          <p:cNvPicPr>
            <a:picLocks noChangeAspect="1" noChangeArrowheads="1"/>
          </p:cNvPicPr>
          <p:nvPr/>
        </p:nvPicPr>
        <p:blipFill>
          <a:blip r:embed="rId5" cstate="print"/>
          <a:srcRect/>
          <a:stretch>
            <a:fillRect/>
          </a:stretch>
        </p:blipFill>
        <p:spPr bwMode="auto">
          <a:xfrm>
            <a:off x="304800" y="2266950"/>
            <a:ext cx="5076825" cy="283845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Setting fragment layout programmatically</a:t>
            </a:r>
            <a:endParaRPr lang="en-US" dirty="0"/>
          </a:p>
        </p:txBody>
      </p:sp>
      <p:sp>
        <p:nvSpPr>
          <p:cNvPr id="6" name="TextBox 5"/>
          <p:cNvSpPr txBox="1"/>
          <p:nvPr/>
        </p:nvSpPr>
        <p:spPr>
          <a:xfrm>
            <a:off x="0" y="1676400"/>
            <a:ext cx="9144000" cy="584775"/>
          </a:xfrm>
          <a:prstGeom prst="rect">
            <a:avLst/>
          </a:prstGeom>
          <a:noFill/>
        </p:spPr>
        <p:txBody>
          <a:bodyPr wrap="square" rtlCol="0">
            <a:spAutoFit/>
          </a:bodyPr>
          <a:lstStyle/>
          <a:p>
            <a:r>
              <a:rPr lang="en-US" sz="1600" dirty="0" smtClean="0"/>
              <a:t>At any time while your activity is running, you can add fragments to your activity layout. You simply need to specify a </a:t>
            </a:r>
            <a:r>
              <a:rPr lang="en-US" sz="1600" dirty="0" err="1" smtClean="0">
                <a:hlinkClick r:id="rId2"/>
              </a:rPr>
              <a:t>ViewGroup</a:t>
            </a:r>
            <a:r>
              <a:rPr lang="en-US" sz="1600" dirty="0" smtClean="0"/>
              <a:t> in which to place the fragment.</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2578" name="Picture 2"/>
          <p:cNvPicPr>
            <a:picLocks noChangeAspect="1" noChangeArrowheads="1"/>
          </p:cNvPicPr>
          <p:nvPr/>
        </p:nvPicPr>
        <p:blipFill>
          <a:blip r:embed="rId6" cstate="print"/>
          <a:srcRect/>
          <a:stretch>
            <a:fillRect/>
          </a:stretch>
        </p:blipFill>
        <p:spPr bwMode="auto">
          <a:xfrm>
            <a:off x="914400" y="2362200"/>
            <a:ext cx="7213600" cy="609600"/>
          </a:xfrm>
          <a:prstGeom prst="rect">
            <a:avLst/>
          </a:prstGeom>
          <a:noFill/>
          <a:ln w="9525">
            <a:noFill/>
            <a:miter lim="800000"/>
            <a:headEnd/>
            <a:tailEnd/>
          </a:ln>
        </p:spPr>
      </p:pic>
      <p:pic>
        <p:nvPicPr>
          <p:cNvPr id="792579" name="Picture 3"/>
          <p:cNvPicPr>
            <a:picLocks noChangeAspect="1" noChangeArrowheads="1"/>
          </p:cNvPicPr>
          <p:nvPr/>
        </p:nvPicPr>
        <p:blipFill>
          <a:blip r:embed="rId7" cstate="print"/>
          <a:srcRect/>
          <a:stretch>
            <a:fillRect/>
          </a:stretch>
        </p:blipFill>
        <p:spPr bwMode="auto">
          <a:xfrm>
            <a:off x="845113" y="3133724"/>
            <a:ext cx="7765487" cy="8286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Managing Fragments</a:t>
            </a:r>
            <a:endParaRPr lang="en-US" dirty="0"/>
          </a:p>
        </p:txBody>
      </p:sp>
      <p:sp>
        <p:nvSpPr>
          <p:cNvPr id="6" name="TextBox 5"/>
          <p:cNvSpPr txBox="1"/>
          <p:nvPr/>
        </p:nvSpPr>
        <p:spPr>
          <a:xfrm>
            <a:off x="0" y="1676400"/>
            <a:ext cx="9144000" cy="2800767"/>
          </a:xfrm>
          <a:prstGeom prst="rect">
            <a:avLst/>
          </a:prstGeom>
          <a:noFill/>
        </p:spPr>
        <p:txBody>
          <a:bodyPr wrap="square" rtlCol="0">
            <a:spAutoFit/>
          </a:bodyPr>
          <a:lstStyle/>
          <a:p>
            <a:r>
              <a:rPr lang="en-US" sz="1600" dirty="0" smtClean="0"/>
              <a:t>To manage the fragments in your activity, you need to use </a:t>
            </a:r>
            <a:r>
              <a:rPr lang="en-US" sz="1600" dirty="0" err="1" smtClean="0">
                <a:hlinkClick r:id="rId2"/>
              </a:rPr>
              <a:t>FragmentManager</a:t>
            </a:r>
            <a:r>
              <a:rPr lang="en-US" sz="1600" dirty="0" smtClean="0"/>
              <a:t>. To get it, </a:t>
            </a:r>
            <a:r>
              <a:rPr lang="en-US" sz="1600" dirty="0" err="1" smtClean="0"/>
              <a:t>call</a:t>
            </a:r>
            <a:r>
              <a:rPr lang="en-US" sz="1600" dirty="0" err="1" smtClean="0">
                <a:hlinkClick r:id="rId3"/>
              </a:rPr>
              <a:t>getFragmentManager</a:t>
            </a:r>
            <a:r>
              <a:rPr lang="en-US" sz="1600" dirty="0" smtClean="0">
                <a:hlinkClick r:id="rId3"/>
              </a:rPr>
              <a:t>()</a:t>
            </a:r>
            <a:r>
              <a:rPr lang="en-US" sz="1600" dirty="0" smtClean="0"/>
              <a:t> from your activity.</a:t>
            </a:r>
          </a:p>
          <a:p>
            <a:endParaRPr lang="en-US" sz="1600" dirty="0" smtClean="0"/>
          </a:p>
          <a:p>
            <a:r>
              <a:rPr lang="en-US" sz="1600" dirty="0" smtClean="0"/>
              <a:t>Some things that you can do with </a:t>
            </a:r>
            <a:r>
              <a:rPr lang="en-US" sz="1600" dirty="0" err="1" smtClean="0">
                <a:hlinkClick r:id="rId2"/>
              </a:rPr>
              <a:t>FragmentManager</a:t>
            </a:r>
            <a:r>
              <a:rPr lang="en-US" sz="1600" dirty="0" smtClean="0"/>
              <a:t> include:</a:t>
            </a:r>
          </a:p>
          <a:p>
            <a:endParaRPr lang="en-US" sz="1600" dirty="0" smtClean="0"/>
          </a:p>
          <a:p>
            <a:pPr>
              <a:buFont typeface="Wingdings" pitchFamily="2" charset="2"/>
              <a:buChar char="§"/>
            </a:pPr>
            <a:r>
              <a:rPr lang="en-US" sz="1600" dirty="0" smtClean="0"/>
              <a:t>Get fragments that exist in the activity, with </a:t>
            </a:r>
            <a:r>
              <a:rPr lang="en-US" sz="1600" dirty="0" err="1" smtClean="0">
                <a:hlinkClick r:id="rId2"/>
              </a:rPr>
              <a:t>findFragmentById</a:t>
            </a:r>
            <a:r>
              <a:rPr lang="en-US" sz="1600" dirty="0" smtClean="0">
                <a:hlinkClick r:id="rId2"/>
              </a:rPr>
              <a:t>()</a:t>
            </a:r>
            <a:r>
              <a:rPr lang="en-US" sz="1600" dirty="0" smtClean="0"/>
              <a:t> or </a:t>
            </a:r>
            <a:r>
              <a:rPr lang="en-US" sz="1600" dirty="0" err="1" smtClean="0">
                <a:hlinkClick r:id="rId2"/>
              </a:rPr>
              <a:t>findFragmentByTag</a:t>
            </a:r>
            <a:r>
              <a:rPr lang="en-US" sz="1600" dirty="0" smtClean="0">
                <a:hlinkClick r:id="rId2"/>
              </a:rPr>
              <a:t>()</a:t>
            </a:r>
            <a:r>
              <a:rPr lang="en-US" sz="1600" dirty="0" smtClean="0"/>
              <a:t> </a:t>
            </a:r>
          </a:p>
          <a:p>
            <a:pPr>
              <a:buFont typeface="Wingdings" pitchFamily="2" charset="2"/>
              <a:buChar char="§"/>
            </a:pPr>
            <a:endParaRPr lang="en-US" sz="1600" dirty="0" smtClean="0"/>
          </a:p>
          <a:p>
            <a:pPr>
              <a:buFont typeface="Wingdings" pitchFamily="2" charset="2"/>
              <a:buChar char="§"/>
            </a:pPr>
            <a:r>
              <a:rPr lang="en-US" sz="1600" dirty="0" smtClean="0"/>
              <a:t>Pop fragments off the back stack, with </a:t>
            </a:r>
            <a:r>
              <a:rPr lang="en-US" sz="1600" dirty="0" err="1" smtClean="0">
                <a:hlinkClick r:id="rId2"/>
              </a:rPr>
              <a:t>popBackStack</a:t>
            </a:r>
            <a:r>
              <a:rPr lang="en-US" sz="1600" dirty="0" smtClean="0">
                <a:hlinkClick r:id="rId2"/>
              </a:rPr>
              <a:t>()</a:t>
            </a:r>
            <a:r>
              <a:rPr lang="en-US" sz="1600" dirty="0" smtClean="0"/>
              <a:t> (simulating a </a:t>
            </a:r>
            <a:r>
              <a:rPr lang="en-US" sz="1600" i="1" dirty="0" smtClean="0"/>
              <a:t>Back</a:t>
            </a:r>
            <a:r>
              <a:rPr lang="en-US" sz="1600" dirty="0" smtClean="0"/>
              <a:t> command by the user).</a:t>
            </a:r>
          </a:p>
          <a:p>
            <a:pPr>
              <a:buFont typeface="Wingdings" pitchFamily="2" charset="2"/>
              <a:buChar char="§"/>
            </a:pPr>
            <a:endParaRPr lang="en-US" sz="1600" dirty="0" smtClean="0"/>
          </a:p>
          <a:p>
            <a:pPr>
              <a:buFont typeface="Wingdings" pitchFamily="2" charset="2"/>
              <a:buChar char="§"/>
            </a:pPr>
            <a:r>
              <a:rPr lang="en-US" sz="1600" dirty="0" smtClean="0"/>
              <a:t>Register a listener for changes to the back stack, with </a:t>
            </a:r>
            <a:r>
              <a:rPr lang="en-US" sz="1600" dirty="0" err="1" smtClean="0">
                <a:hlinkClick r:id="rId2"/>
              </a:rPr>
              <a:t>addOnBackStackChangedListener</a:t>
            </a:r>
            <a:r>
              <a:rPr lang="en-US" sz="1600" dirty="0" smtClean="0">
                <a:hlinkClick r:id="rId2"/>
              </a:rPr>
              <a:t>()</a:t>
            </a:r>
            <a:endParaRPr lang="en-US" sz="1600" dirty="0" smtClean="0"/>
          </a:p>
          <a:p>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Performing Fragment Transactions</a:t>
            </a:r>
            <a:endParaRPr lang="en-US" dirty="0"/>
          </a:p>
        </p:txBody>
      </p:sp>
      <p:sp>
        <p:nvSpPr>
          <p:cNvPr id="6" name="TextBox 5"/>
          <p:cNvSpPr txBox="1"/>
          <p:nvPr/>
        </p:nvSpPr>
        <p:spPr>
          <a:xfrm>
            <a:off x="0" y="1676400"/>
            <a:ext cx="9144000" cy="1077218"/>
          </a:xfrm>
          <a:prstGeom prst="rect">
            <a:avLst/>
          </a:prstGeom>
          <a:noFill/>
        </p:spPr>
        <p:txBody>
          <a:bodyPr wrap="square" rtlCol="0">
            <a:spAutoFit/>
          </a:bodyPr>
          <a:lstStyle/>
          <a:p>
            <a:r>
              <a:rPr lang="en-US" sz="1600" dirty="0" smtClean="0"/>
              <a:t>A great feature about using fragments in your activity is the ability to add, remove, replace, and perform other actions with them, in response to user interaction.</a:t>
            </a:r>
          </a:p>
          <a:p>
            <a:endParaRPr lang="en-US" sz="1600" dirty="0" smtClean="0"/>
          </a:p>
          <a:p>
            <a:r>
              <a:rPr lang="en-US" sz="1600" dirty="0" smtClean="0"/>
              <a:t>You can acquire an instance of </a:t>
            </a:r>
            <a:r>
              <a:rPr lang="en-US" sz="1600" dirty="0" err="1" smtClean="0">
                <a:hlinkClick r:id="rId2"/>
              </a:rPr>
              <a:t>FragmentTransaction</a:t>
            </a:r>
            <a:r>
              <a:rPr lang="en-US" sz="1600" dirty="0" smtClean="0"/>
              <a:t> from the </a:t>
            </a:r>
            <a:r>
              <a:rPr lang="en-US" sz="1600" dirty="0" err="1" smtClean="0">
                <a:hlinkClick r:id="rId3"/>
              </a:rPr>
              <a:t>FragmentManager</a:t>
            </a:r>
            <a:r>
              <a:rPr lang="en-US" sz="1600" dirty="0" smtClean="0"/>
              <a:t> like this:</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3602" name="Picture 2"/>
          <p:cNvPicPr>
            <a:picLocks noChangeAspect="1" noChangeArrowheads="1"/>
          </p:cNvPicPr>
          <p:nvPr/>
        </p:nvPicPr>
        <p:blipFill>
          <a:blip r:embed="rId7" cstate="print"/>
          <a:srcRect/>
          <a:stretch>
            <a:fillRect/>
          </a:stretch>
        </p:blipFill>
        <p:spPr bwMode="auto">
          <a:xfrm>
            <a:off x="304801" y="2819400"/>
            <a:ext cx="5943599" cy="457200"/>
          </a:xfrm>
          <a:prstGeom prst="rect">
            <a:avLst/>
          </a:prstGeom>
          <a:noFill/>
          <a:ln w="9525">
            <a:noFill/>
            <a:miter lim="800000"/>
            <a:headEnd/>
            <a:tailEnd/>
          </a:ln>
        </p:spPr>
      </p:pic>
      <p:sp>
        <p:nvSpPr>
          <p:cNvPr id="7" name="TextBox 6"/>
          <p:cNvSpPr txBox="1"/>
          <p:nvPr/>
        </p:nvSpPr>
        <p:spPr>
          <a:xfrm>
            <a:off x="0" y="3395246"/>
            <a:ext cx="9144000" cy="338554"/>
          </a:xfrm>
          <a:prstGeom prst="rect">
            <a:avLst/>
          </a:prstGeom>
          <a:noFill/>
        </p:spPr>
        <p:txBody>
          <a:bodyPr wrap="square" rtlCol="0">
            <a:spAutoFit/>
          </a:bodyPr>
          <a:lstStyle/>
          <a:p>
            <a:r>
              <a:rPr lang="en-US" sz="1600" dirty="0" smtClean="0"/>
              <a:t>You can replace one fragment with another, and preserve the previous state in the back stack:</a:t>
            </a:r>
            <a:endParaRPr lang="en-US" sz="1600" dirty="0"/>
          </a:p>
        </p:txBody>
      </p:sp>
      <p:pic>
        <p:nvPicPr>
          <p:cNvPr id="793603" name="Picture 3"/>
          <p:cNvPicPr>
            <a:picLocks noChangeAspect="1" noChangeArrowheads="1"/>
          </p:cNvPicPr>
          <p:nvPr/>
        </p:nvPicPr>
        <p:blipFill>
          <a:blip r:embed="rId8" cstate="print"/>
          <a:srcRect/>
          <a:stretch>
            <a:fillRect/>
          </a:stretch>
        </p:blipFill>
        <p:spPr bwMode="auto">
          <a:xfrm>
            <a:off x="685800" y="3848100"/>
            <a:ext cx="5705834" cy="21717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Communicating with the Activity</a:t>
            </a:r>
          </a:p>
          <a:p>
            <a:endParaRPr lang="en-US" dirty="0"/>
          </a:p>
        </p:txBody>
      </p:sp>
      <p:sp>
        <p:nvSpPr>
          <p:cNvPr id="6" name="TextBox 5"/>
          <p:cNvSpPr txBox="1"/>
          <p:nvPr/>
        </p:nvSpPr>
        <p:spPr>
          <a:xfrm>
            <a:off x="0" y="1676400"/>
            <a:ext cx="9144000" cy="584775"/>
          </a:xfrm>
          <a:prstGeom prst="rect">
            <a:avLst/>
          </a:prstGeom>
          <a:noFill/>
        </p:spPr>
        <p:txBody>
          <a:bodyPr wrap="square" rtlCol="0">
            <a:spAutoFit/>
          </a:bodyPr>
          <a:lstStyle/>
          <a:p>
            <a:r>
              <a:rPr lang="en-US" sz="1600" dirty="0" smtClean="0"/>
              <a:t>The fragment can access the </a:t>
            </a:r>
            <a:r>
              <a:rPr lang="en-US" sz="1600" dirty="0" smtClean="0">
                <a:hlinkClick r:id="rId2"/>
              </a:rPr>
              <a:t>Activity</a:t>
            </a:r>
            <a:r>
              <a:rPr lang="en-US" sz="1600" dirty="0" smtClean="0"/>
              <a:t> instance with </a:t>
            </a:r>
            <a:r>
              <a:rPr lang="en-US" sz="1600" dirty="0" err="1" smtClean="0">
                <a:hlinkClick r:id="rId3"/>
              </a:rPr>
              <a:t>getActivity</a:t>
            </a:r>
            <a:r>
              <a:rPr lang="en-US" sz="1600" dirty="0" smtClean="0">
                <a:hlinkClick r:id="rId3"/>
              </a:rPr>
              <a:t>()</a:t>
            </a:r>
            <a:r>
              <a:rPr lang="en-US" sz="1600" dirty="0" smtClean="0"/>
              <a:t> and easily perform tasks such as find a view in the activity layout:</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TextBox 6"/>
          <p:cNvSpPr txBox="1"/>
          <p:nvPr/>
        </p:nvSpPr>
        <p:spPr>
          <a:xfrm>
            <a:off x="0" y="2743200"/>
            <a:ext cx="9144000" cy="830997"/>
          </a:xfrm>
          <a:prstGeom prst="rect">
            <a:avLst/>
          </a:prstGeom>
          <a:noFill/>
        </p:spPr>
        <p:txBody>
          <a:bodyPr wrap="square" rtlCol="0">
            <a:spAutoFit/>
          </a:bodyPr>
          <a:lstStyle/>
          <a:p>
            <a:r>
              <a:rPr lang="en-US" sz="1600" dirty="0" smtClean="0"/>
              <a:t>Likewise, your activity can call methods in the fragment by acquiring a reference to the </a:t>
            </a:r>
            <a:r>
              <a:rPr lang="en-US" sz="1600" dirty="0" smtClean="0">
                <a:hlinkClick r:id="rId3"/>
              </a:rPr>
              <a:t>Fragment</a:t>
            </a:r>
            <a:r>
              <a:rPr lang="en-US" sz="1600" dirty="0" smtClean="0"/>
              <a:t> from </a:t>
            </a:r>
            <a:r>
              <a:rPr lang="en-US" sz="1600" dirty="0" err="1" smtClean="0">
                <a:hlinkClick r:id="rId7"/>
              </a:rPr>
              <a:t>FragmentManager</a:t>
            </a:r>
            <a:r>
              <a:rPr lang="en-US" sz="1600" dirty="0" smtClean="0"/>
              <a:t>, using </a:t>
            </a:r>
            <a:r>
              <a:rPr lang="en-US" sz="1600" dirty="0" err="1" smtClean="0">
                <a:hlinkClick r:id="rId7"/>
              </a:rPr>
              <a:t>findFragmentById</a:t>
            </a:r>
            <a:r>
              <a:rPr lang="en-US" sz="1600" dirty="0" smtClean="0">
                <a:hlinkClick r:id="rId7"/>
              </a:rPr>
              <a:t>()</a:t>
            </a:r>
            <a:r>
              <a:rPr lang="en-US" sz="1600" dirty="0" smtClean="0"/>
              <a:t> or </a:t>
            </a:r>
            <a:r>
              <a:rPr lang="en-US" sz="1600" dirty="0" err="1" smtClean="0">
                <a:hlinkClick r:id="rId7"/>
              </a:rPr>
              <a:t>findFragmentByTag</a:t>
            </a:r>
            <a:r>
              <a:rPr lang="en-US" sz="1600" dirty="0" smtClean="0">
                <a:hlinkClick r:id="rId7"/>
              </a:rPr>
              <a:t>()</a:t>
            </a:r>
            <a:endParaRPr lang="en-US" sz="1600" dirty="0" smtClean="0"/>
          </a:p>
          <a:p>
            <a:endParaRPr lang="en-US" sz="1600" dirty="0" smtClean="0"/>
          </a:p>
        </p:txBody>
      </p:sp>
      <p:pic>
        <p:nvPicPr>
          <p:cNvPr id="794626" name="Picture 2"/>
          <p:cNvPicPr>
            <a:picLocks noChangeAspect="1" noChangeArrowheads="1"/>
          </p:cNvPicPr>
          <p:nvPr/>
        </p:nvPicPr>
        <p:blipFill>
          <a:blip r:embed="rId8" cstate="print"/>
          <a:srcRect/>
          <a:stretch>
            <a:fillRect/>
          </a:stretch>
        </p:blipFill>
        <p:spPr bwMode="auto">
          <a:xfrm>
            <a:off x="304800" y="2286000"/>
            <a:ext cx="4876800" cy="3048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Creating event callbacks to the activity </a:t>
            </a:r>
          </a:p>
          <a:p>
            <a:endParaRPr lang="en-US" dirty="0"/>
          </a:p>
        </p:txBody>
      </p:sp>
      <p:sp>
        <p:nvSpPr>
          <p:cNvPr id="6" name="TextBox 5"/>
          <p:cNvSpPr txBox="1"/>
          <p:nvPr/>
        </p:nvSpPr>
        <p:spPr>
          <a:xfrm>
            <a:off x="0" y="1676400"/>
            <a:ext cx="9144000" cy="1077218"/>
          </a:xfrm>
          <a:prstGeom prst="rect">
            <a:avLst/>
          </a:prstGeom>
          <a:noFill/>
        </p:spPr>
        <p:txBody>
          <a:bodyPr wrap="square" rtlCol="0">
            <a:spAutoFit/>
          </a:bodyPr>
          <a:lstStyle/>
          <a:p>
            <a:r>
              <a:rPr lang="en-US" sz="1600" dirty="0" smtClean="0"/>
              <a:t>If a news application has two fragments in an activity—one to show a list of articles (fragment A) and another to display an article (fragment B)—then fragment A must tell the activity when a list item is selected so that it can tell fragment B to display the article. In this case, the </a:t>
            </a:r>
            <a:r>
              <a:rPr lang="en-US" sz="1600" dirty="0" err="1" smtClean="0"/>
              <a:t>OnArticleSelectedListener</a:t>
            </a:r>
            <a:r>
              <a:rPr lang="en-US" sz="1600" dirty="0" smtClean="0"/>
              <a:t> interface is declared inside fragment A:</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2"/>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5650" name="Picture 2"/>
          <p:cNvPicPr>
            <a:picLocks noChangeAspect="1" noChangeArrowheads="1"/>
          </p:cNvPicPr>
          <p:nvPr/>
        </p:nvPicPr>
        <p:blipFill>
          <a:blip r:embed="rId5" cstate="print"/>
          <a:srcRect/>
          <a:stretch>
            <a:fillRect/>
          </a:stretch>
        </p:blipFill>
        <p:spPr bwMode="auto">
          <a:xfrm>
            <a:off x="609600" y="3124200"/>
            <a:ext cx="6383867" cy="22098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Creating event callbacks to the activity </a:t>
            </a:r>
          </a:p>
          <a:p>
            <a:endParaRPr lang="en-US" dirty="0"/>
          </a:p>
        </p:txBody>
      </p:sp>
      <p:sp>
        <p:nvSpPr>
          <p:cNvPr id="6" name="TextBox 5"/>
          <p:cNvSpPr txBox="1"/>
          <p:nvPr/>
        </p:nvSpPr>
        <p:spPr>
          <a:xfrm>
            <a:off x="0" y="1676400"/>
            <a:ext cx="9144000" cy="1323439"/>
          </a:xfrm>
          <a:prstGeom prst="rect">
            <a:avLst/>
          </a:prstGeom>
          <a:noFill/>
        </p:spPr>
        <p:txBody>
          <a:bodyPr wrap="square" rtlCol="0">
            <a:spAutoFit/>
          </a:bodyPr>
          <a:lstStyle/>
          <a:p>
            <a:r>
              <a:rPr lang="en-US" sz="1600" dirty="0" smtClean="0"/>
              <a:t>Then the activity that hosts the fragment implements the </a:t>
            </a:r>
            <a:r>
              <a:rPr lang="en-US" sz="1600" dirty="0" err="1" smtClean="0"/>
              <a:t>OnArticleSelectedListener</a:t>
            </a:r>
            <a:r>
              <a:rPr lang="en-US" sz="1600" dirty="0" smtClean="0"/>
              <a:t> interface and </a:t>
            </a:r>
            <a:r>
              <a:rPr lang="en-US" sz="1600" dirty="0" err="1" smtClean="0"/>
              <a:t>overridesonArticleSelected</a:t>
            </a:r>
            <a:r>
              <a:rPr lang="en-US" sz="1600" dirty="0" smtClean="0"/>
              <a:t>() to notify fragment B of the event from fragment A. To ensure that the host activity implements this interface, fragment A's </a:t>
            </a:r>
            <a:r>
              <a:rPr lang="en-US" sz="1600" dirty="0" err="1" smtClean="0">
                <a:hlinkClick r:id="rId2"/>
              </a:rPr>
              <a:t>onAttach</a:t>
            </a:r>
            <a:r>
              <a:rPr lang="en-US" sz="1600" dirty="0" smtClean="0">
                <a:hlinkClick r:id="rId2"/>
              </a:rPr>
              <a:t>()</a:t>
            </a:r>
            <a:r>
              <a:rPr lang="en-US" sz="1600" dirty="0" smtClean="0"/>
              <a:t> callback method (which the system calls when adding the fragment to the activity) instantiates an instance of </a:t>
            </a:r>
            <a:r>
              <a:rPr lang="en-US" sz="1600" dirty="0" err="1" smtClean="0"/>
              <a:t>OnArticleSelectedListener</a:t>
            </a:r>
            <a:r>
              <a:rPr lang="en-US" sz="1600" dirty="0" smtClean="0"/>
              <a:t> by casting the </a:t>
            </a:r>
            <a:r>
              <a:rPr lang="en-US" sz="1600" dirty="0" smtClean="0">
                <a:hlinkClick r:id="rId3"/>
              </a:rPr>
              <a:t>Activity</a:t>
            </a:r>
            <a:r>
              <a:rPr lang="en-US" sz="1600" dirty="0" smtClean="0"/>
              <a:t> that is passed into </a:t>
            </a:r>
            <a:r>
              <a:rPr lang="en-US" sz="1600" dirty="0" err="1" smtClean="0">
                <a:hlinkClick r:id="rId2"/>
              </a:rPr>
              <a:t>onAttach</a:t>
            </a:r>
            <a:r>
              <a:rPr lang="en-US" sz="1600" dirty="0" smtClean="0">
                <a:hlinkClick r:id="rId2"/>
              </a:rPr>
              <a:t>()</a:t>
            </a:r>
            <a:r>
              <a:rPr lang="en-US" sz="1600" dirty="0" smtClean="0"/>
              <a:t>:</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6674" name="Picture 2"/>
          <p:cNvPicPr>
            <a:picLocks noChangeAspect="1" noChangeArrowheads="1"/>
          </p:cNvPicPr>
          <p:nvPr/>
        </p:nvPicPr>
        <p:blipFill>
          <a:blip r:embed="rId7" cstate="print"/>
          <a:srcRect/>
          <a:stretch>
            <a:fillRect/>
          </a:stretch>
        </p:blipFill>
        <p:spPr bwMode="auto">
          <a:xfrm>
            <a:off x="1371600" y="3167063"/>
            <a:ext cx="5130588" cy="2852737"/>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p:txBody>
          <a:bodyPr/>
          <a:lstStyle/>
          <a:p>
            <a:r>
              <a:rPr lang="en-US" dirty="0"/>
              <a:t>Application Framework</a:t>
            </a:r>
          </a:p>
        </p:txBody>
      </p:sp>
      <p:sp>
        <p:nvSpPr>
          <p:cNvPr id="3" name="Content Placeholder 2"/>
          <p:cNvSpPr>
            <a:spLocks noGrp="1"/>
          </p:cNvSpPr>
          <p:nvPr>
            <p:ph sz="quarter" idx="13"/>
          </p:nvPr>
        </p:nvSpPr>
        <p:spPr>
          <a:xfrm>
            <a:off x="152400" y="2133600"/>
            <a:ext cx="4495800" cy="3581400"/>
          </a:xfrm>
          <a:prstGeom prst="rect">
            <a:avLst/>
          </a:prstGeom>
        </p:spPr>
        <p:txBody>
          <a:bodyPr>
            <a:noAutofit/>
          </a:bodyPr>
          <a:lstStyle/>
          <a:p>
            <a:pPr>
              <a:spcBef>
                <a:spcPts val="600"/>
              </a:spcBef>
              <a:buNone/>
            </a:pPr>
            <a:r>
              <a:rPr lang="en-US" b="1" dirty="0" smtClean="0"/>
              <a:t>Core System Services</a:t>
            </a:r>
          </a:p>
          <a:p>
            <a:pPr marL="457200" lvl="4" indent="-228600">
              <a:spcBef>
                <a:spcPts val="600"/>
              </a:spcBef>
              <a:buFont typeface="Arial" pitchFamily="34" charset="0"/>
              <a:buChar char="•"/>
            </a:pPr>
            <a:r>
              <a:rPr lang="en-US" dirty="0" smtClean="0">
                <a:latin typeface="Calibri" pitchFamily="34" charset="0"/>
              </a:rPr>
              <a:t>Activity manager (manages application lifecycle)</a:t>
            </a:r>
          </a:p>
          <a:p>
            <a:pPr marL="457200" lvl="4" indent="-228600">
              <a:spcBef>
                <a:spcPts val="600"/>
              </a:spcBef>
              <a:buFont typeface="Arial" pitchFamily="34" charset="0"/>
              <a:buChar char="•"/>
            </a:pPr>
            <a:r>
              <a:rPr lang="en-US" dirty="0" smtClean="0">
                <a:latin typeface="Calibri" pitchFamily="34" charset="0"/>
              </a:rPr>
              <a:t>Package manager (loads </a:t>
            </a:r>
            <a:r>
              <a:rPr lang="en-US" dirty="0" err="1" smtClean="0">
                <a:latin typeface="Calibri" pitchFamily="34" charset="0"/>
              </a:rPr>
              <a:t>apk</a:t>
            </a:r>
            <a:r>
              <a:rPr lang="en-US" dirty="0" smtClean="0">
                <a:latin typeface="Calibri" pitchFamily="34" charset="0"/>
              </a:rPr>
              <a:t> files)</a:t>
            </a:r>
          </a:p>
          <a:p>
            <a:pPr marL="457200" lvl="4" indent="-228600">
              <a:spcBef>
                <a:spcPts val="600"/>
              </a:spcBef>
              <a:buFont typeface="Arial" pitchFamily="34" charset="0"/>
              <a:buChar char="•"/>
            </a:pPr>
            <a:r>
              <a:rPr lang="en-US" dirty="0" smtClean="0">
                <a:latin typeface="Calibri" pitchFamily="34" charset="0"/>
              </a:rPr>
              <a:t>Window manager (handles applications window manager interaction with surface flinger)</a:t>
            </a:r>
          </a:p>
          <a:p>
            <a:pPr marL="457200" lvl="4" indent="-228600">
              <a:spcBef>
                <a:spcPts val="600"/>
              </a:spcBef>
              <a:buFont typeface="Arial" pitchFamily="34" charset="0"/>
              <a:buChar char="•"/>
            </a:pPr>
            <a:r>
              <a:rPr lang="en-US" dirty="0" smtClean="0">
                <a:latin typeface="Calibri" pitchFamily="34" charset="0"/>
              </a:rPr>
              <a:t>Resource manager (handles media resources)</a:t>
            </a:r>
          </a:p>
          <a:p>
            <a:pPr marL="457200" lvl="4" indent="-228600">
              <a:spcBef>
                <a:spcPts val="600"/>
              </a:spcBef>
              <a:buFont typeface="Arial" pitchFamily="34" charset="0"/>
              <a:buChar char="•"/>
            </a:pPr>
            <a:r>
              <a:rPr lang="en-US" dirty="0" smtClean="0">
                <a:latin typeface="Calibri" pitchFamily="34" charset="0"/>
              </a:rPr>
              <a:t>Content providers (provides data to application)</a:t>
            </a:r>
          </a:p>
          <a:p>
            <a:pPr marL="457200" lvl="4" indent="-228600">
              <a:spcBef>
                <a:spcPts val="600"/>
              </a:spcBef>
              <a:buFont typeface="Arial" pitchFamily="34" charset="0"/>
              <a:buChar char="•"/>
            </a:pPr>
            <a:r>
              <a:rPr lang="en-US" dirty="0" smtClean="0">
                <a:latin typeface="Calibri" pitchFamily="34" charset="0"/>
              </a:rPr>
              <a:t>View system (provides widgets, views, layouts to applications)</a:t>
            </a:r>
          </a:p>
        </p:txBody>
      </p:sp>
      <p:sp>
        <p:nvSpPr>
          <p:cNvPr id="5" name="Content Placeholder 2"/>
          <p:cNvSpPr txBox="1">
            <a:spLocks/>
          </p:cNvSpPr>
          <p:nvPr/>
        </p:nvSpPr>
        <p:spPr>
          <a:xfrm>
            <a:off x="4648200" y="2133600"/>
            <a:ext cx="4495800" cy="3581400"/>
          </a:xfrm>
          <a:prstGeom prst="rect">
            <a:avLst/>
          </a:prstGeom>
        </p:spPr>
        <p:txBody>
          <a:bodyPr>
            <a:noAutofit/>
          </a:bodyPr>
          <a:lstStyle>
            <a:lvl1pPr marL="0" indent="0" algn="l" rtl="0" eaLnBrk="0" fontAlgn="base" hangingPunct="0">
              <a:spcBef>
                <a:spcPct val="100000"/>
              </a:spcBef>
              <a:spcAft>
                <a:spcPct val="0"/>
              </a:spcAft>
              <a:buClr>
                <a:schemeClr val="tx1"/>
              </a:buClr>
              <a:buFont typeface="Wingdings 2" pitchFamily="18" charset="2"/>
              <a:buNone/>
              <a:defRPr sz="2000" b="0">
                <a:solidFill>
                  <a:schemeClr val="tx1"/>
                </a:solidFill>
                <a:latin typeface="Calibri" panose="020F0502020204030204" pitchFamily="34" charset="0"/>
                <a:ea typeface="ＭＳ Ｐゴシック" charset="-128"/>
                <a:cs typeface="ＭＳ Ｐゴシック" charset="-128"/>
              </a:defRPr>
            </a:lvl1pPr>
            <a:lvl2pPr marL="457200" indent="-217488" algn="l" rtl="0" eaLnBrk="0" fontAlgn="base" hangingPunct="0">
              <a:spcBef>
                <a:spcPts val="1500"/>
              </a:spcBef>
              <a:spcAft>
                <a:spcPct val="0"/>
              </a:spcAft>
              <a:buClr>
                <a:schemeClr val="tx1"/>
              </a:buClr>
              <a:buSzPct val="140000"/>
              <a:buFont typeface="Arial" panose="020B0604020202020204" pitchFamily="34" charset="0"/>
              <a:buChar char="•"/>
              <a:defRPr sz="2000">
                <a:solidFill>
                  <a:schemeClr val="tx1"/>
                </a:solidFill>
                <a:latin typeface="Calibri" panose="020F0502020204030204" pitchFamily="34" charset="0"/>
                <a:ea typeface="ＭＳ Ｐゴシック" pitchFamily="30" charset="-128"/>
              </a:defRPr>
            </a:lvl2pPr>
            <a:lvl3pPr marL="676275" indent="-209550"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3pPr>
            <a:lvl4pPr marL="904875" indent="-219075"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4pPr>
            <a:lvl5pPr marL="1133475" indent="-219075"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5pPr>
            <a:lvl6pPr marL="15906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6pPr>
            <a:lvl7pPr marL="20478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7pPr>
            <a:lvl8pPr marL="25050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8pPr>
            <a:lvl9pPr marL="29622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9pPr>
          </a:lstStyle>
          <a:p>
            <a:pPr>
              <a:spcBef>
                <a:spcPts val="600"/>
              </a:spcBef>
            </a:pPr>
            <a:r>
              <a:rPr lang="en-US" sz="1600" b="1" dirty="0"/>
              <a:t>Hardware </a:t>
            </a:r>
            <a:r>
              <a:rPr lang="en-US" sz="1600" b="1" dirty="0" smtClean="0"/>
              <a:t>Services</a:t>
            </a:r>
            <a:endParaRPr lang="en-US" sz="1600" b="1" dirty="0"/>
          </a:p>
          <a:p>
            <a:pPr lvl="1">
              <a:spcBef>
                <a:spcPts val="600"/>
              </a:spcBef>
              <a:buSzPct val="100000"/>
            </a:pPr>
            <a:r>
              <a:rPr lang="en-US" sz="1600" dirty="0"/>
              <a:t>Provides low-level access to hardware device</a:t>
            </a:r>
          </a:p>
          <a:p>
            <a:pPr lvl="1">
              <a:spcBef>
                <a:spcPts val="600"/>
              </a:spcBef>
              <a:buSzPct val="100000"/>
            </a:pPr>
            <a:r>
              <a:rPr lang="en-US" sz="1600" dirty="0"/>
              <a:t>Location manager</a:t>
            </a:r>
          </a:p>
          <a:p>
            <a:pPr lvl="1">
              <a:spcBef>
                <a:spcPts val="600"/>
              </a:spcBef>
              <a:buSzPct val="100000"/>
            </a:pPr>
            <a:r>
              <a:rPr lang="en-US" sz="1600" dirty="0"/>
              <a:t>Telephony manager</a:t>
            </a:r>
          </a:p>
          <a:p>
            <a:pPr lvl="1">
              <a:spcBef>
                <a:spcPts val="600"/>
              </a:spcBef>
              <a:buSzPct val="100000"/>
            </a:pPr>
            <a:r>
              <a:rPr lang="en-US" sz="1600" dirty="0"/>
              <a:t>Bluetooth service</a:t>
            </a:r>
          </a:p>
          <a:p>
            <a:pPr lvl="1">
              <a:spcBef>
                <a:spcPts val="600"/>
              </a:spcBef>
              <a:buSzPct val="100000"/>
            </a:pPr>
            <a:r>
              <a:rPr lang="en-US" sz="1600" dirty="0" err="1"/>
              <a:t>WiFi</a:t>
            </a:r>
            <a:r>
              <a:rPr lang="en-US" sz="1600" dirty="0"/>
              <a:t> service / USB service / Sensor service</a:t>
            </a:r>
          </a:p>
        </p:txBody>
      </p:sp>
    </p:spTree>
    <p:extLst>
      <p:ext uri="{BB962C8B-B14F-4D97-AF65-F5344CB8AC3E}">
        <p14:creationId xmlns:p14="http://schemas.microsoft.com/office/powerpoint/2010/main" val="2437281992"/>
      </p:ext>
    </p:extLst>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Creating event callbacks to the activity </a:t>
            </a:r>
          </a:p>
          <a:p>
            <a:endParaRPr lang="en-US" dirty="0"/>
          </a:p>
        </p:txBody>
      </p:sp>
      <p:sp>
        <p:nvSpPr>
          <p:cNvPr id="6" name="TextBox 5"/>
          <p:cNvSpPr txBox="1"/>
          <p:nvPr/>
        </p:nvSpPr>
        <p:spPr>
          <a:xfrm>
            <a:off x="0" y="1607403"/>
            <a:ext cx="9144000" cy="830997"/>
          </a:xfrm>
          <a:prstGeom prst="rect">
            <a:avLst/>
          </a:prstGeom>
          <a:noFill/>
        </p:spPr>
        <p:txBody>
          <a:bodyPr wrap="square" rtlCol="0">
            <a:spAutoFit/>
          </a:bodyPr>
          <a:lstStyle/>
          <a:p>
            <a:r>
              <a:rPr lang="en-US" sz="1600" dirty="0" smtClean="0"/>
              <a:t>On success, the </a:t>
            </a:r>
            <a:r>
              <a:rPr lang="en-US" sz="1600" dirty="0" err="1" smtClean="0"/>
              <a:t>mListener</a:t>
            </a:r>
            <a:r>
              <a:rPr lang="en-US" sz="1600" dirty="0" smtClean="0"/>
              <a:t> member holds a reference to activity's implementation of </a:t>
            </a:r>
            <a:r>
              <a:rPr lang="en-US" sz="1600" dirty="0" err="1" smtClean="0"/>
              <a:t>OnArticleSelectedListener</a:t>
            </a:r>
            <a:r>
              <a:rPr lang="en-US" sz="1600" dirty="0" smtClean="0"/>
              <a:t>, so that fragment A can share events with the activity by calling methods defined by the </a:t>
            </a:r>
            <a:r>
              <a:rPr lang="en-US" sz="1600" dirty="0" err="1" smtClean="0"/>
              <a:t>OnArticleSelectedListenerinterface</a:t>
            </a:r>
            <a:r>
              <a:rPr lang="en-US" sz="1600" dirty="0" smtClean="0"/>
              <a:t>. </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2"/>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7698" name="Picture 2"/>
          <p:cNvPicPr>
            <a:picLocks noChangeAspect="1" noChangeArrowheads="1"/>
          </p:cNvPicPr>
          <p:nvPr/>
        </p:nvPicPr>
        <p:blipFill>
          <a:blip r:embed="rId5" cstate="print"/>
          <a:srcRect/>
          <a:stretch>
            <a:fillRect/>
          </a:stretch>
        </p:blipFill>
        <p:spPr bwMode="auto">
          <a:xfrm>
            <a:off x="685800" y="2619375"/>
            <a:ext cx="6783136" cy="24860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ACTION BAR</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Action Bar</a:t>
            </a:r>
          </a:p>
          <a:p>
            <a:endParaRPr lang="en-US" dirty="0"/>
          </a:p>
        </p:txBody>
      </p:sp>
      <p:sp>
        <p:nvSpPr>
          <p:cNvPr id="6" name="TextBox 5"/>
          <p:cNvSpPr txBox="1"/>
          <p:nvPr/>
        </p:nvSpPr>
        <p:spPr>
          <a:xfrm>
            <a:off x="0" y="1607403"/>
            <a:ext cx="9144000" cy="2800767"/>
          </a:xfrm>
          <a:prstGeom prst="rect">
            <a:avLst/>
          </a:prstGeom>
          <a:noFill/>
        </p:spPr>
        <p:txBody>
          <a:bodyPr wrap="square" rtlCol="0">
            <a:spAutoFit/>
          </a:bodyPr>
          <a:lstStyle/>
          <a:p>
            <a:r>
              <a:rPr lang="en-US" sz="1600" dirty="0" smtClean="0"/>
              <a:t>Using the action bar offers your users a familiar interface across applications that the system gracefully adapts for different screen configurations.</a:t>
            </a:r>
          </a:p>
          <a:p>
            <a:endParaRPr lang="en-US" sz="1600" dirty="0" smtClean="0"/>
          </a:p>
          <a:p>
            <a:r>
              <a:rPr lang="en-US" sz="1600" dirty="0" smtClean="0"/>
              <a:t>The action bar provides several key functions:</a:t>
            </a:r>
          </a:p>
          <a:p>
            <a:pPr marL="342900" indent="-342900">
              <a:buFont typeface="Wingdings" pitchFamily="2" charset="2"/>
              <a:buChar char="§"/>
            </a:pPr>
            <a:r>
              <a:rPr lang="en-US" sz="1600" dirty="0" smtClean="0"/>
              <a:t>Provides a dedicated space for giving your app an identity and indicating the user's location in the app.</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Makes important actions prominent and accessible in a predictable way (such as </a:t>
            </a:r>
            <a:r>
              <a:rPr lang="en-US" sz="1600" i="1" dirty="0" smtClean="0"/>
              <a:t>Search</a:t>
            </a:r>
            <a:r>
              <a:rPr lang="en-US" sz="1600" dirty="0" smtClean="0"/>
              <a:t>).</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Supports consistent navigation and view switching within apps (with tabs or drop-down lists).</a:t>
            </a:r>
          </a:p>
          <a:p>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2"/>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descr="actionbar.png"/>
          <p:cNvPicPr>
            <a:picLocks noChangeAspect="1"/>
          </p:cNvPicPr>
          <p:nvPr/>
        </p:nvPicPr>
        <p:blipFill>
          <a:blip r:embed="rId5" cstate="print"/>
          <a:stretch>
            <a:fillRect/>
          </a:stretch>
        </p:blipFill>
        <p:spPr>
          <a:xfrm>
            <a:off x="2057400" y="4257230"/>
            <a:ext cx="4267199" cy="2143570"/>
          </a:xfrm>
          <a:prstGeom prst="rect">
            <a:avLst/>
          </a:prstGeom>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Adding the Action Bar</a:t>
            </a:r>
          </a:p>
          <a:p>
            <a:endParaRPr lang="en-US" dirty="0"/>
          </a:p>
        </p:txBody>
      </p:sp>
      <p:sp>
        <p:nvSpPr>
          <p:cNvPr id="6" name="TextBox 5"/>
          <p:cNvSpPr txBox="1"/>
          <p:nvPr/>
        </p:nvSpPr>
        <p:spPr>
          <a:xfrm>
            <a:off x="0" y="1607403"/>
            <a:ext cx="9144000" cy="2062103"/>
          </a:xfrm>
          <a:prstGeom prst="rect">
            <a:avLst/>
          </a:prstGeom>
          <a:noFill/>
        </p:spPr>
        <p:txBody>
          <a:bodyPr wrap="square" rtlCol="0">
            <a:spAutoFit/>
          </a:bodyPr>
          <a:lstStyle/>
          <a:p>
            <a:r>
              <a:rPr lang="en-US" sz="1600" dirty="0" smtClean="0"/>
              <a:t>The </a:t>
            </a:r>
            <a:r>
              <a:rPr lang="en-US" sz="1600" dirty="0" err="1" smtClean="0">
                <a:hlinkClick r:id="rId2"/>
              </a:rPr>
              <a:t>ActionBar</a:t>
            </a:r>
            <a:r>
              <a:rPr lang="en-US" sz="1600" dirty="0" smtClean="0"/>
              <a:t> APIs were first added in Android 3.0 (API level 11) but they are also available in the </a:t>
            </a:r>
            <a:r>
              <a:rPr lang="en-US" sz="1600" dirty="0" smtClean="0">
                <a:hlinkClick r:id="rId3"/>
              </a:rPr>
              <a:t>Support Library</a:t>
            </a:r>
            <a:r>
              <a:rPr lang="en-US" sz="1600" dirty="0" smtClean="0"/>
              <a:t> for compatibility with Android 2.1 (API level 7) and above.</a:t>
            </a:r>
          </a:p>
          <a:p>
            <a:endParaRPr lang="en-US" sz="1600" dirty="0" smtClean="0"/>
          </a:p>
          <a:p>
            <a:r>
              <a:rPr lang="en-US" sz="1600" dirty="0" smtClean="0"/>
              <a:t>Be certain you import the </a:t>
            </a:r>
            <a:r>
              <a:rPr lang="en-US" sz="1600" dirty="0" err="1" smtClean="0"/>
              <a:t>ActionBar</a:t>
            </a:r>
            <a:r>
              <a:rPr lang="en-US" sz="1600" dirty="0" smtClean="0"/>
              <a:t> class (and related APIs) from the appropriate package:</a:t>
            </a:r>
          </a:p>
          <a:p>
            <a:endParaRPr lang="en-US" sz="1600" dirty="0" smtClean="0"/>
          </a:p>
          <a:p>
            <a:pPr marL="342900" indent="-342900">
              <a:buFont typeface="Wingdings" pitchFamily="2" charset="2"/>
              <a:buChar char="§"/>
            </a:pPr>
            <a:r>
              <a:rPr lang="en-US" sz="1600" dirty="0" smtClean="0"/>
              <a:t>If supporting API levels </a:t>
            </a:r>
            <a:r>
              <a:rPr lang="en-US" sz="1600" i="1" dirty="0" smtClean="0"/>
              <a:t>lower than</a:t>
            </a:r>
            <a:r>
              <a:rPr lang="en-US" sz="1600" dirty="0" smtClean="0"/>
              <a:t> 11: import android.support.v7.app.ActionBar</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If supporting </a:t>
            </a:r>
            <a:r>
              <a:rPr lang="en-US" sz="1600" i="1" dirty="0" smtClean="0"/>
              <a:t>only</a:t>
            </a:r>
            <a:r>
              <a:rPr lang="en-US" sz="1600" dirty="0" smtClean="0"/>
              <a:t> API level 11 and higher: import </a:t>
            </a:r>
            <a:r>
              <a:rPr lang="en-US" sz="1600" dirty="0" err="1" smtClean="0"/>
              <a:t>android.app.ActionBar</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TextBox 6"/>
          <p:cNvSpPr txBox="1"/>
          <p:nvPr/>
        </p:nvSpPr>
        <p:spPr>
          <a:xfrm>
            <a:off x="0" y="3723382"/>
            <a:ext cx="9144000" cy="1323439"/>
          </a:xfrm>
          <a:prstGeom prst="rect">
            <a:avLst/>
          </a:prstGeom>
          <a:noFill/>
        </p:spPr>
        <p:txBody>
          <a:bodyPr wrap="square" rtlCol="0">
            <a:spAutoFit/>
          </a:bodyPr>
          <a:lstStyle/>
          <a:p>
            <a:r>
              <a:rPr lang="en-US" sz="1600" dirty="0" smtClean="0"/>
              <a:t>Once your project is set up with the support library, here's how to add the action bar:</a:t>
            </a:r>
          </a:p>
          <a:p>
            <a:endParaRPr lang="en-US" sz="1600" dirty="0" smtClean="0"/>
          </a:p>
          <a:p>
            <a:pPr marL="342900" indent="-342900">
              <a:buFont typeface="+mj-lt"/>
              <a:buAutoNum type="arabicPeriod"/>
            </a:pPr>
            <a:r>
              <a:rPr lang="en-US" sz="1600" dirty="0" smtClean="0"/>
              <a:t>Create your activity by extending </a:t>
            </a:r>
            <a:r>
              <a:rPr lang="en-US" sz="1600" dirty="0" err="1" smtClean="0">
                <a:hlinkClick r:id="rId7"/>
              </a:rPr>
              <a:t>ActionBarActivity</a:t>
            </a:r>
            <a:r>
              <a:rPr lang="en-US" sz="1600" dirty="0" smtClean="0"/>
              <a:t>.</a:t>
            </a:r>
          </a:p>
          <a:p>
            <a:pPr marL="342900" indent="-342900">
              <a:buFont typeface="+mj-lt"/>
              <a:buAutoNum type="arabicPeriod"/>
            </a:pPr>
            <a:endParaRPr lang="en-US" sz="1600" dirty="0" smtClean="0"/>
          </a:p>
          <a:p>
            <a:pPr marL="342900" indent="-342900">
              <a:buFont typeface="+mj-lt"/>
              <a:buAutoNum type="arabicPeriod"/>
            </a:pPr>
            <a:r>
              <a:rPr lang="en-US" sz="1600" dirty="0" smtClean="0"/>
              <a:t>Use (or extend) one of the </a:t>
            </a:r>
            <a:r>
              <a:rPr lang="en-US" sz="1600" dirty="0" err="1" smtClean="0">
                <a:hlinkClick r:id="rId8"/>
              </a:rPr>
              <a:t>Theme.AppCompat</a:t>
            </a:r>
            <a:r>
              <a:rPr lang="en-US" sz="1600" dirty="0" smtClean="0"/>
              <a:t> themes for your activity.</a:t>
            </a:r>
            <a:endParaRPr lang="en-US" sz="1600" dirty="0"/>
          </a:p>
        </p:txBody>
      </p:sp>
      <p:pic>
        <p:nvPicPr>
          <p:cNvPr id="798722" name="Picture 2"/>
          <p:cNvPicPr>
            <a:picLocks noChangeAspect="1" noChangeArrowheads="1"/>
          </p:cNvPicPr>
          <p:nvPr/>
        </p:nvPicPr>
        <p:blipFill>
          <a:blip r:embed="rId9" cstate="print"/>
          <a:srcRect/>
          <a:stretch>
            <a:fillRect/>
          </a:stretch>
        </p:blipFill>
        <p:spPr bwMode="auto">
          <a:xfrm>
            <a:off x="457200" y="5219700"/>
            <a:ext cx="7162800" cy="41098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Adding Action Items</a:t>
            </a:r>
          </a:p>
          <a:p>
            <a:endParaRPr lang="en-US" dirty="0"/>
          </a:p>
        </p:txBody>
      </p:sp>
      <p:sp>
        <p:nvSpPr>
          <p:cNvPr id="6" name="TextBox 5"/>
          <p:cNvSpPr txBox="1"/>
          <p:nvPr/>
        </p:nvSpPr>
        <p:spPr>
          <a:xfrm>
            <a:off x="0" y="1607403"/>
            <a:ext cx="9144000" cy="1323439"/>
          </a:xfrm>
          <a:prstGeom prst="rect">
            <a:avLst/>
          </a:prstGeom>
          <a:noFill/>
        </p:spPr>
        <p:txBody>
          <a:bodyPr wrap="square" rtlCol="0">
            <a:spAutoFit/>
          </a:bodyPr>
          <a:lstStyle/>
          <a:p>
            <a:r>
              <a:rPr lang="en-US" sz="1600" dirty="0" smtClean="0"/>
              <a:t>When your activity starts, the system populates the action items by calling your </a:t>
            </a:r>
            <a:r>
              <a:rPr lang="en-US" sz="1600" dirty="0" err="1" smtClean="0"/>
              <a:t>activity's</a:t>
            </a:r>
            <a:r>
              <a:rPr lang="en-US" sz="1600" dirty="0" err="1" smtClean="0">
                <a:hlinkClick r:id="rId2"/>
              </a:rPr>
              <a:t>onCreateOptionsMenu</a:t>
            </a:r>
            <a:r>
              <a:rPr lang="en-US" sz="1600" dirty="0" smtClean="0">
                <a:hlinkClick r:id="rId2"/>
              </a:rPr>
              <a:t>()</a:t>
            </a:r>
            <a:r>
              <a:rPr lang="en-US" sz="1600" dirty="0" smtClean="0"/>
              <a:t> method. </a:t>
            </a:r>
          </a:p>
          <a:p>
            <a:endParaRPr lang="en-US" sz="1600" dirty="0" smtClean="0"/>
          </a:p>
          <a:p>
            <a:r>
              <a:rPr lang="en-US" sz="1600" dirty="0" smtClean="0"/>
              <a:t>Use this method to inflate a </a:t>
            </a:r>
            <a:r>
              <a:rPr lang="en-US" sz="1600" dirty="0" smtClean="0">
                <a:hlinkClick r:id="rId3"/>
              </a:rPr>
              <a:t>menu resource</a:t>
            </a:r>
            <a:r>
              <a:rPr lang="en-US" sz="1600" dirty="0" smtClean="0"/>
              <a:t> that defines all the action items. For example, here's a menu resource defining a couple of menu items:</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99746" name="Picture 2"/>
          <p:cNvPicPr>
            <a:picLocks noChangeAspect="1" noChangeArrowheads="1"/>
          </p:cNvPicPr>
          <p:nvPr/>
        </p:nvPicPr>
        <p:blipFill>
          <a:blip r:embed="rId7" cstate="print"/>
          <a:srcRect/>
          <a:stretch>
            <a:fillRect/>
          </a:stretch>
        </p:blipFill>
        <p:spPr bwMode="auto">
          <a:xfrm>
            <a:off x="228600" y="3005138"/>
            <a:ext cx="8720820" cy="1947862"/>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Adding Action Items</a:t>
            </a:r>
          </a:p>
          <a:p>
            <a:endParaRPr lang="en-US" dirty="0"/>
          </a:p>
        </p:txBody>
      </p:sp>
      <p:sp>
        <p:nvSpPr>
          <p:cNvPr id="6" name="TextBox 5"/>
          <p:cNvSpPr txBox="1"/>
          <p:nvPr/>
        </p:nvSpPr>
        <p:spPr>
          <a:xfrm>
            <a:off x="0" y="1607403"/>
            <a:ext cx="4724400" cy="3416320"/>
          </a:xfrm>
          <a:prstGeom prst="rect">
            <a:avLst/>
          </a:prstGeom>
          <a:noFill/>
        </p:spPr>
        <p:txBody>
          <a:bodyPr wrap="square" rtlCol="0">
            <a:spAutoFit/>
          </a:bodyPr>
          <a:lstStyle/>
          <a:p>
            <a:r>
              <a:rPr lang="en-US" sz="1600" dirty="0" smtClean="0"/>
              <a:t>Then in your activity's</a:t>
            </a:r>
          </a:p>
          <a:p>
            <a:r>
              <a:rPr lang="en-US" sz="1600" dirty="0" smtClean="0"/>
              <a:t> </a:t>
            </a:r>
            <a:r>
              <a:rPr lang="en-US" sz="1600" dirty="0" err="1" smtClean="0">
                <a:hlinkClick r:id="rId2"/>
              </a:rPr>
              <a:t>onCreateOptionsMenu</a:t>
            </a:r>
            <a:r>
              <a:rPr lang="en-US" sz="1600" dirty="0" smtClean="0">
                <a:hlinkClick r:id="rId2"/>
              </a:rPr>
              <a:t>()</a:t>
            </a:r>
            <a:r>
              <a:rPr lang="en-US" sz="1600" dirty="0" smtClean="0"/>
              <a:t> method, inflate the menu resource into the given </a:t>
            </a:r>
            <a:r>
              <a:rPr lang="en-US" sz="1600" dirty="0" smtClean="0">
                <a:hlinkClick r:id="rId3"/>
              </a:rPr>
              <a:t>Menu</a:t>
            </a:r>
            <a:r>
              <a:rPr lang="en-US" sz="1600" dirty="0" smtClean="0"/>
              <a:t> to add each item to the action bar:</a:t>
            </a:r>
          </a:p>
          <a:p>
            <a:endParaRPr lang="en-US" sz="1600" dirty="0" smtClean="0"/>
          </a:p>
          <a:p>
            <a:endParaRPr lang="en-US" sz="1600" dirty="0" smtClean="0"/>
          </a:p>
          <a:p>
            <a:endParaRPr lang="en-US" sz="1600" dirty="0" smtClean="0"/>
          </a:p>
          <a:p>
            <a:endParaRPr lang="en-US" sz="1600" dirty="0" smtClean="0"/>
          </a:p>
          <a:p>
            <a:r>
              <a:rPr lang="en-US" sz="1600" dirty="0" smtClean="0"/>
              <a:t>To request that an item appear directly in the action bar as an action button, include </a:t>
            </a:r>
            <a:r>
              <a:rPr lang="en-US" sz="1600" dirty="0" err="1" smtClean="0"/>
              <a:t>showAsAction</a:t>
            </a:r>
            <a:r>
              <a:rPr lang="en-US" sz="1600" dirty="0" smtClean="0"/>
              <a:t>="</a:t>
            </a:r>
            <a:r>
              <a:rPr lang="en-US" sz="1600" dirty="0" err="1" smtClean="0"/>
              <a:t>ifRoom</a:t>
            </a:r>
            <a:r>
              <a:rPr lang="en-US" sz="1600" dirty="0" smtClean="0"/>
              <a:t>" in the &lt;item&gt; tag. </a:t>
            </a:r>
          </a:p>
          <a:p>
            <a:endParaRPr lang="en-US" sz="1600" dirty="0" smtClean="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00770" name="Picture 2"/>
          <p:cNvPicPr>
            <a:picLocks noChangeAspect="1" noChangeArrowheads="1"/>
          </p:cNvPicPr>
          <p:nvPr/>
        </p:nvPicPr>
        <p:blipFill>
          <a:blip r:embed="rId7" cstate="print"/>
          <a:srcRect/>
          <a:stretch>
            <a:fillRect/>
          </a:stretch>
        </p:blipFill>
        <p:spPr bwMode="auto">
          <a:xfrm>
            <a:off x="4914900" y="1600200"/>
            <a:ext cx="4000500" cy="1247775"/>
          </a:xfrm>
          <a:prstGeom prst="rect">
            <a:avLst/>
          </a:prstGeom>
          <a:noFill/>
          <a:ln w="9525">
            <a:noFill/>
            <a:miter lim="800000"/>
            <a:headEnd/>
            <a:tailEnd/>
          </a:ln>
        </p:spPr>
      </p:pic>
      <p:pic>
        <p:nvPicPr>
          <p:cNvPr id="800771" name="Picture 3"/>
          <p:cNvPicPr>
            <a:picLocks noChangeAspect="1" noChangeArrowheads="1"/>
          </p:cNvPicPr>
          <p:nvPr/>
        </p:nvPicPr>
        <p:blipFill>
          <a:blip r:embed="rId8" cstate="print"/>
          <a:srcRect/>
          <a:stretch>
            <a:fillRect/>
          </a:stretch>
        </p:blipFill>
        <p:spPr bwMode="auto">
          <a:xfrm>
            <a:off x="4419600" y="3581400"/>
            <a:ext cx="4505325" cy="14192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Handling clicks on action items</a:t>
            </a:r>
          </a:p>
          <a:p>
            <a:endParaRPr lang="en-US" dirty="0"/>
          </a:p>
        </p:txBody>
      </p:sp>
      <p:sp>
        <p:nvSpPr>
          <p:cNvPr id="6" name="TextBox 5"/>
          <p:cNvSpPr txBox="1"/>
          <p:nvPr/>
        </p:nvSpPr>
        <p:spPr>
          <a:xfrm>
            <a:off x="0" y="1607403"/>
            <a:ext cx="9144000" cy="830997"/>
          </a:xfrm>
          <a:prstGeom prst="rect">
            <a:avLst/>
          </a:prstGeom>
          <a:noFill/>
        </p:spPr>
        <p:txBody>
          <a:bodyPr wrap="square" rtlCol="0">
            <a:spAutoFit/>
          </a:bodyPr>
          <a:lstStyle/>
          <a:p>
            <a:r>
              <a:rPr lang="en-US" sz="1600" dirty="0" smtClean="0"/>
              <a:t>When the user presses an action, the system calls your activity's </a:t>
            </a:r>
            <a:r>
              <a:rPr lang="en-US" sz="1600" dirty="0" err="1" smtClean="0">
                <a:hlinkClick r:id="rId2"/>
              </a:rPr>
              <a:t>onOptionsItemSelected</a:t>
            </a:r>
            <a:r>
              <a:rPr lang="en-US" sz="1600" dirty="0" smtClean="0">
                <a:hlinkClick r:id="rId2"/>
              </a:rPr>
              <a:t>()</a:t>
            </a:r>
            <a:r>
              <a:rPr lang="en-US" sz="1600" dirty="0" smtClean="0"/>
              <a:t> method. </a:t>
            </a:r>
          </a:p>
          <a:p>
            <a:endParaRPr lang="en-US" sz="1600" dirty="0" smtClean="0"/>
          </a:p>
          <a:p>
            <a:r>
              <a:rPr lang="en-US" sz="1600" dirty="0" smtClean="0"/>
              <a:t>Using </a:t>
            </a:r>
            <a:r>
              <a:rPr lang="en-US" sz="1600" dirty="0" err="1" smtClean="0"/>
              <a:t>the</a:t>
            </a:r>
            <a:r>
              <a:rPr lang="en-US" sz="1600" dirty="0" err="1" smtClean="0">
                <a:hlinkClick r:id="rId3"/>
              </a:rPr>
              <a:t>MenuItem</a:t>
            </a:r>
            <a:r>
              <a:rPr lang="en-US" sz="1600" dirty="0" smtClean="0"/>
              <a:t> passed to this method, you can identify the action by calling </a:t>
            </a:r>
            <a:r>
              <a:rPr lang="en-US" sz="1600" dirty="0" err="1" smtClean="0">
                <a:hlinkClick r:id="rId3"/>
              </a:rPr>
              <a:t>getItemId</a:t>
            </a:r>
            <a:r>
              <a:rPr lang="en-US" sz="1600" dirty="0" smtClean="0">
                <a:hlinkClick r:id="rId3"/>
              </a:rPr>
              <a:t>()</a:t>
            </a:r>
            <a:r>
              <a:rPr lang="en-US" sz="1600" dirty="0" smtClean="0"/>
              <a:t>.</a:t>
            </a:r>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01794" name="Picture 2"/>
          <p:cNvPicPr>
            <a:picLocks noChangeAspect="1" noChangeArrowheads="1"/>
          </p:cNvPicPr>
          <p:nvPr/>
        </p:nvPicPr>
        <p:blipFill>
          <a:blip r:embed="rId7" cstate="print"/>
          <a:srcRect/>
          <a:stretch>
            <a:fillRect/>
          </a:stretch>
        </p:blipFill>
        <p:spPr bwMode="auto">
          <a:xfrm>
            <a:off x="1828800" y="2819400"/>
            <a:ext cx="3857625" cy="256222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Navigating Up with the App Icon</a:t>
            </a:r>
          </a:p>
          <a:p>
            <a:endParaRPr lang="en-US" dirty="0" smtClean="0"/>
          </a:p>
          <a:p>
            <a:endParaRPr lang="en-US" dirty="0"/>
          </a:p>
        </p:txBody>
      </p:sp>
      <p:sp>
        <p:nvSpPr>
          <p:cNvPr id="6" name="TextBox 5"/>
          <p:cNvSpPr txBox="1"/>
          <p:nvPr/>
        </p:nvSpPr>
        <p:spPr>
          <a:xfrm>
            <a:off x="0" y="1607403"/>
            <a:ext cx="4724400" cy="4524315"/>
          </a:xfrm>
          <a:prstGeom prst="rect">
            <a:avLst/>
          </a:prstGeom>
          <a:noFill/>
        </p:spPr>
        <p:txBody>
          <a:bodyPr wrap="square" rtlCol="0">
            <a:spAutoFit/>
          </a:bodyPr>
          <a:lstStyle/>
          <a:p>
            <a:r>
              <a:rPr lang="en-US" sz="1600" dirty="0" smtClean="0"/>
              <a:t>To enable the app icon as an </a:t>
            </a:r>
            <a:r>
              <a:rPr lang="en-US" sz="1600" i="1" dirty="0" smtClean="0"/>
              <a:t>Up</a:t>
            </a:r>
            <a:r>
              <a:rPr lang="en-US" sz="1600" dirty="0" smtClean="0"/>
              <a:t> button, call </a:t>
            </a:r>
            <a:r>
              <a:rPr lang="en-US" sz="1600" dirty="0" err="1" smtClean="0">
                <a:hlinkClick r:id="rId2"/>
              </a:rPr>
              <a:t>setDisplayHomeAsUpEnabled</a:t>
            </a:r>
            <a:r>
              <a:rPr lang="en-US" sz="1600" dirty="0" smtClean="0">
                <a:hlinkClick r:id="rId2"/>
              </a:rPr>
              <a:t>()</a:t>
            </a:r>
            <a:r>
              <a:rPr lang="en-US" sz="1600" dirty="0" smtClean="0"/>
              <a:t>. For example:</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To support older devices with the support library, also include a </a:t>
            </a:r>
            <a:r>
              <a:rPr lang="en-US" sz="1600" dirty="0" smtClean="0">
                <a:hlinkClick r:id="rId3"/>
              </a:rPr>
              <a:t>&lt;meta-data&gt;</a:t>
            </a:r>
            <a:r>
              <a:rPr lang="en-US" sz="1600" dirty="0" smtClean="0"/>
              <a:t> element that specifies the parent activity as the value for </a:t>
            </a:r>
            <a:r>
              <a:rPr lang="en-US" sz="1600" dirty="0" err="1" smtClean="0"/>
              <a:t>android.support.PARENT_ACTIVITY</a:t>
            </a:r>
            <a:r>
              <a:rPr lang="en-US" sz="1600" dirty="0" smtClean="0"/>
              <a:t>. For example:</a:t>
            </a:r>
          </a:p>
          <a:p>
            <a:endParaRPr lang="en-US" sz="1600" dirty="0" smtClean="0"/>
          </a:p>
          <a:p>
            <a:endParaRPr lang="en-US" sz="16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6"/>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6" descr="actionbar-up.png"/>
          <p:cNvPicPr>
            <a:picLocks noChangeAspect="1"/>
          </p:cNvPicPr>
          <p:nvPr/>
        </p:nvPicPr>
        <p:blipFill>
          <a:blip r:embed="rId7" cstate="print"/>
          <a:stretch>
            <a:fillRect/>
          </a:stretch>
        </p:blipFill>
        <p:spPr>
          <a:xfrm>
            <a:off x="5029390" y="1600200"/>
            <a:ext cx="1828610" cy="731444"/>
          </a:xfrm>
          <a:prstGeom prst="rect">
            <a:avLst/>
          </a:prstGeom>
        </p:spPr>
      </p:pic>
      <p:pic>
        <p:nvPicPr>
          <p:cNvPr id="802818" name="Picture 2"/>
          <p:cNvPicPr>
            <a:picLocks noChangeAspect="1" noChangeArrowheads="1"/>
          </p:cNvPicPr>
          <p:nvPr/>
        </p:nvPicPr>
        <p:blipFill>
          <a:blip r:embed="rId8" cstate="print"/>
          <a:srcRect/>
          <a:stretch>
            <a:fillRect/>
          </a:stretch>
        </p:blipFill>
        <p:spPr bwMode="auto">
          <a:xfrm>
            <a:off x="152400" y="2333625"/>
            <a:ext cx="3714750" cy="1704975"/>
          </a:xfrm>
          <a:prstGeom prst="rect">
            <a:avLst/>
          </a:prstGeom>
          <a:noFill/>
          <a:ln w="9525">
            <a:noFill/>
            <a:miter lim="800000"/>
            <a:headEnd/>
            <a:tailEnd/>
          </a:ln>
        </p:spPr>
      </p:pic>
      <p:pic>
        <p:nvPicPr>
          <p:cNvPr id="802819" name="Picture 3"/>
          <p:cNvPicPr>
            <a:picLocks noChangeAspect="1" noChangeArrowheads="1"/>
          </p:cNvPicPr>
          <p:nvPr/>
        </p:nvPicPr>
        <p:blipFill>
          <a:blip r:embed="rId9" cstate="print"/>
          <a:srcRect/>
          <a:stretch>
            <a:fillRect/>
          </a:stretch>
        </p:blipFill>
        <p:spPr bwMode="auto">
          <a:xfrm>
            <a:off x="4648200" y="3705913"/>
            <a:ext cx="4267200" cy="2618688"/>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4" name="Text Placeholder 3"/>
          <p:cNvSpPr>
            <a:spLocks noGrp="1"/>
          </p:cNvSpPr>
          <p:nvPr>
            <p:ph type="body" sz="quarter" idx="12"/>
          </p:nvPr>
        </p:nvSpPr>
        <p:spPr>
          <a:xfrm>
            <a:off x="0" y="1143000"/>
            <a:ext cx="8610600" cy="533400"/>
          </a:xfrm>
        </p:spPr>
        <p:txBody>
          <a:bodyPr/>
          <a:lstStyle/>
          <a:p>
            <a:r>
              <a:rPr lang="en-US" dirty="0" smtClean="0"/>
              <a:t>Adding an Action View</a:t>
            </a:r>
          </a:p>
          <a:p>
            <a:endParaRPr lang="en-US" dirty="0" smtClean="0"/>
          </a:p>
          <a:p>
            <a:endParaRPr lang="en-US" dirty="0"/>
          </a:p>
        </p:txBody>
      </p:sp>
      <p:sp>
        <p:nvSpPr>
          <p:cNvPr id="6" name="TextBox 5"/>
          <p:cNvSpPr txBox="1"/>
          <p:nvPr/>
        </p:nvSpPr>
        <p:spPr>
          <a:xfrm>
            <a:off x="0" y="1607402"/>
            <a:ext cx="3657600" cy="4185761"/>
          </a:xfrm>
          <a:prstGeom prst="rect">
            <a:avLst/>
          </a:prstGeom>
          <a:noFill/>
        </p:spPr>
        <p:txBody>
          <a:bodyPr wrap="square" rtlCol="0">
            <a:spAutoFit/>
          </a:bodyPr>
          <a:lstStyle/>
          <a:p>
            <a:r>
              <a:rPr lang="en-US" sz="1400" dirty="0" smtClean="0"/>
              <a:t>An </a:t>
            </a:r>
            <a:r>
              <a:rPr lang="en-US" sz="1400" i="1" dirty="0" smtClean="0"/>
              <a:t>action view</a:t>
            </a:r>
            <a:r>
              <a:rPr lang="en-US" sz="1400" dirty="0" smtClean="0"/>
              <a:t> is a widget that appears in the action bar as a substitute for an action button. An action view provides fast access to rich actions without changing activities or fragments, and without replacing the action bar.</a:t>
            </a:r>
          </a:p>
          <a:p>
            <a:endParaRPr lang="en-US" sz="1400" dirty="0" smtClean="0"/>
          </a:p>
          <a:p>
            <a:r>
              <a:rPr lang="en-US" sz="1400" dirty="0" smtClean="0"/>
              <a:t>To declare an action view, use either the </a:t>
            </a:r>
            <a:r>
              <a:rPr lang="en-US" sz="1400" dirty="0" err="1" smtClean="0"/>
              <a:t>actionLayout</a:t>
            </a:r>
            <a:r>
              <a:rPr lang="en-US" sz="1400" dirty="0" smtClean="0"/>
              <a:t> or </a:t>
            </a:r>
            <a:r>
              <a:rPr lang="en-US" sz="1400" dirty="0" err="1" smtClean="0"/>
              <a:t>actionViewClass</a:t>
            </a:r>
            <a:r>
              <a:rPr lang="en-US" sz="1400" dirty="0" smtClean="0"/>
              <a:t> attribute to specify either a layout resource or widget class to use, respectively.</a:t>
            </a:r>
          </a:p>
          <a:p>
            <a:endParaRPr lang="en-US" sz="1400" dirty="0" smtClean="0"/>
          </a:p>
          <a:p>
            <a:endParaRPr lang="en-US" sz="1400" dirty="0" smtClean="0"/>
          </a:p>
          <a:p>
            <a:endParaRPr lang="en-US" sz="1400" dirty="0" smtClean="0"/>
          </a:p>
          <a:p>
            <a:endParaRPr lang="en-US" sz="1400" dirty="0" smtClean="0"/>
          </a:p>
          <a:p>
            <a:r>
              <a:rPr lang="en-US" sz="1400" dirty="0" smtClean="0"/>
              <a:t>If you need to configure the action view (such as to add event listeners), you can do so during the </a:t>
            </a:r>
            <a:r>
              <a:rPr lang="en-US" sz="1400" dirty="0" err="1" smtClean="0">
                <a:hlinkClick r:id="rId2"/>
              </a:rPr>
              <a:t>onCreateOptionsMenu</a:t>
            </a:r>
            <a:r>
              <a:rPr lang="en-US" sz="1400" dirty="0" smtClean="0">
                <a:hlinkClick r:id="rId2"/>
              </a:rPr>
              <a:t>()</a:t>
            </a:r>
            <a:r>
              <a:rPr lang="en-US" sz="1400" dirty="0" smtClean="0"/>
              <a:t> callback.</a:t>
            </a:r>
            <a:endParaRPr lang="en-US" sz="1400" dirty="0"/>
          </a:p>
        </p:txBody>
      </p:sp>
      <p:sp>
        <p:nvSpPr>
          <p:cNvPr id="12289" name="Rectangle 1"/>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268203"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039BE5"/>
                </a:solidFill>
                <a:effectLst/>
                <a:latin typeface="Consolas" pitchFamily="49" charset="0"/>
                <a:cs typeface="Consolas" pitchFamily="49" charset="0"/>
                <a:hlinkClick r:id="rId3"/>
              </a:rPr>
              <a:t>PreferenceFragment</a:t>
            </a:r>
            <a:endParaRPr kumimoji="0" lang="en-US" sz="1000" b="0" i="0" u="none" strike="noStrike" cap="none" normalizeH="0" baseline="0" smtClean="0">
              <a:ln>
                <a:noFill/>
              </a:ln>
              <a:solidFill>
                <a:schemeClr val="tx1"/>
              </a:solidFill>
              <a:effectLst/>
              <a:latin typeface="Roboto"/>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Roboto"/>
                <a:cs typeface="Arial" pitchFamily="34" charset="0"/>
              </a:rPr>
              <a:t>Displays a hierarchy of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4"/>
              </a:rPr>
              <a:t>Preference</a:t>
            </a:r>
            <a:r>
              <a:rPr kumimoji="0" lang="en-US" sz="1000" b="0" i="0" u="none" strike="noStrike" cap="none" normalizeH="0" baseline="0" smtClean="0">
                <a:ln>
                  <a:noFill/>
                </a:ln>
                <a:solidFill>
                  <a:schemeClr val="tx1"/>
                </a:solidFill>
                <a:effectLst/>
                <a:latin typeface="Roboto"/>
                <a:cs typeface="Arial" pitchFamily="34" charset="0"/>
              </a:rPr>
              <a:t> objects as a list, similar to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5"/>
              </a:rPr>
              <a:t>PreferenceActivity</a:t>
            </a:r>
            <a:r>
              <a:rPr kumimoji="0" lang="en-US" sz="1000" b="0" i="0" u="none" strike="noStrike" cap="none" normalizeH="0" baseline="0" smtClean="0">
                <a:ln>
                  <a:noFill/>
                </a:ln>
                <a:solidFill>
                  <a:schemeClr val="tx1"/>
                </a:solidFill>
                <a:effectLst/>
                <a:latin typeface="Roboto"/>
                <a:cs typeface="Arial" pitchFamily="34" charset="0"/>
              </a:rPr>
              <a:t>. This is useful when creating a "settings" activity for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6" descr="actionbar-searchview@2x.png"/>
          <p:cNvPicPr>
            <a:picLocks noChangeAspect="1"/>
          </p:cNvPicPr>
          <p:nvPr/>
        </p:nvPicPr>
        <p:blipFill>
          <a:blip r:embed="rId6" cstate="print"/>
          <a:stretch>
            <a:fillRect/>
          </a:stretch>
        </p:blipFill>
        <p:spPr>
          <a:xfrm>
            <a:off x="5257801" y="1514129"/>
            <a:ext cx="3048000" cy="1210235"/>
          </a:xfrm>
          <a:prstGeom prst="rect">
            <a:avLst/>
          </a:prstGeom>
        </p:spPr>
      </p:pic>
      <p:pic>
        <p:nvPicPr>
          <p:cNvPr id="803842" name="Picture 2"/>
          <p:cNvPicPr>
            <a:picLocks noChangeAspect="1" noChangeArrowheads="1"/>
          </p:cNvPicPr>
          <p:nvPr/>
        </p:nvPicPr>
        <p:blipFill>
          <a:blip r:embed="rId7" cstate="print"/>
          <a:srcRect/>
          <a:stretch>
            <a:fillRect/>
          </a:stretch>
        </p:blipFill>
        <p:spPr bwMode="auto">
          <a:xfrm>
            <a:off x="4267200" y="3129099"/>
            <a:ext cx="4724400" cy="1366701"/>
          </a:xfrm>
          <a:prstGeom prst="rect">
            <a:avLst/>
          </a:prstGeom>
          <a:noFill/>
          <a:ln w="9525">
            <a:noFill/>
            <a:miter lim="800000"/>
            <a:headEnd/>
            <a:tailEnd/>
          </a:ln>
        </p:spPr>
      </p:pic>
      <p:pic>
        <p:nvPicPr>
          <p:cNvPr id="803843" name="Picture 3"/>
          <p:cNvPicPr>
            <a:picLocks noChangeAspect="1" noChangeArrowheads="1"/>
          </p:cNvPicPr>
          <p:nvPr/>
        </p:nvPicPr>
        <p:blipFill>
          <a:blip r:embed="rId8" cstate="print"/>
          <a:srcRect/>
          <a:stretch>
            <a:fillRect/>
          </a:stretch>
        </p:blipFill>
        <p:spPr bwMode="auto">
          <a:xfrm>
            <a:off x="3657600" y="4773759"/>
            <a:ext cx="5257799" cy="1474641"/>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THREADS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Basics</a:t>
            </a:r>
          </a:p>
        </p:txBody>
      </p:sp>
      <p:sp>
        <p:nvSpPr>
          <p:cNvPr id="4" name="Text Placeholder 3"/>
          <p:cNvSpPr>
            <a:spLocks noGrp="1"/>
          </p:cNvSpPr>
          <p:nvPr>
            <p:ph type="body" sz="quarter" idx="12"/>
          </p:nvPr>
        </p:nvSpPr>
        <p:spPr/>
        <p:txBody>
          <a:bodyPr/>
          <a:lstStyle/>
          <a:p>
            <a:r>
              <a:rPr lang="en-US" dirty="0"/>
              <a:t>Applications</a:t>
            </a:r>
          </a:p>
        </p:txBody>
      </p:sp>
      <p:sp>
        <p:nvSpPr>
          <p:cNvPr id="3" name="Content Placeholder 2"/>
          <p:cNvSpPr>
            <a:spLocks noGrp="1"/>
          </p:cNvSpPr>
          <p:nvPr>
            <p:ph sz="quarter" idx="13"/>
          </p:nvPr>
        </p:nvSpPr>
        <p:spPr>
          <a:xfrm>
            <a:off x="152400" y="2133600"/>
            <a:ext cx="4343400" cy="3581400"/>
          </a:xfrm>
          <a:prstGeom prst="rect">
            <a:avLst/>
          </a:prstGeom>
        </p:spPr>
        <p:txBody>
          <a:bodyPr>
            <a:noAutofit/>
          </a:bodyPr>
          <a:lstStyle/>
          <a:p>
            <a:pPr indent="0">
              <a:buNone/>
            </a:pPr>
            <a:r>
              <a:rPr lang="en-US" sz="1600" b="1" dirty="0" smtClean="0"/>
              <a:t>The non-AOSP apps</a:t>
            </a:r>
          </a:p>
          <a:p>
            <a:pPr lvl="1"/>
            <a:r>
              <a:rPr lang="en-US" sz="1600" dirty="0" smtClean="0"/>
              <a:t>Android Market</a:t>
            </a:r>
          </a:p>
          <a:p>
            <a:pPr lvl="1"/>
            <a:r>
              <a:rPr lang="en-US" sz="1600" dirty="0" smtClean="0"/>
              <a:t>YouTube</a:t>
            </a:r>
          </a:p>
          <a:p>
            <a:pPr lvl="1"/>
            <a:r>
              <a:rPr lang="en-US" sz="1600" dirty="0" smtClean="0"/>
              <a:t>Maps and Navigation</a:t>
            </a:r>
          </a:p>
          <a:p>
            <a:pPr lvl="1"/>
            <a:r>
              <a:rPr lang="en-US" sz="1600" dirty="0" smtClean="0"/>
              <a:t>Gmail</a:t>
            </a:r>
          </a:p>
          <a:p>
            <a:pPr lvl="1"/>
            <a:r>
              <a:rPr lang="en-US" sz="1600" dirty="0" smtClean="0"/>
              <a:t>Voice</a:t>
            </a:r>
          </a:p>
          <a:p>
            <a:pPr lvl="1"/>
            <a:r>
              <a:rPr lang="en-US" sz="1600" dirty="0" err="1" smtClean="0"/>
              <a:t>SkyMap</a:t>
            </a:r>
            <a:endParaRPr lang="en-US" sz="1600" dirty="0" smtClean="0"/>
          </a:p>
          <a:p>
            <a:pPr lvl="1"/>
            <a:r>
              <a:rPr lang="en-US" sz="1600" dirty="0" smtClean="0"/>
              <a:t>...</a:t>
            </a:r>
          </a:p>
        </p:txBody>
      </p:sp>
      <p:sp>
        <p:nvSpPr>
          <p:cNvPr id="5" name="Content Placeholder 2"/>
          <p:cNvSpPr txBox="1">
            <a:spLocks/>
          </p:cNvSpPr>
          <p:nvPr/>
        </p:nvSpPr>
        <p:spPr>
          <a:xfrm>
            <a:off x="4800600" y="2133600"/>
            <a:ext cx="4343400" cy="3581400"/>
          </a:xfrm>
          <a:prstGeom prst="rect">
            <a:avLst/>
          </a:prstGeom>
        </p:spPr>
        <p:txBody>
          <a:bodyPr>
            <a:noAutofit/>
          </a:bodyPr>
          <a:lstStyle>
            <a:lvl1pPr marL="0" indent="0" algn="l" rtl="0" eaLnBrk="0" fontAlgn="base" hangingPunct="0">
              <a:spcBef>
                <a:spcPct val="100000"/>
              </a:spcBef>
              <a:spcAft>
                <a:spcPct val="0"/>
              </a:spcAft>
              <a:buClr>
                <a:schemeClr val="tx1"/>
              </a:buClr>
              <a:buFont typeface="Wingdings 2" pitchFamily="18" charset="2"/>
              <a:buNone/>
              <a:defRPr sz="2000" b="0">
                <a:solidFill>
                  <a:schemeClr val="tx1"/>
                </a:solidFill>
                <a:latin typeface="Calibri" panose="020F0502020204030204" pitchFamily="34" charset="0"/>
                <a:ea typeface="ＭＳ Ｐゴシック" charset="-128"/>
                <a:cs typeface="ＭＳ Ｐゴシック" charset="-128"/>
              </a:defRPr>
            </a:lvl1pPr>
            <a:lvl2pPr marL="457200" indent="-217488" algn="l" rtl="0" eaLnBrk="0" fontAlgn="base" hangingPunct="0">
              <a:spcBef>
                <a:spcPts val="1500"/>
              </a:spcBef>
              <a:spcAft>
                <a:spcPct val="0"/>
              </a:spcAft>
              <a:buClr>
                <a:schemeClr val="tx1"/>
              </a:buClr>
              <a:buSzPct val="140000"/>
              <a:buFont typeface="Arial" panose="020B0604020202020204" pitchFamily="34" charset="0"/>
              <a:buChar char="•"/>
              <a:defRPr sz="2000">
                <a:solidFill>
                  <a:schemeClr val="tx1"/>
                </a:solidFill>
                <a:latin typeface="Calibri" panose="020F0502020204030204" pitchFamily="34" charset="0"/>
                <a:ea typeface="ＭＳ Ｐゴシック" pitchFamily="30" charset="-128"/>
              </a:defRPr>
            </a:lvl2pPr>
            <a:lvl3pPr marL="676275" indent="-209550"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3pPr>
            <a:lvl4pPr marL="904875" indent="-219075"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4pPr>
            <a:lvl5pPr marL="1133475" indent="-219075" algn="l" rtl="0" eaLnBrk="0" fontAlgn="base" hangingPunct="0">
              <a:spcBef>
                <a:spcPct val="100000"/>
              </a:spcBef>
              <a:spcAft>
                <a:spcPct val="0"/>
              </a:spcAft>
              <a:buClr>
                <a:schemeClr val="tx1"/>
              </a:buClr>
              <a:buFont typeface="Wingdings" pitchFamily="2" charset="2"/>
              <a:buChar char="§"/>
              <a:defRPr sz="1600">
                <a:solidFill>
                  <a:schemeClr val="tx1"/>
                </a:solidFill>
                <a:latin typeface="Calibri" panose="020F0502020204030204" pitchFamily="34" charset="0"/>
                <a:ea typeface="ＭＳ Ｐゴシック" pitchFamily="30" charset="-128"/>
              </a:defRPr>
            </a:lvl5pPr>
            <a:lvl6pPr marL="15906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6pPr>
            <a:lvl7pPr marL="20478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7pPr>
            <a:lvl8pPr marL="25050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8pPr>
            <a:lvl9pPr marL="2962275" indent="-219075" algn="l" rtl="0" eaLnBrk="1" fontAlgn="base" hangingPunct="1">
              <a:spcBef>
                <a:spcPct val="100000"/>
              </a:spcBef>
              <a:spcAft>
                <a:spcPct val="0"/>
              </a:spcAft>
              <a:buClr>
                <a:schemeClr val="tx1"/>
              </a:buClr>
              <a:buFont typeface="Wingdings" pitchFamily="30" charset="2"/>
              <a:buChar char="§"/>
              <a:defRPr sz="1600">
                <a:solidFill>
                  <a:schemeClr val="tx1"/>
                </a:solidFill>
                <a:latin typeface="+mn-lt"/>
                <a:ea typeface="ＭＳ Ｐゴシック" pitchFamily="30" charset="-128"/>
              </a:defRPr>
            </a:lvl9pPr>
          </a:lstStyle>
          <a:p>
            <a:r>
              <a:rPr lang="en-US" sz="1600" b="1" dirty="0"/>
              <a:t>Require</a:t>
            </a:r>
          </a:p>
          <a:p>
            <a:pPr lvl="1"/>
            <a:r>
              <a:rPr lang="en-US" sz="1600" dirty="0"/>
              <a:t>CTS/CDD Compliance</a:t>
            </a:r>
          </a:p>
          <a:p>
            <a:pPr lvl="1"/>
            <a:r>
              <a:rPr lang="en-US" sz="1600" dirty="0"/>
              <a:t>Signed agreement w/ Google</a:t>
            </a:r>
          </a:p>
        </p:txBody>
      </p:sp>
    </p:spTree>
    <p:extLst>
      <p:ext uri="{BB962C8B-B14F-4D97-AF65-F5344CB8AC3E}">
        <p14:creationId xmlns:p14="http://schemas.microsoft.com/office/powerpoint/2010/main" val="3509436256"/>
      </p:ext>
    </p:extLst>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4" name="Text Placeholder 3"/>
          <p:cNvSpPr>
            <a:spLocks noGrp="1"/>
          </p:cNvSpPr>
          <p:nvPr>
            <p:ph type="body" sz="quarter" idx="12"/>
          </p:nvPr>
        </p:nvSpPr>
        <p:spPr>
          <a:xfrm>
            <a:off x="0" y="1143000"/>
            <a:ext cx="5410200" cy="533400"/>
          </a:xfrm>
        </p:spPr>
        <p:txBody>
          <a:bodyPr/>
          <a:lstStyle/>
          <a:p>
            <a:r>
              <a:rPr lang="en-US" dirty="0" smtClean="0"/>
              <a:t>Sending Operations to Threads</a:t>
            </a:r>
            <a:endParaRPr lang="en-US" dirty="0"/>
          </a:p>
        </p:txBody>
      </p:sp>
      <p:sp>
        <p:nvSpPr>
          <p:cNvPr id="6" name="TextBox 5"/>
          <p:cNvSpPr txBox="1"/>
          <p:nvPr/>
        </p:nvSpPr>
        <p:spPr>
          <a:xfrm>
            <a:off x="0" y="1676400"/>
            <a:ext cx="9144000" cy="2369880"/>
          </a:xfrm>
          <a:prstGeom prst="rect">
            <a:avLst/>
          </a:prstGeom>
          <a:noFill/>
        </p:spPr>
        <p:txBody>
          <a:bodyPr wrap="square" rtlCol="0">
            <a:spAutoFit/>
          </a:bodyPr>
          <a:lstStyle/>
          <a:p>
            <a:r>
              <a:rPr lang="en-US" sz="1600" dirty="0" smtClean="0"/>
              <a:t>The speed and efficiency of a long-running, data-intensive operation often improves when you split it into smaller operations running on multiple threads.</a:t>
            </a:r>
          </a:p>
          <a:p>
            <a:endParaRPr lang="en-US" sz="1600" dirty="0" smtClean="0"/>
          </a:p>
          <a:p>
            <a:r>
              <a:rPr lang="en-US" sz="1600" dirty="0" smtClean="0"/>
              <a:t>On a device that has a CPU with multiple processors (cores), the system can run the threads in parallel, rather than making each sub-operation wait for a chance to run.</a:t>
            </a:r>
          </a:p>
          <a:p>
            <a:endParaRPr lang="en-US" sz="1600" dirty="0" smtClean="0"/>
          </a:p>
          <a:p>
            <a:r>
              <a:rPr lang="en-US" sz="1600" dirty="0" smtClean="0"/>
              <a:t>For example, decoding multiple image files in order to display them on a thumbnail screen runs substantially faster when you do each decode on a separate thread.</a:t>
            </a:r>
          </a:p>
          <a:p>
            <a:endParaRPr lang="en-US" sz="1600" dirty="0" smtClean="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4" name="Text Placeholder 3"/>
          <p:cNvSpPr>
            <a:spLocks noGrp="1"/>
          </p:cNvSpPr>
          <p:nvPr>
            <p:ph type="body" sz="quarter" idx="12"/>
          </p:nvPr>
        </p:nvSpPr>
        <p:spPr>
          <a:xfrm>
            <a:off x="0" y="1143000"/>
            <a:ext cx="6096000" cy="533400"/>
          </a:xfrm>
        </p:spPr>
        <p:txBody>
          <a:bodyPr/>
          <a:lstStyle/>
          <a:p>
            <a:r>
              <a:rPr lang="en-US" dirty="0" smtClean="0"/>
              <a:t>Specifying the code to run on a Thread</a:t>
            </a:r>
            <a:endParaRPr lang="en-US" dirty="0"/>
          </a:p>
        </p:txBody>
      </p:sp>
      <p:sp>
        <p:nvSpPr>
          <p:cNvPr id="6" name="TextBox 5"/>
          <p:cNvSpPr txBox="1"/>
          <p:nvPr/>
        </p:nvSpPr>
        <p:spPr>
          <a:xfrm>
            <a:off x="0" y="1676400"/>
            <a:ext cx="9144000" cy="2800767"/>
          </a:xfrm>
          <a:prstGeom prst="rect">
            <a:avLst/>
          </a:prstGeom>
          <a:noFill/>
        </p:spPr>
        <p:txBody>
          <a:bodyPr wrap="square" rtlCol="0">
            <a:spAutoFit/>
          </a:bodyPr>
          <a:lstStyle/>
          <a:p>
            <a:r>
              <a:rPr lang="en-US" sz="1600" dirty="0" smtClean="0"/>
              <a:t>This lesson shows you how to implement a </a:t>
            </a:r>
            <a:r>
              <a:rPr lang="en-US" sz="1600" dirty="0" err="1" smtClean="0">
                <a:hlinkClick r:id="rId2"/>
              </a:rPr>
              <a:t>Runnable</a:t>
            </a:r>
            <a:r>
              <a:rPr lang="en-US" sz="1600" dirty="0" smtClean="0"/>
              <a:t> class, which runs the code in its </a:t>
            </a:r>
            <a:r>
              <a:rPr lang="en-US" sz="1600" dirty="0" err="1" smtClean="0">
                <a:hlinkClick r:id="rId2"/>
              </a:rPr>
              <a:t>Runnable.run</a:t>
            </a:r>
            <a:r>
              <a:rPr lang="en-US" sz="1600" dirty="0" smtClean="0">
                <a:hlinkClick r:id="rId2"/>
              </a:rPr>
              <a:t>()</a:t>
            </a:r>
            <a:r>
              <a:rPr lang="en-US" sz="1600" dirty="0" smtClean="0"/>
              <a:t> method on a separate thread. </a:t>
            </a:r>
          </a:p>
          <a:p>
            <a:endParaRPr lang="en-US" sz="1600" dirty="0" smtClean="0"/>
          </a:p>
          <a:p>
            <a:r>
              <a:rPr lang="en-US" sz="1600" dirty="0" smtClean="0"/>
              <a:t>You can also pass a </a:t>
            </a:r>
            <a:r>
              <a:rPr lang="en-US" sz="1600" dirty="0" err="1" smtClean="0">
                <a:hlinkClick r:id="rId2"/>
              </a:rPr>
              <a:t>Runnable</a:t>
            </a:r>
            <a:r>
              <a:rPr lang="en-US" sz="1600" dirty="0" smtClean="0"/>
              <a:t> to another object that can then attach it to a thread and run it.</a:t>
            </a:r>
          </a:p>
          <a:p>
            <a:endParaRPr lang="en-US" sz="1600" dirty="0" smtClean="0"/>
          </a:p>
          <a:p>
            <a:r>
              <a:rPr lang="en-US" sz="1600" dirty="0" smtClean="0">
                <a:hlinkClick r:id="rId3"/>
              </a:rPr>
              <a:t>Thread</a:t>
            </a:r>
            <a:r>
              <a:rPr lang="en-US" sz="1600" dirty="0" smtClean="0"/>
              <a:t> and </a:t>
            </a:r>
            <a:r>
              <a:rPr lang="en-US" sz="1600" dirty="0" err="1" smtClean="0">
                <a:hlinkClick r:id="rId2"/>
              </a:rPr>
              <a:t>Runnable</a:t>
            </a:r>
            <a:r>
              <a:rPr lang="en-US" sz="1600" dirty="0" smtClean="0"/>
              <a:t> are basic classes that, on their own, have only limited power. Instead, they're the basis of powerful Android classes such as </a:t>
            </a:r>
            <a:r>
              <a:rPr lang="en-US" sz="1600" dirty="0" err="1" smtClean="0">
                <a:hlinkClick r:id="rId4"/>
              </a:rPr>
              <a:t>HandlerThread</a:t>
            </a:r>
            <a:r>
              <a:rPr lang="en-US" sz="1600" dirty="0" smtClean="0"/>
              <a:t>, </a:t>
            </a:r>
            <a:r>
              <a:rPr lang="en-US" sz="1600" dirty="0" err="1" smtClean="0">
                <a:hlinkClick r:id="rId5"/>
              </a:rPr>
              <a:t>AsyncTask</a:t>
            </a:r>
            <a:r>
              <a:rPr lang="en-US" sz="1600" dirty="0" smtClean="0"/>
              <a:t>, and </a:t>
            </a:r>
            <a:r>
              <a:rPr lang="en-US" sz="1600" dirty="0" err="1" smtClean="0">
                <a:hlinkClick r:id="rId6"/>
              </a:rPr>
              <a:t>IntentService</a:t>
            </a:r>
            <a:r>
              <a:rPr lang="en-US" sz="1600" dirty="0" smtClean="0"/>
              <a:t>. </a:t>
            </a:r>
          </a:p>
          <a:p>
            <a:endParaRPr lang="en-US" sz="1600" dirty="0" smtClean="0">
              <a:hlinkClick r:id="rId3"/>
            </a:endParaRPr>
          </a:p>
          <a:p>
            <a:r>
              <a:rPr lang="en-US" sz="1600" dirty="0" smtClean="0">
                <a:hlinkClick r:id="rId3"/>
              </a:rPr>
              <a:t>Thread</a:t>
            </a:r>
            <a:r>
              <a:rPr lang="en-US" sz="1600" dirty="0" smtClean="0"/>
              <a:t> and </a:t>
            </a:r>
            <a:r>
              <a:rPr lang="en-US" sz="1600" dirty="0" err="1" smtClean="0">
                <a:hlinkClick r:id="rId2"/>
              </a:rPr>
              <a:t>Runnable</a:t>
            </a:r>
            <a:r>
              <a:rPr lang="en-US" sz="1600" dirty="0" smtClean="0"/>
              <a:t> are also the basis of the class </a:t>
            </a:r>
            <a:r>
              <a:rPr lang="en-US" sz="1600" dirty="0" err="1" smtClean="0">
                <a:hlinkClick r:id="rId7"/>
              </a:rPr>
              <a:t>ThreadPoolExecutor</a:t>
            </a:r>
            <a:r>
              <a:rPr lang="en-US" sz="1600" dirty="0" smtClean="0"/>
              <a:t>. This class automatically manages threads and task queues, and can even run multiple threads in parallel.</a:t>
            </a:r>
          </a:p>
          <a:p>
            <a:endParaRPr lang="en-US" sz="1600" dirty="0" smtClean="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Define a Class that Implements </a:t>
            </a:r>
            <a:r>
              <a:rPr lang="en-US" dirty="0" err="1" smtClean="0"/>
              <a:t>Runnable</a:t>
            </a:r>
            <a:endParaRPr lang="en-US" dirty="0"/>
          </a:p>
        </p:txBody>
      </p:sp>
      <p:sp>
        <p:nvSpPr>
          <p:cNvPr id="6" name="TextBox 5"/>
          <p:cNvSpPr txBox="1"/>
          <p:nvPr/>
        </p:nvSpPr>
        <p:spPr>
          <a:xfrm>
            <a:off x="0" y="1676400"/>
            <a:ext cx="9144000" cy="584775"/>
          </a:xfrm>
          <a:prstGeom prst="rect">
            <a:avLst/>
          </a:prstGeom>
          <a:noFill/>
        </p:spPr>
        <p:txBody>
          <a:bodyPr wrap="square" rtlCol="0">
            <a:spAutoFit/>
          </a:bodyPr>
          <a:lstStyle/>
          <a:p>
            <a:r>
              <a:rPr lang="en-US" sz="1600" dirty="0" smtClean="0"/>
              <a:t>In the class, the </a:t>
            </a:r>
            <a:r>
              <a:rPr lang="en-US" sz="1600" dirty="0" err="1" smtClean="0">
                <a:hlinkClick r:id="rId2"/>
              </a:rPr>
              <a:t>Runnable.run</a:t>
            </a:r>
            <a:r>
              <a:rPr lang="en-US" sz="1600" dirty="0" smtClean="0">
                <a:hlinkClick r:id="rId2"/>
              </a:rPr>
              <a:t>()</a:t>
            </a:r>
            <a:r>
              <a:rPr lang="en-US" sz="1600" dirty="0" smtClean="0"/>
              <a:t> method contains the code that's executed.  </a:t>
            </a:r>
            <a:r>
              <a:rPr lang="en-US" sz="1600" dirty="0" err="1" smtClean="0">
                <a:hlinkClick r:id="rId2"/>
              </a:rPr>
              <a:t>Runnable</a:t>
            </a:r>
            <a:r>
              <a:rPr lang="en-US" sz="1600" dirty="0" smtClean="0"/>
              <a:t> won't be running on the UI thread, so it can't directly modify UI objects such as </a:t>
            </a:r>
            <a:r>
              <a:rPr lang="en-US" sz="1600" dirty="0" smtClean="0">
                <a:hlinkClick r:id="rId3"/>
              </a:rPr>
              <a:t>View</a:t>
            </a:r>
            <a:r>
              <a:rPr lang="en-US" sz="1600" dirty="0" smtClean="0"/>
              <a:t> objects. </a:t>
            </a:r>
          </a:p>
        </p:txBody>
      </p:sp>
      <p:pic>
        <p:nvPicPr>
          <p:cNvPr id="605186" name="Picture 2"/>
          <p:cNvPicPr>
            <a:picLocks noChangeAspect="1" noChangeArrowheads="1"/>
          </p:cNvPicPr>
          <p:nvPr/>
        </p:nvPicPr>
        <p:blipFill>
          <a:blip r:embed="rId4" cstate="print"/>
          <a:srcRect/>
          <a:stretch>
            <a:fillRect/>
          </a:stretch>
        </p:blipFill>
        <p:spPr bwMode="auto">
          <a:xfrm>
            <a:off x="1143000" y="2438400"/>
            <a:ext cx="6572250" cy="356235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Run a Task on a Thread</a:t>
            </a:r>
            <a:endParaRPr lang="en-US" dirty="0"/>
          </a:p>
        </p:txBody>
      </p:sp>
      <p:sp>
        <p:nvSpPr>
          <p:cNvPr id="7" name="TextBox 6"/>
          <p:cNvSpPr txBox="1"/>
          <p:nvPr/>
        </p:nvSpPr>
        <p:spPr>
          <a:xfrm>
            <a:off x="1" y="1676400"/>
            <a:ext cx="9144000" cy="584775"/>
          </a:xfrm>
          <a:prstGeom prst="rect">
            <a:avLst/>
          </a:prstGeom>
          <a:noFill/>
        </p:spPr>
        <p:txBody>
          <a:bodyPr wrap="square" rtlCol="0">
            <a:spAutoFit/>
          </a:bodyPr>
          <a:lstStyle/>
          <a:p>
            <a:r>
              <a:rPr lang="en-US" sz="1600" dirty="0" smtClean="0"/>
              <a:t>To start a task object on a thread in a particular thread pool, pass the </a:t>
            </a:r>
            <a:r>
              <a:rPr lang="en-US" sz="1600" dirty="0" err="1" smtClean="0">
                <a:hlinkClick r:id="rId2"/>
              </a:rPr>
              <a:t>Runnable</a:t>
            </a:r>
            <a:r>
              <a:rPr lang="en-US" sz="1600" dirty="0" smtClean="0"/>
              <a:t> to </a:t>
            </a:r>
            <a:r>
              <a:rPr lang="en-US" sz="1600" dirty="0" err="1" smtClean="0">
                <a:hlinkClick r:id="rId3"/>
              </a:rPr>
              <a:t>ThreadPoolExecutor.execute</a:t>
            </a:r>
            <a:r>
              <a:rPr lang="en-US" sz="1600" dirty="0" smtClean="0">
                <a:hlinkClick r:id="rId3"/>
              </a:rPr>
              <a:t>()</a:t>
            </a:r>
            <a:r>
              <a:rPr lang="en-US" sz="1600" dirty="0" smtClean="0"/>
              <a:t>.</a:t>
            </a:r>
            <a:endParaRPr lang="en-US" sz="1600" dirty="0"/>
          </a:p>
        </p:txBody>
      </p:sp>
      <p:pic>
        <p:nvPicPr>
          <p:cNvPr id="606210" name="Picture 2"/>
          <p:cNvPicPr>
            <a:picLocks noChangeAspect="1" noChangeArrowheads="1"/>
          </p:cNvPicPr>
          <p:nvPr/>
        </p:nvPicPr>
        <p:blipFill>
          <a:blip r:embed="rId4" cstate="print"/>
          <a:srcRect/>
          <a:stretch>
            <a:fillRect/>
          </a:stretch>
        </p:blipFill>
        <p:spPr bwMode="auto">
          <a:xfrm>
            <a:off x="609600" y="2590800"/>
            <a:ext cx="6562725" cy="25908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HANDLERS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HANDLERS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Running Threads with Handlers</a:t>
            </a:r>
            <a:endParaRPr lang="en-US" dirty="0"/>
          </a:p>
        </p:txBody>
      </p:sp>
      <p:sp>
        <p:nvSpPr>
          <p:cNvPr id="7" name="TextBox 6"/>
          <p:cNvSpPr txBox="1"/>
          <p:nvPr/>
        </p:nvSpPr>
        <p:spPr>
          <a:xfrm>
            <a:off x="1" y="1676400"/>
            <a:ext cx="9144000" cy="4031873"/>
          </a:xfrm>
          <a:prstGeom prst="rect">
            <a:avLst/>
          </a:prstGeom>
          <a:noFill/>
        </p:spPr>
        <p:txBody>
          <a:bodyPr wrap="square" rtlCol="0">
            <a:spAutoFit/>
          </a:bodyPr>
          <a:lstStyle/>
          <a:p>
            <a:r>
              <a:rPr lang="en-US" sz="1600" dirty="0" smtClean="0"/>
              <a:t>The Handler class can be used to register to a thread and provides a simple channel to send data to this thread.</a:t>
            </a:r>
          </a:p>
          <a:p>
            <a:endParaRPr lang="en-US" sz="1600" dirty="0" smtClean="0"/>
          </a:p>
          <a:p>
            <a:r>
              <a:rPr lang="en-US" sz="1600" dirty="0" smtClean="0"/>
              <a:t>A Handler object registers itself with the thread in which it is created.</a:t>
            </a:r>
          </a:p>
          <a:p>
            <a:endParaRPr lang="en-US" sz="1600" dirty="0" smtClean="0"/>
          </a:p>
          <a:p>
            <a:r>
              <a:rPr lang="en-US" sz="1600" dirty="0" smtClean="0"/>
              <a:t>For example, if you create a new instance of the </a:t>
            </a:r>
            <a:r>
              <a:rPr lang="en-US" sz="1600" dirty="0" err="1" smtClean="0"/>
              <a:t>Handlerclass</a:t>
            </a:r>
            <a:r>
              <a:rPr lang="en-US" sz="1600" dirty="0" smtClean="0"/>
              <a:t> in the </a:t>
            </a:r>
            <a:r>
              <a:rPr lang="en-US" sz="1600" dirty="0" err="1" smtClean="0"/>
              <a:t>onCreate</a:t>
            </a:r>
            <a:r>
              <a:rPr lang="en-US" sz="1600" dirty="0" smtClean="0"/>
              <a:t>() method of your </a:t>
            </a:r>
            <a:r>
              <a:rPr lang="en-US" sz="1600" i="1" dirty="0" smtClean="0"/>
              <a:t>activity</a:t>
            </a:r>
            <a:r>
              <a:rPr lang="en-US" sz="1600" dirty="0" smtClean="0"/>
              <a:t>, the resulting Handler object can be used to post data to the main thread.</a:t>
            </a:r>
          </a:p>
          <a:p>
            <a:endParaRPr lang="en-US" sz="1600" dirty="0" smtClean="0"/>
          </a:p>
          <a:p>
            <a:r>
              <a:rPr lang="en-US" sz="1600" dirty="0" smtClean="0"/>
              <a:t>Handlers are background threads that allow you to communicate with the UI thread (update the UI).</a:t>
            </a:r>
          </a:p>
          <a:p>
            <a:endParaRPr lang="en-US" sz="1600" dirty="0" smtClean="0"/>
          </a:p>
          <a:p>
            <a:r>
              <a:rPr lang="en-US" sz="1600" dirty="0" smtClean="0"/>
              <a:t>For example, we can show a toast or a update a progress bar via a message (</a:t>
            </a:r>
            <a:r>
              <a:rPr lang="en-US" sz="1600" dirty="0" err="1" smtClean="0"/>
              <a:t>Runnable</a:t>
            </a:r>
            <a:r>
              <a:rPr lang="en-US" sz="1600" dirty="0" smtClean="0"/>
              <a:t>) posted to a handler but you can't if you start this </a:t>
            </a:r>
            <a:r>
              <a:rPr lang="en-US" sz="1600" dirty="0" err="1" smtClean="0"/>
              <a:t>runnable</a:t>
            </a:r>
            <a:r>
              <a:rPr lang="en-US" sz="1600" dirty="0" smtClean="0"/>
              <a:t> as a thread.</a:t>
            </a:r>
          </a:p>
          <a:p>
            <a:endParaRPr lang="en-US" sz="1600" dirty="0" smtClean="0"/>
          </a:p>
          <a:p>
            <a:r>
              <a:rPr lang="en-US" sz="1600" dirty="0" smtClean="0"/>
              <a:t>With handler you can also have things like </a:t>
            </a:r>
            <a:r>
              <a:rPr lang="en-US" sz="1600" dirty="0" err="1" smtClean="0"/>
              <a:t>MessageQueuing</a:t>
            </a:r>
            <a:r>
              <a:rPr lang="en-US" sz="1600" dirty="0" smtClean="0"/>
              <a:t>, scheduling and repeating.</a:t>
            </a:r>
          </a:p>
          <a:p>
            <a:endParaRPr lang="en-US" sz="1600" dirty="0" smtClean="0"/>
          </a:p>
          <a:p>
            <a:r>
              <a:rPr lang="en-US" sz="1600" dirty="0" smtClean="0"/>
              <a:t>Handlers are the preferred mode of running threads in Android.</a:t>
            </a:r>
            <a:endParaRPr lang="en-US" sz="16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HANDLERS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Pass Data to UI with Handlers</a:t>
            </a:r>
            <a:endParaRPr lang="en-US" dirty="0"/>
          </a:p>
        </p:txBody>
      </p:sp>
      <p:sp>
        <p:nvSpPr>
          <p:cNvPr id="7" name="TextBox 6"/>
          <p:cNvSpPr txBox="1"/>
          <p:nvPr/>
        </p:nvSpPr>
        <p:spPr>
          <a:xfrm>
            <a:off x="1" y="1676400"/>
            <a:ext cx="9144000" cy="3539430"/>
          </a:xfrm>
          <a:prstGeom prst="rect">
            <a:avLst/>
          </a:prstGeom>
          <a:noFill/>
        </p:spPr>
        <p:txBody>
          <a:bodyPr wrap="square" rtlCol="0">
            <a:spAutoFit/>
          </a:bodyPr>
          <a:lstStyle/>
          <a:p>
            <a:r>
              <a:rPr lang="en-US" sz="1600" dirty="0" smtClean="0"/>
              <a:t>Every app has its own special (main) thread that runs UI objects such as </a:t>
            </a:r>
            <a:r>
              <a:rPr lang="en-US" sz="1600" dirty="0" smtClean="0">
                <a:hlinkClick r:id="rId2"/>
              </a:rPr>
              <a:t>View</a:t>
            </a:r>
            <a:r>
              <a:rPr lang="en-US" sz="1600" dirty="0" smtClean="0"/>
              <a:t> objects; this thread is called the UI thread. </a:t>
            </a:r>
          </a:p>
          <a:p>
            <a:endParaRPr lang="en-US" sz="1600" dirty="0" smtClean="0"/>
          </a:p>
          <a:p>
            <a:r>
              <a:rPr lang="en-US" sz="1600" dirty="0" smtClean="0"/>
              <a:t>Only objects running on the UI thread have access to other objects on that thread. Because tasks that you run on a thread from a thread pool </a:t>
            </a:r>
            <a:r>
              <a:rPr lang="en-US" sz="1600" i="1" dirty="0" smtClean="0"/>
              <a:t>aren't</a:t>
            </a:r>
            <a:r>
              <a:rPr lang="en-US" sz="1600" dirty="0" smtClean="0"/>
              <a:t> running on your UI thread, they don't have access to UI objects.</a:t>
            </a:r>
            <a:br>
              <a:rPr lang="en-US" sz="1600" dirty="0" smtClean="0"/>
            </a:br>
            <a:endParaRPr lang="en-US" sz="1600" dirty="0" smtClean="0"/>
          </a:p>
          <a:p>
            <a:r>
              <a:rPr lang="en-US" sz="1600" dirty="0" smtClean="0"/>
              <a:t>There are two main uses for a Handler: </a:t>
            </a:r>
          </a:p>
          <a:p>
            <a:endParaRPr lang="en-US" sz="1600" dirty="0" smtClean="0"/>
          </a:p>
          <a:p>
            <a:pPr marL="342900" indent="-342900">
              <a:buAutoNum type="arabicParenBoth"/>
            </a:pPr>
            <a:r>
              <a:rPr lang="en-US" sz="1600" dirty="0" smtClean="0"/>
              <a:t>to schedule messages and </a:t>
            </a:r>
            <a:r>
              <a:rPr lang="en-US" sz="1600" dirty="0" err="1" smtClean="0"/>
              <a:t>runnables</a:t>
            </a:r>
            <a:r>
              <a:rPr lang="en-US" sz="1600" dirty="0" smtClean="0"/>
              <a:t> to be executed as some point in the future</a:t>
            </a:r>
          </a:p>
          <a:p>
            <a:pPr marL="342900" indent="-342900">
              <a:buAutoNum type="arabicParenBoth"/>
            </a:pPr>
            <a:r>
              <a:rPr lang="en-US" sz="1600" dirty="0" smtClean="0"/>
              <a:t>to </a:t>
            </a:r>
            <a:r>
              <a:rPr lang="en-US" sz="1600" dirty="0" err="1" smtClean="0"/>
              <a:t>enqueue</a:t>
            </a:r>
            <a:r>
              <a:rPr lang="en-US" sz="1600" dirty="0" smtClean="0"/>
              <a:t> an action to be performed on a different thread than your own.</a:t>
            </a:r>
          </a:p>
          <a:p>
            <a:endParaRPr lang="en-US" sz="1600" dirty="0" smtClean="0"/>
          </a:p>
          <a:p>
            <a:r>
              <a:rPr lang="en-US" sz="1600" dirty="0" smtClean="0"/>
              <a:t>To move data from a background thread to the UI thread, use a </a:t>
            </a:r>
            <a:r>
              <a:rPr lang="en-US" sz="1600" dirty="0" smtClean="0">
                <a:hlinkClick r:id="rId3"/>
              </a:rPr>
              <a:t>Handler</a:t>
            </a:r>
            <a:r>
              <a:rPr lang="en-US" sz="1600" dirty="0" smtClean="0"/>
              <a:t> that's running on the UI thread.</a:t>
            </a:r>
            <a:endParaRPr lang="en-US" sz="16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HANDLERS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Pass Data to UI with Handlers</a:t>
            </a:r>
            <a:endParaRPr lang="en-US" dirty="0"/>
          </a:p>
        </p:txBody>
      </p:sp>
      <p:sp>
        <p:nvSpPr>
          <p:cNvPr id="7" name="TextBox 6"/>
          <p:cNvSpPr txBox="1"/>
          <p:nvPr/>
        </p:nvSpPr>
        <p:spPr>
          <a:xfrm>
            <a:off x="1" y="1676400"/>
            <a:ext cx="4267199" cy="2554545"/>
          </a:xfrm>
          <a:prstGeom prst="rect">
            <a:avLst/>
          </a:prstGeom>
          <a:noFill/>
        </p:spPr>
        <p:txBody>
          <a:bodyPr wrap="square" rtlCol="0">
            <a:spAutoFit/>
          </a:bodyPr>
          <a:lstStyle/>
          <a:p>
            <a:r>
              <a:rPr lang="en-US" sz="1600" dirty="0" smtClean="0"/>
              <a:t>There are two main uses for a Handler: </a:t>
            </a:r>
          </a:p>
          <a:p>
            <a:endParaRPr lang="en-US" sz="1600" dirty="0" smtClean="0"/>
          </a:p>
          <a:p>
            <a:pPr marL="342900" indent="-342900">
              <a:buAutoNum type="arabicParenBoth"/>
            </a:pPr>
            <a:r>
              <a:rPr lang="en-US" sz="1600" dirty="0" smtClean="0"/>
              <a:t>to schedule messages and </a:t>
            </a:r>
            <a:r>
              <a:rPr lang="en-US" sz="1600" dirty="0" err="1" smtClean="0"/>
              <a:t>runnables</a:t>
            </a:r>
            <a:r>
              <a:rPr lang="en-US" sz="1600" dirty="0" smtClean="0"/>
              <a:t> to be executed as some point in the future</a:t>
            </a:r>
          </a:p>
          <a:p>
            <a:pPr marL="342900" indent="-342900">
              <a:buAutoNum type="arabicParenBoth"/>
            </a:pPr>
            <a:r>
              <a:rPr lang="en-US" sz="1600" dirty="0" smtClean="0"/>
              <a:t>to </a:t>
            </a:r>
            <a:r>
              <a:rPr lang="en-US" sz="1600" dirty="0" err="1" smtClean="0"/>
              <a:t>enqueue</a:t>
            </a:r>
            <a:r>
              <a:rPr lang="en-US" sz="1600" dirty="0" smtClean="0"/>
              <a:t> an action to be performed on a different thread than your own.</a:t>
            </a:r>
          </a:p>
          <a:p>
            <a:endParaRPr lang="en-US" sz="1600" dirty="0" smtClean="0"/>
          </a:p>
          <a:p>
            <a:r>
              <a:rPr lang="en-US" sz="1600" dirty="0" smtClean="0"/>
              <a:t>To move data from a background thread to the UI thread, use a </a:t>
            </a:r>
            <a:r>
              <a:rPr lang="en-US" sz="1600" dirty="0" smtClean="0">
                <a:hlinkClick r:id="rId2"/>
              </a:rPr>
              <a:t>Handler</a:t>
            </a:r>
            <a:r>
              <a:rPr lang="en-US" sz="1600" dirty="0" smtClean="0"/>
              <a:t> that's running on the UI thread.</a:t>
            </a:r>
            <a:endParaRPr lang="en-US" sz="1600" dirty="0"/>
          </a:p>
        </p:txBody>
      </p:sp>
      <p:pic>
        <p:nvPicPr>
          <p:cNvPr id="607234" name="Picture 2"/>
          <p:cNvPicPr>
            <a:picLocks noChangeAspect="1" noChangeArrowheads="1"/>
          </p:cNvPicPr>
          <p:nvPr/>
        </p:nvPicPr>
        <p:blipFill>
          <a:blip r:embed="rId3" cstate="print"/>
          <a:srcRect/>
          <a:stretch>
            <a:fillRect/>
          </a:stretch>
        </p:blipFill>
        <p:spPr bwMode="auto">
          <a:xfrm>
            <a:off x="5029200" y="1333500"/>
            <a:ext cx="3810000" cy="47625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ASYNCTASKS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ASYNCTASKS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err="1" smtClean="0"/>
              <a:t>Asynctasks</a:t>
            </a:r>
            <a:endParaRPr lang="en-US" dirty="0"/>
          </a:p>
        </p:txBody>
      </p:sp>
      <p:sp>
        <p:nvSpPr>
          <p:cNvPr id="7" name="TextBox 6"/>
          <p:cNvSpPr txBox="1"/>
          <p:nvPr/>
        </p:nvSpPr>
        <p:spPr>
          <a:xfrm>
            <a:off x="1" y="1676400"/>
            <a:ext cx="9144000" cy="3293209"/>
          </a:xfrm>
          <a:prstGeom prst="rect">
            <a:avLst/>
          </a:prstGeom>
          <a:noFill/>
        </p:spPr>
        <p:txBody>
          <a:bodyPr wrap="square" rtlCol="0">
            <a:spAutoFit/>
          </a:bodyPr>
          <a:lstStyle/>
          <a:p>
            <a:r>
              <a:rPr lang="en-US" sz="1600" dirty="0" err="1" smtClean="0"/>
              <a:t>AsyncTask</a:t>
            </a:r>
            <a:r>
              <a:rPr lang="en-US" sz="1600" dirty="0" smtClean="0"/>
              <a:t> enables proper and easy use of the UI thread. This class allows to perform background operations and publish results on the UI thread without having to manipulate threads and/or handlers.</a:t>
            </a:r>
          </a:p>
          <a:p>
            <a:endParaRPr lang="en-US" sz="1600" dirty="0" smtClean="0"/>
          </a:p>
          <a:p>
            <a:r>
              <a:rPr lang="en-US" sz="1600" dirty="0" err="1" smtClean="0"/>
              <a:t>AsyncTasks</a:t>
            </a:r>
            <a:r>
              <a:rPr lang="en-US" sz="1600" dirty="0" smtClean="0"/>
              <a:t> should ideally be used for short operations (a few seconds at the most.) An asynchronous task is defined by 3 generic types, called </a:t>
            </a:r>
          </a:p>
          <a:p>
            <a:r>
              <a:rPr lang="en-US" sz="1600" dirty="0" smtClean="0"/>
              <a:t/>
            </a:r>
            <a:br>
              <a:rPr lang="en-US" sz="1600" dirty="0" smtClean="0"/>
            </a:br>
            <a:r>
              <a:rPr lang="en-US" sz="1600" b="1" dirty="0" err="1" smtClean="0"/>
              <a:t>Params</a:t>
            </a:r>
            <a:r>
              <a:rPr lang="en-US" sz="1600" dirty="0" smtClean="0"/>
              <a:t>, the type of the parameters sent to the task upon execution.</a:t>
            </a:r>
          </a:p>
          <a:p>
            <a:endParaRPr lang="en-US" sz="1600" dirty="0" smtClean="0"/>
          </a:p>
          <a:p>
            <a:r>
              <a:rPr lang="en-US" sz="1600" b="1" dirty="0" smtClean="0"/>
              <a:t>Progress</a:t>
            </a:r>
            <a:r>
              <a:rPr lang="en-US" sz="1600" dirty="0" smtClean="0"/>
              <a:t>, the type of the progress units published during the background computation.</a:t>
            </a:r>
          </a:p>
          <a:p>
            <a:endParaRPr lang="en-US" sz="1600" dirty="0" smtClean="0"/>
          </a:p>
          <a:p>
            <a:r>
              <a:rPr lang="en-US" sz="1600" b="1" dirty="0" smtClean="0"/>
              <a:t>Result</a:t>
            </a:r>
            <a:r>
              <a:rPr lang="en-US" sz="1600" dirty="0" smtClean="0"/>
              <a:t>, the type of the result of the background computation.</a:t>
            </a:r>
          </a:p>
          <a:p>
            <a:endParaRPr lang="en-US" sz="1600" dirty="0" smtClean="0"/>
          </a:p>
        </p:txBody>
      </p:sp>
      <p:pic>
        <p:nvPicPr>
          <p:cNvPr id="608258" name="Picture 2"/>
          <p:cNvPicPr>
            <a:picLocks noChangeAspect="1" noChangeArrowheads="1"/>
          </p:cNvPicPr>
          <p:nvPr/>
        </p:nvPicPr>
        <p:blipFill>
          <a:blip r:embed="rId2" cstate="print"/>
          <a:srcRect/>
          <a:stretch>
            <a:fillRect/>
          </a:stretch>
        </p:blipFill>
        <p:spPr bwMode="auto">
          <a:xfrm>
            <a:off x="457200" y="4953000"/>
            <a:ext cx="8153400" cy="685800"/>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ANDROID APPLICATION FUNDAMENTALS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ASYNCTASKS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err="1" smtClean="0"/>
              <a:t>Asynctask</a:t>
            </a:r>
            <a:r>
              <a:rPr lang="en-US" dirty="0" smtClean="0"/>
              <a:t> Steps</a:t>
            </a:r>
            <a:endParaRPr lang="en-US" dirty="0"/>
          </a:p>
        </p:txBody>
      </p:sp>
      <p:sp>
        <p:nvSpPr>
          <p:cNvPr id="7" name="TextBox 6"/>
          <p:cNvSpPr txBox="1"/>
          <p:nvPr/>
        </p:nvSpPr>
        <p:spPr>
          <a:xfrm>
            <a:off x="1" y="1676400"/>
            <a:ext cx="9144000" cy="338554"/>
          </a:xfrm>
          <a:prstGeom prst="rect">
            <a:avLst/>
          </a:prstGeom>
          <a:noFill/>
        </p:spPr>
        <p:txBody>
          <a:bodyPr wrap="square" rtlCol="0">
            <a:spAutoFit/>
          </a:bodyPr>
          <a:lstStyle/>
          <a:p>
            <a:r>
              <a:rPr lang="en-US" sz="1600" dirty="0" smtClean="0"/>
              <a:t>When an asynchronous task is executed, the task goes through 4 steps (most cases):</a:t>
            </a:r>
          </a:p>
        </p:txBody>
      </p:sp>
      <p:pic>
        <p:nvPicPr>
          <p:cNvPr id="6" name="Picture 5" descr="asynctask_steps.png"/>
          <p:cNvPicPr>
            <a:picLocks noChangeAspect="1"/>
          </p:cNvPicPr>
          <p:nvPr/>
        </p:nvPicPr>
        <p:blipFill>
          <a:blip r:embed="rId2" cstate="print"/>
          <a:stretch>
            <a:fillRect/>
          </a:stretch>
        </p:blipFill>
        <p:spPr>
          <a:xfrm>
            <a:off x="2980794" y="2819049"/>
            <a:ext cx="3801006" cy="2514951"/>
          </a:xfrm>
          <a:prstGeom prst="rect">
            <a:avLst/>
          </a:prstGeom>
        </p:spPr>
      </p:pic>
      <p:sp>
        <p:nvSpPr>
          <p:cNvPr id="8" name="Rectangle 7"/>
          <p:cNvSpPr/>
          <p:nvPr/>
        </p:nvSpPr>
        <p:spPr>
          <a:xfrm>
            <a:off x="2286000" y="2295436"/>
            <a:ext cx="4572000" cy="600164"/>
          </a:xfrm>
          <a:prstGeom prst="rect">
            <a:avLst/>
          </a:prstGeom>
        </p:spPr>
        <p:txBody>
          <a:bodyPr>
            <a:spAutoFit/>
          </a:bodyPr>
          <a:lstStyle/>
          <a:p>
            <a:r>
              <a:rPr lang="en-US" sz="1100" dirty="0" err="1" smtClean="0">
                <a:hlinkClick r:id="rId3"/>
              </a:rPr>
              <a:t>onPreExecute</a:t>
            </a:r>
            <a:r>
              <a:rPr lang="en-US" sz="1100" dirty="0" smtClean="0">
                <a:hlinkClick r:id="rId3"/>
              </a:rPr>
              <a:t>()</a:t>
            </a:r>
            <a:r>
              <a:rPr lang="en-US" sz="1100" dirty="0" smtClean="0"/>
              <a:t>, invoked on the UI thread before the task is executed. This step is normally used to setup the task, for instance by showing a progress bar in the user interface. </a:t>
            </a:r>
          </a:p>
        </p:txBody>
      </p:sp>
      <p:sp>
        <p:nvSpPr>
          <p:cNvPr id="9" name="Rectangle 8"/>
          <p:cNvSpPr/>
          <p:nvPr/>
        </p:nvSpPr>
        <p:spPr>
          <a:xfrm>
            <a:off x="76200" y="3302675"/>
            <a:ext cx="2895600" cy="1277273"/>
          </a:xfrm>
          <a:prstGeom prst="rect">
            <a:avLst/>
          </a:prstGeom>
        </p:spPr>
        <p:txBody>
          <a:bodyPr wrap="square">
            <a:spAutoFit/>
          </a:bodyPr>
          <a:lstStyle/>
          <a:p>
            <a:r>
              <a:rPr lang="en-US" sz="1100" dirty="0" err="1" smtClean="0">
                <a:hlinkClick r:id="rId3"/>
              </a:rPr>
              <a:t>doInBackground</a:t>
            </a:r>
            <a:r>
              <a:rPr lang="en-US" sz="1100" dirty="0" smtClean="0">
                <a:hlinkClick r:id="rId3"/>
              </a:rPr>
              <a:t>(</a:t>
            </a:r>
            <a:r>
              <a:rPr lang="en-US" sz="1100" dirty="0" err="1" smtClean="0">
                <a:hlinkClick r:id="rId3"/>
              </a:rPr>
              <a:t>Params</a:t>
            </a:r>
            <a:r>
              <a:rPr lang="en-US" sz="1100" dirty="0" smtClean="0">
                <a:hlinkClick r:id="rId3"/>
              </a:rPr>
              <a:t>...)</a:t>
            </a:r>
            <a:r>
              <a:rPr lang="en-US" sz="1100" dirty="0" smtClean="0"/>
              <a:t>, invoked on the background thread immediately after </a:t>
            </a:r>
            <a:r>
              <a:rPr lang="en-US" sz="1100" dirty="0" err="1" smtClean="0">
                <a:hlinkClick r:id="rId3"/>
              </a:rPr>
              <a:t>onPreExecute</a:t>
            </a:r>
            <a:r>
              <a:rPr lang="en-US" sz="1100" dirty="0" smtClean="0">
                <a:hlinkClick r:id="rId3"/>
              </a:rPr>
              <a:t>()</a:t>
            </a:r>
            <a:r>
              <a:rPr lang="en-US" sz="1100" dirty="0" smtClean="0"/>
              <a:t> finishes executing. This step is used to perform background computation that can take a long time. The parameters of the asynchronous task are passed to this step. </a:t>
            </a:r>
          </a:p>
        </p:txBody>
      </p:sp>
      <p:sp>
        <p:nvSpPr>
          <p:cNvPr id="12" name="TextBox 11"/>
          <p:cNvSpPr txBox="1"/>
          <p:nvPr/>
        </p:nvSpPr>
        <p:spPr>
          <a:xfrm>
            <a:off x="6705600" y="3352800"/>
            <a:ext cx="2362200" cy="2231380"/>
          </a:xfrm>
          <a:prstGeom prst="rect">
            <a:avLst/>
          </a:prstGeom>
          <a:noFill/>
        </p:spPr>
        <p:txBody>
          <a:bodyPr wrap="square" rtlCol="0">
            <a:spAutoFit/>
          </a:bodyPr>
          <a:lstStyle/>
          <a:p>
            <a:r>
              <a:rPr lang="en-US" sz="1100" dirty="0" err="1" smtClean="0">
                <a:hlinkClick r:id="rId3"/>
              </a:rPr>
              <a:t>onProgressUpdate</a:t>
            </a:r>
            <a:r>
              <a:rPr lang="en-US" sz="1100" dirty="0" smtClean="0">
                <a:hlinkClick r:id="rId3"/>
              </a:rPr>
              <a:t>(Progress...)</a:t>
            </a:r>
            <a:r>
              <a:rPr lang="en-US" sz="1100" dirty="0" smtClean="0"/>
              <a:t>, invoked on the UI thread after a call to </a:t>
            </a:r>
            <a:r>
              <a:rPr lang="en-US" sz="1100" dirty="0" err="1" smtClean="0">
                <a:hlinkClick r:id="rId3"/>
              </a:rPr>
              <a:t>publishProgress</a:t>
            </a:r>
            <a:r>
              <a:rPr lang="en-US" sz="1100" dirty="0" smtClean="0">
                <a:hlinkClick r:id="rId3"/>
              </a:rPr>
              <a:t>(Progress...)</a:t>
            </a:r>
            <a:r>
              <a:rPr lang="en-US" sz="1100" dirty="0" smtClean="0"/>
              <a:t>. This method is used to display any form of progress in the user interface while the background computation is still executing. For instance, it can be used to animate a progress bar or show logs in a text field.</a:t>
            </a:r>
          </a:p>
          <a:p>
            <a:endParaRPr lang="en-US" dirty="0"/>
          </a:p>
        </p:txBody>
      </p:sp>
      <p:sp>
        <p:nvSpPr>
          <p:cNvPr id="13" name="TextBox 12"/>
          <p:cNvSpPr txBox="1"/>
          <p:nvPr/>
        </p:nvSpPr>
        <p:spPr>
          <a:xfrm>
            <a:off x="2286000" y="5334000"/>
            <a:ext cx="2971800" cy="1123384"/>
          </a:xfrm>
          <a:prstGeom prst="rect">
            <a:avLst/>
          </a:prstGeom>
          <a:noFill/>
        </p:spPr>
        <p:txBody>
          <a:bodyPr wrap="square" rtlCol="0">
            <a:spAutoFit/>
          </a:bodyPr>
          <a:lstStyle/>
          <a:p>
            <a:r>
              <a:rPr lang="en-US" sz="1100" dirty="0" err="1" smtClean="0">
                <a:hlinkClick r:id="rId3"/>
              </a:rPr>
              <a:t>onPostExecute</a:t>
            </a:r>
            <a:r>
              <a:rPr lang="en-US" sz="1100" dirty="0" smtClean="0">
                <a:hlinkClick r:id="rId3"/>
              </a:rPr>
              <a:t>(Result)</a:t>
            </a:r>
            <a:r>
              <a:rPr lang="en-US" sz="1100" dirty="0" smtClean="0"/>
              <a:t>, invoked on the UI thread after the background computation finishes. The result of the background computation is passed to this step as a parameter.</a:t>
            </a:r>
          </a:p>
          <a:p>
            <a:endParaRPr lang="en-US" sz="1200" dirty="0"/>
          </a:p>
        </p:txBody>
      </p:sp>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ASYNCTASKS</a:t>
            </a:r>
            <a:endParaRPr lang="en-US" dirty="0"/>
          </a:p>
        </p:txBody>
      </p:sp>
      <p:sp>
        <p:nvSpPr>
          <p:cNvPr id="4" name="Text Placeholder 3"/>
          <p:cNvSpPr>
            <a:spLocks noGrp="1"/>
          </p:cNvSpPr>
          <p:nvPr>
            <p:ph type="body" sz="quarter" idx="12"/>
          </p:nvPr>
        </p:nvSpPr>
        <p:spPr>
          <a:xfrm>
            <a:off x="0" y="1143000"/>
            <a:ext cx="7162800" cy="533400"/>
          </a:xfrm>
        </p:spPr>
        <p:txBody>
          <a:bodyPr/>
          <a:lstStyle/>
          <a:p>
            <a:r>
              <a:rPr lang="en-US" dirty="0" smtClean="0"/>
              <a:t>Example: </a:t>
            </a:r>
            <a:r>
              <a:rPr lang="en-US" dirty="0" err="1" smtClean="0"/>
              <a:t>Asynctask</a:t>
            </a:r>
            <a:endParaRPr lang="en-US" dirty="0"/>
          </a:p>
        </p:txBody>
      </p:sp>
      <p:sp>
        <p:nvSpPr>
          <p:cNvPr id="8" name="TextBox 7"/>
          <p:cNvSpPr txBox="1"/>
          <p:nvPr/>
        </p:nvSpPr>
        <p:spPr>
          <a:xfrm>
            <a:off x="342272" y="1931313"/>
            <a:ext cx="3239128" cy="430887"/>
          </a:xfrm>
          <a:prstGeom prst="rect">
            <a:avLst/>
          </a:prstGeom>
          <a:noFill/>
        </p:spPr>
        <p:txBody>
          <a:bodyPr wrap="square" rtlCol="0">
            <a:spAutoFit/>
          </a:bodyPr>
          <a:lstStyle/>
          <a:p>
            <a:r>
              <a:rPr lang="en-US" sz="1100" b="1" dirty="0" err="1" smtClean="0"/>
              <a:t>onPreExecute</a:t>
            </a:r>
            <a:r>
              <a:rPr lang="en-US" sz="1100" b="1" dirty="0" smtClean="0"/>
              <a:t>()</a:t>
            </a:r>
            <a:r>
              <a:rPr lang="en-US" sz="1100" dirty="0" smtClean="0"/>
              <a:t>: Creates a Progress Dialog with Title, Message &amp; Cancelable=False</a:t>
            </a:r>
            <a:endParaRPr lang="en-US" sz="1100" dirty="0"/>
          </a:p>
        </p:txBody>
      </p:sp>
      <p:sp>
        <p:nvSpPr>
          <p:cNvPr id="9" name="TextBox 8"/>
          <p:cNvSpPr txBox="1"/>
          <p:nvPr/>
        </p:nvSpPr>
        <p:spPr>
          <a:xfrm>
            <a:off x="76200" y="3657600"/>
            <a:ext cx="3581400" cy="261610"/>
          </a:xfrm>
          <a:prstGeom prst="rect">
            <a:avLst/>
          </a:prstGeom>
          <a:noFill/>
        </p:spPr>
        <p:txBody>
          <a:bodyPr wrap="square" rtlCol="0">
            <a:spAutoFit/>
          </a:bodyPr>
          <a:lstStyle/>
          <a:p>
            <a:r>
              <a:rPr lang="en-US" sz="1100" b="1" dirty="0" err="1" smtClean="0"/>
              <a:t>doInBackground</a:t>
            </a:r>
            <a:r>
              <a:rPr lang="en-US" sz="1100" b="1" dirty="0" smtClean="0"/>
              <a:t>()</a:t>
            </a:r>
            <a:r>
              <a:rPr lang="en-US" sz="1100" dirty="0" smtClean="0"/>
              <a:t>: Starts a new activity via an Intent</a:t>
            </a:r>
            <a:endParaRPr lang="en-US" sz="1100" dirty="0"/>
          </a:p>
        </p:txBody>
      </p:sp>
      <p:sp>
        <p:nvSpPr>
          <p:cNvPr id="10" name="TextBox 9"/>
          <p:cNvSpPr txBox="1"/>
          <p:nvPr/>
        </p:nvSpPr>
        <p:spPr>
          <a:xfrm>
            <a:off x="457200" y="4495800"/>
            <a:ext cx="3276600" cy="261610"/>
          </a:xfrm>
          <a:prstGeom prst="rect">
            <a:avLst/>
          </a:prstGeom>
          <a:noFill/>
        </p:spPr>
        <p:txBody>
          <a:bodyPr wrap="square" rtlCol="0">
            <a:spAutoFit/>
          </a:bodyPr>
          <a:lstStyle/>
          <a:p>
            <a:r>
              <a:rPr lang="en-US" sz="1100" b="1" dirty="0" err="1" smtClean="0"/>
              <a:t>onPostExecute</a:t>
            </a:r>
            <a:r>
              <a:rPr lang="en-US" sz="1100" b="1" dirty="0" smtClean="0"/>
              <a:t>()</a:t>
            </a:r>
            <a:r>
              <a:rPr lang="en-US" sz="1100" dirty="0" smtClean="0"/>
              <a:t>: Closes the Progress Dialog</a:t>
            </a:r>
            <a:endParaRPr lang="en-US" sz="1100" dirty="0"/>
          </a:p>
        </p:txBody>
      </p:sp>
      <p:sp>
        <p:nvSpPr>
          <p:cNvPr id="11" name="TextBox 10"/>
          <p:cNvSpPr txBox="1"/>
          <p:nvPr/>
        </p:nvSpPr>
        <p:spPr>
          <a:xfrm>
            <a:off x="304800" y="5029200"/>
            <a:ext cx="3276600" cy="430887"/>
          </a:xfrm>
          <a:prstGeom prst="rect">
            <a:avLst/>
          </a:prstGeom>
          <a:noFill/>
        </p:spPr>
        <p:txBody>
          <a:bodyPr wrap="square" rtlCol="0">
            <a:spAutoFit/>
          </a:bodyPr>
          <a:lstStyle/>
          <a:p>
            <a:r>
              <a:rPr lang="en-US" sz="1100" b="1" dirty="0" err="1" smtClean="0"/>
              <a:t>onCancelled</a:t>
            </a:r>
            <a:r>
              <a:rPr lang="en-US" sz="1100" b="1" dirty="0" smtClean="0"/>
              <a:t>()</a:t>
            </a:r>
            <a:r>
              <a:rPr lang="en-US" sz="1100" dirty="0" smtClean="0"/>
              <a:t>: Closes the task if the back button is pressed by the user</a:t>
            </a:r>
            <a:endParaRPr lang="en-US" sz="1100" dirty="0"/>
          </a:p>
        </p:txBody>
      </p:sp>
      <p:sp>
        <p:nvSpPr>
          <p:cNvPr id="12" name="TextBox 11"/>
          <p:cNvSpPr txBox="1"/>
          <p:nvPr/>
        </p:nvSpPr>
        <p:spPr>
          <a:xfrm>
            <a:off x="1066800" y="5715000"/>
            <a:ext cx="2667000" cy="261610"/>
          </a:xfrm>
          <a:prstGeom prst="rect">
            <a:avLst/>
          </a:prstGeom>
          <a:noFill/>
        </p:spPr>
        <p:txBody>
          <a:bodyPr wrap="square" rtlCol="0">
            <a:spAutoFit/>
          </a:bodyPr>
          <a:lstStyle/>
          <a:p>
            <a:r>
              <a:rPr lang="en-US" sz="1100" b="1" dirty="0" err="1" smtClean="0"/>
              <a:t>task.execute</a:t>
            </a:r>
            <a:r>
              <a:rPr lang="en-US" sz="1100" b="1" dirty="0" smtClean="0"/>
              <a:t>(): </a:t>
            </a:r>
            <a:r>
              <a:rPr lang="en-US" sz="1100" dirty="0" smtClean="0"/>
              <a:t>Starts the </a:t>
            </a:r>
            <a:r>
              <a:rPr lang="en-US" sz="1100" dirty="0" err="1" smtClean="0"/>
              <a:t>Asynctask</a:t>
            </a:r>
            <a:endParaRPr lang="en-US" sz="1100" dirty="0"/>
          </a:p>
        </p:txBody>
      </p:sp>
      <p:pic>
        <p:nvPicPr>
          <p:cNvPr id="638981" name="Picture 5"/>
          <p:cNvPicPr>
            <a:picLocks noChangeAspect="1" noChangeArrowheads="1"/>
          </p:cNvPicPr>
          <p:nvPr/>
        </p:nvPicPr>
        <p:blipFill>
          <a:blip r:embed="rId2" cstate="print"/>
          <a:srcRect/>
          <a:stretch>
            <a:fillRect/>
          </a:stretch>
        </p:blipFill>
        <p:spPr bwMode="auto">
          <a:xfrm>
            <a:off x="3543300" y="1524000"/>
            <a:ext cx="5524500" cy="4448175"/>
          </a:xfrm>
          <a:prstGeom prst="rect">
            <a:avLst/>
          </a:prstGeom>
          <a:noFill/>
          <a:ln w="9525">
            <a:noFill/>
            <a:miter lim="800000"/>
            <a:headEnd/>
            <a:tailEnd/>
          </a:ln>
        </p:spPr>
      </p:pic>
    </p:spTree>
    <p:extLst>
      <p:ext uri="{BB962C8B-B14F-4D97-AF65-F5344CB8AC3E}">
        <p14:creationId xmlns:p14="http://schemas.microsoft.com/office/powerpoint/2010/main" val="389756207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SERVICES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p:txBody>
          <a:bodyPr/>
          <a:lstStyle/>
          <a:p>
            <a:r>
              <a:rPr lang="en-US" dirty="0" smtClean="0"/>
              <a:t>Services</a:t>
            </a:r>
            <a:endParaRPr lang="en-US" dirty="0"/>
          </a:p>
        </p:txBody>
      </p:sp>
      <p:sp>
        <p:nvSpPr>
          <p:cNvPr id="3" name="Content Placeholder 2"/>
          <p:cNvSpPr>
            <a:spLocks noGrp="1"/>
          </p:cNvSpPr>
          <p:nvPr>
            <p:ph sz="quarter" idx="13"/>
          </p:nvPr>
        </p:nvSpPr>
        <p:spPr>
          <a:xfrm>
            <a:off x="152400" y="2133600"/>
            <a:ext cx="3352800" cy="3581400"/>
          </a:xfrm>
          <a:prstGeom prst="rect">
            <a:avLst/>
          </a:prstGeom>
        </p:spPr>
        <p:txBody>
          <a:bodyPr/>
          <a:lstStyle/>
          <a:p>
            <a:r>
              <a:rPr lang="en-US" dirty="0" smtClean="0"/>
              <a:t>A service is a component that runs in the background to perform long-running operations or to perform work for remote processes.</a:t>
            </a:r>
          </a:p>
          <a:p>
            <a:r>
              <a:rPr lang="en-US" dirty="0" smtClean="0"/>
              <a:t>A service does not provide a user interface.</a:t>
            </a:r>
          </a:p>
          <a:p>
            <a:r>
              <a:rPr lang="en-US" dirty="0" smtClean="0"/>
              <a:t>For example, a service might play music in the background while the user is in a different application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3557788" y="2171700"/>
            <a:ext cx="5205212" cy="3028950"/>
          </a:xfrm>
          <a:prstGeom prst="rect">
            <a:avLst/>
          </a:prstGeom>
          <a:noFill/>
          <a:ln w="9525">
            <a:noFill/>
            <a:miter lim="800000"/>
            <a:headEnd/>
            <a:tailEnd/>
          </a:ln>
          <a:effectLst/>
        </p:spPr>
      </p:pic>
    </p:spTree>
    <p:extLst>
      <p:ext uri="{BB962C8B-B14F-4D97-AF65-F5344CB8AC3E}">
        <p14:creationId xmlns:p14="http://schemas.microsoft.com/office/powerpoint/2010/main" val="25505201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6" name="Text Placeholder 5"/>
          <p:cNvSpPr>
            <a:spLocks noGrp="1"/>
          </p:cNvSpPr>
          <p:nvPr>
            <p:ph type="body" sz="quarter" idx="12"/>
          </p:nvPr>
        </p:nvSpPr>
        <p:spPr>
          <a:xfrm>
            <a:off x="0" y="990600"/>
            <a:ext cx="8534400" cy="533400"/>
          </a:xfrm>
        </p:spPr>
        <p:txBody>
          <a:bodyPr/>
          <a:lstStyle/>
          <a:p>
            <a:r>
              <a:rPr lang="en-US" dirty="0" smtClean="0"/>
              <a:t>Service Lifecycle</a:t>
            </a:r>
            <a:endParaRPr lang="en-US" dirty="0"/>
          </a:p>
        </p:txBody>
      </p:sp>
      <p:pic>
        <p:nvPicPr>
          <p:cNvPr id="5" name="Picture 4" descr="service_lifecycle_rdc.jpg"/>
          <p:cNvPicPr>
            <a:picLocks noChangeAspect="1"/>
          </p:cNvPicPr>
          <p:nvPr/>
        </p:nvPicPr>
        <p:blipFill>
          <a:blip r:embed="rId2" cstate="print"/>
          <a:stretch>
            <a:fillRect/>
          </a:stretch>
        </p:blipFill>
        <p:spPr>
          <a:xfrm>
            <a:off x="4038600" y="1371600"/>
            <a:ext cx="5016300" cy="4872429"/>
          </a:xfrm>
          <a:prstGeom prst="rect">
            <a:avLst/>
          </a:prstGeom>
        </p:spPr>
      </p:pic>
      <p:sp>
        <p:nvSpPr>
          <p:cNvPr id="7" name="TextBox 6"/>
          <p:cNvSpPr txBox="1"/>
          <p:nvPr/>
        </p:nvSpPr>
        <p:spPr>
          <a:xfrm>
            <a:off x="228600" y="1600200"/>
            <a:ext cx="3810000" cy="3985706"/>
          </a:xfrm>
          <a:prstGeom prst="rect">
            <a:avLst/>
          </a:prstGeom>
          <a:noFill/>
        </p:spPr>
        <p:txBody>
          <a:bodyPr wrap="square" rtlCol="0">
            <a:spAutoFit/>
          </a:bodyPr>
          <a:lstStyle/>
          <a:p>
            <a:r>
              <a:rPr lang="en-US" sz="1100" b="1" dirty="0" err="1" smtClean="0"/>
              <a:t>startService</a:t>
            </a:r>
            <a:r>
              <a:rPr lang="en-US" sz="1100" b="1" dirty="0" smtClean="0"/>
              <a:t>(Intent Service)</a:t>
            </a:r>
            <a:r>
              <a:rPr lang="en-US" sz="1100" dirty="0" smtClean="0"/>
              <a:t/>
            </a:r>
            <a:br>
              <a:rPr lang="en-US" sz="1100" dirty="0" smtClean="0"/>
            </a:br>
            <a:r>
              <a:rPr lang="en-US" sz="1100" dirty="0" smtClean="0"/>
              <a:t>This you must call to start un-bounded </a:t>
            </a:r>
            <a:r>
              <a:rPr lang="en-US" sz="1100" dirty="0" err="1" smtClean="0"/>
              <a:t>serviec</a:t>
            </a:r>
            <a:r>
              <a:rPr lang="en-US" sz="1100" dirty="0" smtClean="0"/>
              <a:t/>
            </a:r>
            <a:br>
              <a:rPr lang="en-US" sz="1100" dirty="0" smtClean="0"/>
            </a:br>
            <a:r>
              <a:rPr lang="en-US" sz="1100" dirty="0" smtClean="0"/>
              <a:t/>
            </a:r>
            <a:br>
              <a:rPr lang="en-US" sz="1100" dirty="0" smtClean="0"/>
            </a:br>
            <a:r>
              <a:rPr lang="en-US" sz="1100" b="1" dirty="0" err="1" smtClean="0"/>
              <a:t>onCreate</a:t>
            </a:r>
            <a:r>
              <a:rPr lang="en-US" sz="1100" b="1" dirty="0" smtClean="0"/>
              <a:t>()</a:t>
            </a:r>
            <a:r>
              <a:rPr lang="en-US" sz="1100" dirty="0" smtClean="0"/>
              <a:t/>
            </a:r>
            <a:br>
              <a:rPr lang="en-US" sz="1100" dirty="0" smtClean="0"/>
            </a:br>
            <a:r>
              <a:rPr lang="en-US" sz="1100" dirty="0" smtClean="0"/>
              <a:t>This method is Called when the service is first created</a:t>
            </a:r>
            <a:br>
              <a:rPr lang="en-US" sz="1100" dirty="0" smtClean="0"/>
            </a:br>
            <a:r>
              <a:rPr lang="en-US" sz="1100" dirty="0" smtClean="0"/>
              <a:t/>
            </a:r>
            <a:br>
              <a:rPr lang="en-US" sz="1100" dirty="0" smtClean="0"/>
            </a:br>
            <a:r>
              <a:rPr lang="en-US" sz="1100" b="1" dirty="0" err="1" smtClean="0"/>
              <a:t>onStartCommand</a:t>
            </a:r>
            <a:r>
              <a:rPr lang="en-US" sz="1100" b="1" dirty="0" smtClean="0"/>
              <a:t>(Intent </a:t>
            </a:r>
            <a:r>
              <a:rPr lang="en-US" sz="1100" b="1" dirty="0" err="1" smtClean="0"/>
              <a:t>intent</a:t>
            </a:r>
            <a:r>
              <a:rPr lang="en-US" sz="1100" b="1" dirty="0" smtClean="0"/>
              <a:t>, </a:t>
            </a:r>
            <a:r>
              <a:rPr lang="en-US" sz="1100" b="1" dirty="0" err="1" smtClean="0"/>
              <a:t>int</a:t>
            </a:r>
            <a:r>
              <a:rPr lang="en-US" sz="1100" b="1" dirty="0" smtClean="0"/>
              <a:t> flags, </a:t>
            </a:r>
            <a:r>
              <a:rPr lang="en-US" sz="1100" b="1" dirty="0" err="1" smtClean="0"/>
              <a:t>int</a:t>
            </a:r>
            <a:r>
              <a:rPr lang="en-US" sz="1100" b="1" dirty="0" smtClean="0"/>
              <a:t> </a:t>
            </a:r>
            <a:r>
              <a:rPr lang="en-US" sz="1100" b="1" dirty="0" err="1" smtClean="0"/>
              <a:t>startId</a:t>
            </a:r>
            <a:r>
              <a:rPr lang="en-US" sz="1100" b="1" dirty="0" smtClean="0"/>
              <a:t>)</a:t>
            </a:r>
            <a:r>
              <a:rPr lang="en-US" sz="1100" dirty="0" smtClean="0"/>
              <a:t/>
            </a:r>
            <a:br>
              <a:rPr lang="en-US" sz="1100" dirty="0" smtClean="0"/>
            </a:br>
            <a:r>
              <a:rPr lang="en-US" sz="1100" dirty="0" smtClean="0"/>
              <a:t>This method is called when service is started</a:t>
            </a:r>
            <a:br>
              <a:rPr lang="en-US" sz="1100" dirty="0" smtClean="0"/>
            </a:br>
            <a:r>
              <a:rPr lang="en-US" sz="1100" dirty="0" smtClean="0"/>
              <a:t/>
            </a:r>
            <a:br>
              <a:rPr lang="en-US" sz="1100" dirty="0" smtClean="0"/>
            </a:br>
            <a:r>
              <a:rPr lang="en-US" sz="1100" b="1" dirty="0" err="1" smtClean="0"/>
              <a:t>onBind</a:t>
            </a:r>
            <a:r>
              <a:rPr lang="en-US" sz="1100" b="1" dirty="0" smtClean="0"/>
              <a:t>(Intent </a:t>
            </a:r>
            <a:r>
              <a:rPr lang="en-US" sz="1100" b="1" dirty="0" err="1" smtClean="0"/>
              <a:t>intent</a:t>
            </a:r>
            <a:r>
              <a:rPr lang="en-US" sz="1100" b="1" dirty="0" smtClean="0"/>
              <a:t>)</a:t>
            </a:r>
            <a:r>
              <a:rPr lang="en-US" sz="1100" dirty="0" smtClean="0"/>
              <a:t/>
            </a:r>
            <a:br>
              <a:rPr lang="en-US" sz="1100" dirty="0" smtClean="0"/>
            </a:br>
            <a:r>
              <a:rPr lang="en-US" sz="1100" dirty="0" smtClean="0"/>
              <a:t>This method you must call if you want to bind with activity</a:t>
            </a:r>
            <a:br>
              <a:rPr lang="en-US" sz="1100" dirty="0" smtClean="0"/>
            </a:br>
            <a:r>
              <a:rPr lang="en-US" sz="1100" dirty="0" smtClean="0"/>
              <a:t/>
            </a:r>
            <a:br>
              <a:rPr lang="en-US" sz="1100" dirty="0" smtClean="0"/>
            </a:br>
            <a:r>
              <a:rPr lang="en-US" sz="1100" b="1" dirty="0" err="1" smtClean="0"/>
              <a:t>onUnbind</a:t>
            </a:r>
            <a:r>
              <a:rPr lang="en-US" sz="1100" b="1" dirty="0" smtClean="0"/>
              <a:t>(Intent </a:t>
            </a:r>
            <a:r>
              <a:rPr lang="en-US" sz="1100" b="1" dirty="0" err="1" smtClean="0"/>
              <a:t>intent</a:t>
            </a:r>
            <a:r>
              <a:rPr lang="en-US" sz="1100" b="1" dirty="0" smtClean="0"/>
              <a:t>)</a:t>
            </a:r>
            <a:r>
              <a:rPr lang="en-US" sz="1100" dirty="0" smtClean="0"/>
              <a:t/>
            </a:r>
            <a:br>
              <a:rPr lang="en-US" sz="1100" dirty="0" smtClean="0"/>
            </a:br>
            <a:r>
              <a:rPr lang="en-US" sz="1100" dirty="0" smtClean="0"/>
              <a:t>This method is Called when the service will un-</a:t>
            </a:r>
            <a:r>
              <a:rPr lang="en-US" sz="1100" dirty="0" err="1" smtClean="0"/>
              <a:t>binded</a:t>
            </a:r>
            <a:r>
              <a:rPr lang="en-US" sz="1100" dirty="0" smtClean="0"/>
              <a:t> from activity</a:t>
            </a:r>
            <a:br>
              <a:rPr lang="en-US" sz="1100" dirty="0" smtClean="0"/>
            </a:br>
            <a:r>
              <a:rPr lang="en-US" sz="1100" dirty="0" smtClean="0"/>
              <a:t/>
            </a:r>
            <a:br>
              <a:rPr lang="en-US" sz="1100" dirty="0" smtClean="0"/>
            </a:br>
            <a:r>
              <a:rPr lang="en-US" sz="1100" b="1" dirty="0" err="1" smtClean="0"/>
              <a:t>onRebind</a:t>
            </a:r>
            <a:r>
              <a:rPr lang="en-US" sz="1100" b="1" dirty="0" smtClean="0"/>
              <a:t>(Intent </a:t>
            </a:r>
            <a:r>
              <a:rPr lang="en-US" sz="1100" b="1" dirty="0" err="1" smtClean="0"/>
              <a:t>intent</a:t>
            </a:r>
            <a:r>
              <a:rPr lang="en-US" sz="1100" b="1" dirty="0" smtClean="0"/>
              <a:t>)</a:t>
            </a:r>
            <a:r>
              <a:rPr lang="en-US" sz="1100" dirty="0" smtClean="0"/>
              <a:t/>
            </a:r>
            <a:br>
              <a:rPr lang="en-US" sz="1100" dirty="0" smtClean="0"/>
            </a:br>
            <a:r>
              <a:rPr lang="en-US" sz="1100" dirty="0" smtClean="0"/>
              <a:t>This method is called when you want to Re-bind service after calling un-bind method</a:t>
            </a:r>
            <a:br>
              <a:rPr lang="en-US" sz="1100" dirty="0" smtClean="0"/>
            </a:br>
            <a:r>
              <a:rPr lang="en-US" sz="1100" dirty="0" smtClean="0"/>
              <a:t/>
            </a:r>
            <a:br>
              <a:rPr lang="en-US" sz="1100" dirty="0" smtClean="0"/>
            </a:br>
            <a:r>
              <a:rPr lang="en-US" sz="1100" b="1" dirty="0" err="1" smtClean="0"/>
              <a:t>onDestroy</a:t>
            </a:r>
            <a:r>
              <a:rPr lang="en-US" sz="1100" b="1" dirty="0" smtClean="0"/>
              <a:t>()</a:t>
            </a:r>
            <a:r>
              <a:rPr lang="en-US" sz="1100" dirty="0" smtClean="0"/>
              <a:t/>
            </a:r>
            <a:br>
              <a:rPr lang="en-US" sz="1100" dirty="0" smtClean="0"/>
            </a:br>
            <a:r>
              <a:rPr lang="en-US" sz="1100" dirty="0" smtClean="0"/>
              <a:t>This method is called when The service is no longer used and is being destroyed</a:t>
            </a:r>
            <a:endParaRPr lang="en-US" sz="1100" dirty="0"/>
          </a:p>
        </p:txBody>
      </p:sp>
    </p:spTree>
    <p:extLst>
      <p:ext uri="{BB962C8B-B14F-4D97-AF65-F5344CB8AC3E}">
        <p14:creationId xmlns:p14="http://schemas.microsoft.com/office/powerpoint/2010/main" val="321107059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219200"/>
            <a:ext cx="8686800" cy="533400"/>
          </a:xfrm>
        </p:spPr>
        <p:txBody>
          <a:bodyPr/>
          <a:lstStyle/>
          <a:p>
            <a:r>
              <a:rPr lang="en-US" dirty="0" smtClean="0"/>
              <a:t>Steps to Create a Service</a:t>
            </a:r>
            <a:endParaRPr lang="en-US" dirty="0"/>
          </a:p>
        </p:txBody>
      </p:sp>
      <p:sp>
        <p:nvSpPr>
          <p:cNvPr id="3" name="Content Placeholder 2"/>
          <p:cNvSpPr>
            <a:spLocks noGrp="1"/>
          </p:cNvSpPr>
          <p:nvPr>
            <p:ph sz="quarter" idx="13"/>
          </p:nvPr>
        </p:nvSpPr>
        <p:spPr>
          <a:xfrm>
            <a:off x="0" y="2133600"/>
            <a:ext cx="9144000" cy="3581400"/>
          </a:xfrm>
          <a:prstGeom prst="rect">
            <a:avLst/>
          </a:prstGeom>
        </p:spPr>
        <p:txBody>
          <a:bodyPr/>
          <a:lstStyle/>
          <a:p>
            <a:r>
              <a:rPr lang="en-US" dirty="0" smtClean="0"/>
              <a:t>Create a new Android Application.</a:t>
            </a:r>
          </a:p>
          <a:p>
            <a:r>
              <a:rPr lang="en-US" dirty="0" smtClean="0"/>
              <a:t>Create a Service class or extend Service in an existing class</a:t>
            </a:r>
          </a:p>
          <a:p>
            <a:r>
              <a:rPr lang="en-US" dirty="0" smtClean="0"/>
              <a:t>Add service in the manifest</a:t>
            </a:r>
          </a:p>
          <a:p>
            <a:r>
              <a:rPr lang="en-US" dirty="0" smtClean="0"/>
              <a:t>Create an Activity class</a:t>
            </a:r>
          </a:p>
          <a:p>
            <a:r>
              <a:rPr lang="en-US" dirty="0" smtClean="0"/>
              <a:t>Start the service via Intent from the Activity class</a:t>
            </a:r>
          </a:p>
          <a:p>
            <a:r>
              <a:rPr lang="en-US" dirty="0" smtClean="0"/>
              <a:t>Stop the service via Intent from the Activity class after the action/event is completed</a:t>
            </a:r>
            <a:endParaRPr lang="en-US" dirty="0"/>
          </a:p>
        </p:txBody>
      </p:sp>
    </p:spTree>
    <p:extLst>
      <p:ext uri="{BB962C8B-B14F-4D97-AF65-F5344CB8AC3E}">
        <p14:creationId xmlns:p14="http://schemas.microsoft.com/office/powerpoint/2010/main" val="25505201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066800"/>
            <a:ext cx="8686800" cy="533400"/>
          </a:xfrm>
        </p:spPr>
        <p:txBody>
          <a:bodyPr/>
          <a:lstStyle/>
          <a:p>
            <a:r>
              <a:rPr lang="en-US" dirty="0" smtClean="0"/>
              <a:t>Example: </a:t>
            </a:r>
            <a:r>
              <a:rPr lang="en-US" smtClean="0"/>
              <a:t>Service Class</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1295400" y="1676400"/>
            <a:ext cx="6296025" cy="4267200"/>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Example: Activity Class with Service calls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762001" y="1824038"/>
            <a:ext cx="7081838" cy="3738562"/>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Declaring a Service in the Manifest</a:t>
            </a:r>
            <a:endParaRPr lang="en-US" dirty="0"/>
          </a:p>
        </p:txBody>
      </p:sp>
      <p:sp>
        <p:nvSpPr>
          <p:cNvPr id="6" name="Content Placeholder 2"/>
          <p:cNvSpPr>
            <a:spLocks noGrp="1"/>
          </p:cNvSpPr>
          <p:nvPr>
            <p:ph sz="quarter" idx="13"/>
          </p:nvPr>
        </p:nvSpPr>
        <p:spPr>
          <a:xfrm>
            <a:off x="0" y="1600200"/>
            <a:ext cx="9144000" cy="3581400"/>
          </a:xfrm>
          <a:prstGeom prst="rect">
            <a:avLst/>
          </a:prstGeom>
        </p:spPr>
        <p:txBody>
          <a:bodyPr/>
          <a:lstStyle/>
          <a:p>
            <a:r>
              <a:rPr lang="en-US" dirty="0" smtClean="0"/>
              <a:t>Like activities (and other components), you must declare all services in your application's manifest file.</a:t>
            </a:r>
          </a:p>
          <a:p>
            <a:r>
              <a:rPr lang="en-US" dirty="0" smtClean="0"/>
              <a:t>To declare your service, add a </a:t>
            </a:r>
            <a:r>
              <a:rPr lang="en-US" dirty="0" smtClean="0">
                <a:hlinkClick r:id="rId2"/>
              </a:rPr>
              <a:t>&lt;service&gt;</a:t>
            </a:r>
            <a:r>
              <a:rPr lang="en-US" dirty="0" smtClean="0"/>
              <a:t> element as a child of the </a:t>
            </a:r>
            <a:r>
              <a:rPr lang="en-US" dirty="0" smtClean="0">
                <a:hlinkClick r:id="rId3"/>
              </a:rPr>
              <a:t>&lt;application&gt;</a:t>
            </a:r>
            <a:r>
              <a:rPr lang="en-US" dirty="0" smtClean="0"/>
              <a:t> element. </a:t>
            </a:r>
            <a:endParaRPr lang="en-US" dirty="0"/>
          </a:p>
        </p:txBody>
      </p:sp>
      <p:pic>
        <p:nvPicPr>
          <p:cNvPr id="3074" name="Picture 2"/>
          <p:cNvPicPr>
            <a:picLocks noChangeAspect="1" noChangeArrowheads="1"/>
          </p:cNvPicPr>
          <p:nvPr/>
        </p:nvPicPr>
        <p:blipFill>
          <a:blip r:embed="rId4" cstate="print"/>
          <a:srcRect/>
          <a:stretch>
            <a:fillRect/>
          </a:stretch>
        </p:blipFill>
        <p:spPr bwMode="auto">
          <a:xfrm>
            <a:off x="304800" y="2895600"/>
            <a:ext cx="7848600" cy="1905000"/>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Bound Services</a:t>
            </a:r>
            <a:endParaRPr lang="en-US" dirty="0"/>
          </a:p>
        </p:txBody>
      </p:sp>
      <p:sp>
        <p:nvSpPr>
          <p:cNvPr id="6" name="Content Placeholder 2"/>
          <p:cNvSpPr>
            <a:spLocks noGrp="1"/>
          </p:cNvSpPr>
          <p:nvPr>
            <p:ph sz="quarter" idx="13"/>
          </p:nvPr>
        </p:nvSpPr>
        <p:spPr>
          <a:xfrm>
            <a:off x="0" y="1600200"/>
            <a:ext cx="9144000" cy="3581400"/>
          </a:xfrm>
          <a:prstGeom prst="rect">
            <a:avLst/>
          </a:prstGeom>
        </p:spPr>
        <p:txBody>
          <a:bodyPr/>
          <a:lstStyle/>
          <a:p>
            <a:r>
              <a:rPr lang="en-US" dirty="0" smtClean="0"/>
              <a:t>A bound service is an implementation of the </a:t>
            </a:r>
            <a:r>
              <a:rPr lang="en-US" dirty="0" smtClean="0">
                <a:hlinkClick r:id="rId2"/>
              </a:rPr>
              <a:t>Service</a:t>
            </a:r>
            <a:r>
              <a:rPr lang="en-US" dirty="0" smtClean="0"/>
              <a:t> class that allows other applications to bind to it and interact with it.</a:t>
            </a:r>
          </a:p>
          <a:p>
            <a:r>
              <a:rPr lang="en-US" dirty="0" smtClean="0"/>
              <a:t>To provide binding for a service, you must implement the </a:t>
            </a:r>
            <a:r>
              <a:rPr lang="en-US" dirty="0" err="1" smtClean="0">
                <a:hlinkClick r:id="rId2"/>
              </a:rPr>
              <a:t>onBind</a:t>
            </a:r>
            <a:r>
              <a:rPr lang="en-US" dirty="0" smtClean="0">
                <a:hlinkClick r:id="rId2"/>
              </a:rPr>
              <a:t>()</a:t>
            </a:r>
            <a:r>
              <a:rPr lang="en-US" dirty="0" smtClean="0"/>
              <a:t>callback method.</a:t>
            </a:r>
          </a:p>
          <a:p>
            <a:r>
              <a:rPr lang="en-US" dirty="0" smtClean="0"/>
              <a:t>This method returns an </a:t>
            </a:r>
            <a:r>
              <a:rPr lang="en-US" dirty="0" err="1" smtClean="0">
                <a:hlinkClick r:id="rId3"/>
              </a:rPr>
              <a:t>IBinder</a:t>
            </a:r>
            <a:r>
              <a:rPr lang="en-US" dirty="0" smtClean="0"/>
              <a:t> object that defines the programming interface that clients can use to interact with the service.</a:t>
            </a:r>
          </a:p>
          <a:p>
            <a:r>
              <a:rPr lang="en-US" dirty="0" smtClean="0"/>
              <a:t>A client can bind to the service by calling </a:t>
            </a:r>
            <a:r>
              <a:rPr lang="en-US" dirty="0" err="1" smtClean="0">
                <a:hlinkClick r:id="rId4"/>
              </a:rPr>
              <a:t>bindService</a:t>
            </a:r>
            <a:r>
              <a:rPr lang="en-US" dirty="0" smtClean="0">
                <a:hlinkClick r:id="rId4"/>
              </a:rPr>
              <a:t>()</a:t>
            </a:r>
            <a:endParaRPr lang="en-US" dirty="0" smtClean="0"/>
          </a:p>
          <a:p>
            <a:r>
              <a:rPr lang="en-US" dirty="0" smtClean="0"/>
              <a:t>When it does, it must provide an implementation </a:t>
            </a:r>
            <a:r>
              <a:rPr lang="en-US" dirty="0" err="1" smtClean="0"/>
              <a:t>of</a:t>
            </a:r>
            <a:r>
              <a:rPr lang="en-US" dirty="0" err="1" smtClean="0">
                <a:hlinkClick r:id="rId5"/>
              </a:rPr>
              <a:t>ServiceConnection</a:t>
            </a:r>
            <a:endParaRPr lang="en-US" dirty="0" smtClean="0"/>
          </a:p>
          <a:p>
            <a:r>
              <a:rPr lang="en-US" dirty="0" smtClean="0"/>
              <a:t>Call </a:t>
            </a:r>
            <a:r>
              <a:rPr lang="en-US" dirty="0" err="1" smtClean="0">
                <a:hlinkClick r:id="rId5"/>
              </a:rPr>
              <a:t>onServiceConnected</a:t>
            </a:r>
            <a:r>
              <a:rPr lang="en-US" dirty="0" smtClean="0">
                <a:hlinkClick r:id="rId5"/>
              </a:rPr>
              <a:t>()</a:t>
            </a:r>
            <a:r>
              <a:rPr lang="en-US" dirty="0" smtClean="0"/>
              <a:t> on the </a:t>
            </a:r>
            <a:r>
              <a:rPr lang="en-US" dirty="0" err="1" smtClean="0">
                <a:hlinkClick r:id="rId5"/>
              </a:rPr>
              <a:t>ServiceConnection</a:t>
            </a:r>
            <a:r>
              <a:rPr lang="en-US" dirty="0" smtClean="0"/>
              <a:t>, to deliver the </a:t>
            </a:r>
            <a:r>
              <a:rPr lang="en-US" dirty="0" err="1" smtClean="0">
                <a:hlinkClick r:id="rId3"/>
              </a:rPr>
              <a:t>IBinder</a:t>
            </a:r>
            <a:r>
              <a:rPr lang="en-US" dirty="0" smtClean="0"/>
              <a:t> that the client can use to communicate with the service.</a:t>
            </a:r>
            <a:endParaRPr lang="en-US" dirty="0"/>
          </a:p>
        </p:txBody>
      </p:sp>
    </p:spTree>
    <p:extLst>
      <p:ext uri="{BB962C8B-B14F-4D97-AF65-F5344CB8AC3E}">
        <p14:creationId xmlns:p14="http://schemas.microsoft.com/office/powerpoint/2010/main" val="255052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Android Application Fundamentals</a:t>
            </a:r>
          </a:p>
        </p:txBody>
      </p:sp>
      <p:sp>
        <p:nvSpPr>
          <p:cNvPr id="10" name="Text Placeholder 9"/>
          <p:cNvSpPr>
            <a:spLocks noGrp="1"/>
          </p:cNvSpPr>
          <p:nvPr>
            <p:ph type="body" sz="quarter" idx="12"/>
          </p:nvPr>
        </p:nvSpPr>
        <p:spPr/>
        <p:txBody>
          <a:bodyPr/>
          <a:lstStyle/>
          <a:p>
            <a:r>
              <a:rPr lang="en-US" dirty="0" smtClean="0"/>
              <a:t>Getting Started</a:t>
            </a:r>
            <a:endParaRPr lang="en-US" dirty="0"/>
          </a:p>
        </p:txBody>
      </p:sp>
      <p:sp>
        <p:nvSpPr>
          <p:cNvPr id="12" name="Content Placeholder 11"/>
          <p:cNvSpPr>
            <a:spLocks noGrp="1"/>
          </p:cNvSpPr>
          <p:nvPr>
            <p:ph sz="quarter" idx="13"/>
          </p:nvPr>
        </p:nvSpPr>
        <p:spPr>
          <a:xfrm>
            <a:off x="152400" y="2133600"/>
            <a:ext cx="8534400" cy="3581400"/>
          </a:xfrm>
          <a:prstGeom prst="rect">
            <a:avLst/>
          </a:prstGeom>
        </p:spPr>
        <p:txBody>
          <a:bodyPr>
            <a:normAutofit lnSpcReduction="10000"/>
          </a:bodyPr>
          <a:lstStyle/>
          <a:p>
            <a:pPr>
              <a:buNone/>
            </a:pPr>
            <a:r>
              <a:rPr lang="en-US" sz="1800" b="1" dirty="0" smtClean="0"/>
              <a:t>Setting up your Environment for Android Development</a:t>
            </a:r>
            <a:endParaRPr lang="en-US" sz="1800" dirty="0" smtClean="0"/>
          </a:p>
          <a:p>
            <a:pPr>
              <a:buFont typeface="+mj-lt"/>
              <a:buAutoNum type="arabicPeriod"/>
            </a:pPr>
            <a:r>
              <a:rPr lang="en-US" dirty="0" smtClean="0"/>
              <a:t>Download and install JDK version 7 &amp; above for your OS version (32 or 64 bit)</a:t>
            </a:r>
          </a:p>
          <a:p>
            <a:pPr>
              <a:buFont typeface="+mj-lt"/>
              <a:buAutoNum type="arabicPeriod"/>
            </a:pPr>
            <a:r>
              <a:rPr lang="en-US" dirty="0" smtClean="0"/>
              <a:t>Download and install </a:t>
            </a:r>
            <a:r>
              <a:rPr lang="en-US" dirty="0" smtClean="0">
                <a:hlinkClick r:id="rId2"/>
              </a:rPr>
              <a:t>Android </a:t>
            </a:r>
            <a:r>
              <a:rPr lang="en-US" dirty="0">
                <a:hlinkClick r:id="rId2"/>
              </a:rPr>
              <a:t>Studio</a:t>
            </a:r>
            <a:r>
              <a:rPr lang="en-US" dirty="0" smtClean="0"/>
              <a:t>. (Minimum 2GB RAM, Recommended 4GB RAM)</a:t>
            </a:r>
          </a:p>
          <a:p>
            <a:pPr>
              <a:buFont typeface="+mj-lt"/>
              <a:buAutoNum type="arabicPeriod"/>
            </a:pPr>
            <a:r>
              <a:rPr lang="en-US" dirty="0" smtClean="0"/>
              <a:t>Download </a:t>
            </a:r>
            <a:r>
              <a:rPr lang="en-US" dirty="0"/>
              <a:t>the latest SDK tools and platforms using the </a:t>
            </a:r>
            <a:r>
              <a:rPr lang="en-US" dirty="0">
                <a:hlinkClick r:id="rId3"/>
              </a:rPr>
              <a:t>SDK Manager</a:t>
            </a:r>
            <a:r>
              <a:rPr lang="en-US" dirty="0" smtClean="0"/>
              <a:t>.</a:t>
            </a:r>
          </a:p>
          <a:p>
            <a:pPr>
              <a:buFont typeface="+mj-lt"/>
              <a:buAutoNum type="arabicPeriod"/>
            </a:pPr>
            <a:r>
              <a:rPr lang="en-US" dirty="0" smtClean="0"/>
              <a:t>Android Studio IDE will create emulators based on your system configuration</a:t>
            </a:r>
          </a:p>
          <a:p>
            <a:pPr>
              <a:buFont typeface="+mj-lt"/>
              <a:buAutoNum type="arabicPeriod"/>
            </a:pPr>
            <a:r>
              <a:rPr lang="en-US" dirty="0" smtClean="0"/>
              <a:t>Alternately we may use Android ADT or Eclipse IDE for development as well</a:t>
            </a:r>
            <a:endParaRPr lang="en-US" dirty="0"/>
          </a:p>
          <a:p>
            <a:endParaRPr lang="en-US" dirty="0"/>
          </a:p>
        </p:txBody>
      </p:sp>
    </p:spTree>
    <p:extLst>
      <p:ext uri="{BB962C8B-B14F-4D97-AF65-F5344CB8AC3E}">
        <p14:creationId xmlns:p14="http://schemas.microsoft.com/office/powerpoint/2010/main" val="81414632"/>
      </p:ext>
    </p:extLst>
  </p:cSld>
  <p:clrMapOvr>
    <a:masterClrMapping/>
  </p:clrMapOv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Example: Bound Service</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276350" y="1600200"/>
            <a:ext cx="6591300" cy="4829175"/>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Example: Activity binding to a Service</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52400" y="1600200"/>
            <a:ext cx="5514975" cy="2924175"/>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SERVICES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Example: Service connection to the bound service</a:t>
            </a:r>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228600" y="1676400"/>
            <a:ext cx="6238875" cy="2962275"/>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CONTENT PROVIDERS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a:t>
            </a:r>
          </a:p>
        </p:txBody>
      </p:sp>
      <p:sp>
        <p:nvSpPr>
          <p:cNvPr id="4" name="Text Placeholder 3"/>
          <p:cNvSpPr>
            <a:spLocks noGrp="1"/>
          </p:cNvSpPr>
          <p:nvPr>
            <p:ph type="body" sz="quarter" idx="12"/>
          </p:nvPr>
        </p:nvSpPr>
        <p:spPr/>
        <p:txBody>
          <a:bodyPr/>
          <a:lstStyle/>
          <a:p>
            <a:r>
              <a:rPr lang="en-US" dirty="0" smtClean="0"/>
              <a:t>Content Provider Basics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Content providers store and retrieve data and make it accessible to all applications. They're the only way to share data across applications; there's no common storage area that all Android packages can access. </a:t>
            </a:r>
          </a:p>
          <a:p>
            <a:r>
              <a:rPr lang="en-US" dirty="0" smtClean="0"/>
              <a:t>Android ships with a number of content providers for common data types (audio, video, images, personal contact information, and so on). You can see some of them listed in the </a:t>
            </a:r>
            <a:r>
              <a:rPr lang="en-US" dirty="0" err="1" smtClean="0">
                <a:hlinkClick r:id="rId2"/>
              </a:rPr>
              <a:t>android.provider</a:t>
            </a:r>
            <a:r>
              <a:rPr lang="en-US" dirty="0" smtClean="0"/>
              <a:t> package. You can query these providers for the data they contain (although, for some, you must acquire the proper permission to read the data). </a:t>
            </a:r>
          </a:p>
          <a:p>
            <a:r>
              <a:rPr lang="en-US" dirty="0" smtClean="0"/>
              <a:t>If you want to make your own data public, you have two options: You can create your own content provider (a </a:t>
            </a:r>
            <a:r>
              <a:rPr lang="en-US" dirty="0" err="1" smtClean="0">
                <a:hlinkClick r:id="rId3"/>
              </a:rPr>
              <a:t>ContentProvider</a:t>
            </a:r>
            <a:r>
              <a:rPr lang="en-US" dirty="0" smtClean="0"/>
              <a:t> subclass) or you can add the data to an existing provider — if there's one that controls the same type of data and you have permission to write to it. </a:t>
            </a:r>
          </a:p>
          <a:p>
            <a:endParaRPr lang="en-US" dirty="0"/>
          </a:p>
        </p:txBody>
      </p:sp>
    </p:spTree>
    <p:extLst>
      <p:ext uri="{BB962C8B-B14F-4D97-AF65-F5344CB8AC3E}">
        <p14:creationId xmlns:p14="http://schemas.microsoft.com/office/powerpoint/2010/main" val="181801318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a:t>
            </a:r>
          </a:p>
        </p:txBody>
      </p:sp>
      <p:sp>
        <p:nvSpPr>
          <p:cNvPr id="4" name="Text Placeholder 3"/>
          <p:cNvSpPr>
            <a:spLocks noGrp="1"/>
          </p:cNvSpPr>
          <p:nvPr>
            <p:ph type="body" sz="quarter" idx="12"/>
          </p:nvPr>
        </p:nvSpPr>
        <p:spPr/>
        <p:txBody>
          <a:bodyPr/>
          <a:lstStyle/>
          <a:p>
            <a:r>
              <a:rPr lang="en-US" dirty="0" smtClean="0"/>
              <a:t>Content Provider Basics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How a content provider actually stores its data under the covers is up to its designer. But all content providers implement a common interface for querying the provider and returning results — as well as for adding, altering, and deleting data. </a:t>
            </a:r>
          </a:p>
          <a:p>
            <a:r>
              <a:rPr lang="en-US" smtClean="0"/>
              <a:t>It's an interface that clients use indirectly, most generally through </a:t>
            </a:r>
            <a:r>
              <a:rPr lang="en-US" smtClean="0">
                <a:hlinkClick r:id="rId2"/>
              </a:rPr>
              <a:t>ContentResolver</a:t>
            </a:r>
            <a:r>
              <a:rPr lang="en-US" smtClean="0"/>
              <a:t> objects. You get a ContentResolver by calling </a:t>
            </a:r>
            <a:r>
              <a:rPr lang="en-US" smtClean="0">
                <a:hlinkClick r:id="rId3"/>
              </a:rPr>
              <a:t>getContentResolver()</a:t>
            </a:r>
            <a:r>
              <a:rPr lang="en-US" smtClean="0"/>
              <a:t> from within the implementation of an Activity or other application component: </a:t>
            </a:r>
          </a:p>
          <a:p>
            <a:pPr lvl="1"/>
            <a:r>
              <a:rPr lang="en-US" smtClean="0"/>
              <a:t>ContentResolver cr = getContentResolver(); </a:t>
            </a:r>
          </a:p>
          <a:p>
            <a:r>
              <a:rPr lang="en-US" smtClean="0"/>
              <a:t>You can then use the ContentResolver's methods to interact with whatever content providers you're interested in. </a:t>
            </a:r>
          </a:p>
          <a:p>
            <a:endParaRPr lang="en-US" dirty="0"/>
          </a:p>
        </p:txBody>
      </p:sp>
    </p:spTree>
    <p:extLst>
      <p:ext uri="{BB962C8B-B14F-4D97-AF65-F5344CB8AC3E}">
        <p14:creationId xmlns:p14="http://schemas.microsoft.com/office/powerpoint/2010/main" val="358764814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a:t>
            </a:r>
            <a:endParaRPr lang="en-US" dirty="0"/>
          </a:p>
        </p:txBody>
      </p:sp>
      <p:sp>
        <p:nvSpPr>
          <p:cNvPr id="6" name="Text Placeholder 5"/>
          <p:cNvSpPr>
            <a:spLocks noGrp="1"/>
          </p:cNvSpPr>
          <p:nvPr>
            <p:ph type="body" sz="quarter" idx="12"/>
          </p:nvPr>
        </p:nvSpPr>
        <p:spPr/>
        <p:txBody>
          <a:bodyPr/>
          <a:lstStyle/>
          <a:p>
            <a:r>
              <a:rPr lang="en-US" dirty="0" smtClean="0"/>
              <a:t>The Data Model</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Content providers expose their data as a simple table on a database model, where each row is a record and each column is data of a particular type and meaning.</a:t>
            </a:r>
            <a:endParaRPr lang="en-US" dirty="0"/>
          </a:p>
        </p:txBody>
      </p:sp>
      <p:pic>
        <p:nvPicPr>
          <p:cNvPr id="339970" name="Picture 2"/>
          <p:cNvPicPr>
            <a:picLocks noChangeAspect="1" noChangeArrowheads="1"/>
          </p:cNvPicPr>
          <p:nvPr/>
        </p:nvPicPr>
        <p:blipFill>
          <a:blip r:embed="rId2" cstate="print"/>
          <a:srcRect/>
          <a:stretch>
            <a:fillRect/>
          </a:stretch>
        </p:blipFill>
        <p:spPr bwMode="auto">
          <a:xfrm>
            <a:off x="2114550" y="2800350"/>
            <a:ext cx="4914900" cy="1041293"/>
          </a:xfrm>
          <a:prstGeom prst="rect">
            <a:avLst/>
          </a:prstGeom>
          <a:noFill/>
          <a:ln w="9525">
            <a:noFill/>
            <a:miter lim="800000"/>
            <a:headEnd/>
            <a:tailEnd/>
          </a:ln>
          <a:effectLst/>
        </p:spPr>
      </p:pic>
      <p:sp>
        <p:nvSpPr>
          <p:cNvPr id="5" name="Content Placeholder 2"/>
          <p:cNvSpPr txBox="1">
            <a:spLocks/>
          </p:cNvSpPr>
          <p:nvPr/>
        </p:nvSpPr>
        <p:spPr>
          <a:xfrm>
            <a:off x="1485900" y="3886200"/>
            <a:ext cx="6172200" cy="1828800"/>
          </a:xfrm>
          <a:prstGeom prst="rect">
            <a:avLst/>
          </a:prstGeom>
        </p:spPr>
        <p:txBody>
          <a:bodyPr vert="horz" lIns="68580" tIns="34290" rIns="68580" bIns="34290" rtlCol="0">
            <a:normAutofit fontScale="85000" lnSpcReduction="20000"/>
          </a:bodyPr>
          <a:lstStyle/>
          <a:p>
            <a:pPr>
              <a:buFont typeface="Arial" pitchFamily="34" charset="0"/>
              <a:buChar char="•"/>
            </a:pPr>
            <a:r>
              <a:rPr lang="en-US" dirty="0"/>
              <a:t> Every record includes a </a:t>
            </a:r>
            <a:r>
              <a:rPr lang="en-US" b="1" dirty="0"/>
              <a:t>numeric _ID field that uniquely identifies the record </a:t>
            </a:r>
            <a:r>
              <a:rPr lang="en-US" dirty="0"/>
              <a:t>within the table. </a:t>
            </a:r>
          </a:p>
          <a:p>
            <a:pPr>
              <a:buFont typeface="Arial" pitchFamily="34" charset="0"/>
              <a:buChar char="•"/>
            </a:pPr>
            <a:r>
              <a:rPr lang="en-US" dirty="0"/>
              <a:t> IDs can be used to match records in related tables — for example, to find a person's phone number in one table and pictures of that person in another. </a:t>
            </a:r>
          </a:p>
          <a:p>
            <a:pPr>
              <a:buFont typeface="Arial" pitchFamily="34" charset="0"/>
              <a:buChar char="•"/>
            </a:pPr>
            <a:r>
              <a:rPr lang="en-US" dirty="0"/>
              <a:t> A query returns a </a:t>
            </a:r>
            <a:r>
              <a:rPr lang="en-US" dirty="0">
                <a:hlinkClick r:id="rId3"/>
              </a:rPr>
              <a:t>Cursor</a:t>
            </a:r>
            <a:r>
              <a:rPr lang="en-US" dirty="0"/>
              <a:t> object that can move from record to record and column to column to read the contents of each field. </a:t>
            </a:r>
          </a:p>
          <a:p>
            <a:pPr>
              <a:buFont typeface="Arial" pitchFamily="34" charset="0"/>
              <a:buChar char="•"/>
            </a:pPr>
            <a:r>
              <a:rPr lang="en-US" dirty="0"/>
              <a:t> Cursor has </a:t>
            </a:r>
            <a:r>
              <a:rPr lang="en-US" b="1" dirty="0"/>
              <a:t>specialized methods for reading each type of data</a:t>
            </a:r>
            <a:r>
              <a:rPr lang="en-US" dirty="0"/>
              <a:t>. So, to read a field, you must know what type of data the field contains. </a:t>
            </a:r>
          </a:p>
        </p:txBody>
      </p:sp>
    </p:spTree>
    <p:extLst>
      <p:ext uri="{BB962C8B-B14F-4D97-AF65-F5344CB8AC3E}">
        <p14:creationId xmlns:p14="http://schemas.microsoft.com/office/powerpoint/2010/main" val="21446349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 Providers</a:t>
            </a:r>
            <a:endParaRPr lang="en-US" dirty="0" smtClean="0"/>
          </a:p>
        </p:txBody>
      </p:sp>
      <p:sp>
        <p:nvSpPr>
          <p:cNvPr id="4" name="Text Placeholder 3"/>
          <p:cNvSpPr>
            <a:spLocks noGrp="1"/>
          </p:cNvSpPr>
          <p:nvPr>
            <p:ph type="body" sz="quarter" idx="12"/>
          </p:nvPr>
        </p:nvSpPr>
        <p:spPr/>
        <p:txBody>
          <a:bodyPr/>
          <a:lstStyle/>
          <a:p>
            <a:r>
              <a:rPr lang="en-US" smtClean="0"/>
              <a:t>URIs</a:t>
            </a:r>
            <a:endParaRPr lang="en-US" dirty="0"/>
          </a:p>
        </p:txBody>
      </p:sp>
      <p:sp>
        <p:nvSpPr>
          <p:cNvPr id="3" name="Content Placeholder 2"/>
          <p:cNvSpPr>
            <a:spLocks noGrp="1"/>
          </p:cNvSpPr>
          <p:nvPr>
            <p:ph sz="quarter" idx="13"/>
          </p:nvPr>
        </p:nvSpPr>
        <p:spPr/>
        <p:txBody>
          <a:bodyPr/>
          <a:lstStyle/>
          <a:p>
            <a:r>
              <a:rPr lang="en-US" sz="1600" dirty="0" smtClean="0"/>
              <a:t>Each content provider exposes a public URI (wrapped as a </a:t>
            </a:r>
            <a:r>
              <a:rPr lang="en-US" sz="1600" dirty="0" smtClean="0">
                <a:hlinkClick r:id="rId2"/>
              </a:rPr>
              <a:t>Uri</a:t>
            </a:r>
            <a:r>
              <a:rPr lang="en-US" sz="1600" dirty="0" smtClean="0"/>
              <a:t> object) that uniquely identifies its data set. </a:t>
            </a:r>
          </a:p>
          <a:p>
            <a:r>
              <a:rPr lang="en-US" sz="1600" dirty="0" smtClean="0"/>
              <a:t>A content provider that controls multiple data sets (multiple tables) exposes a separate URI for each one. </a:t>
            </a:r>
          </a:p>
          <a:p>
            <a:r>
              <a:rPr lang="en-US" sz="1600" dirty="0" smtClean="0"/>
              <a:t>All URIs for providers begin with the string "content://". The content: scheme identifies the data as being controlled by a content provider. </a:t>
            </a:r>
          </a:p>
          <a:p>
            <a:pPr lvl="1"/>
            <a:r>
              <a:rPr lang="en-US" sz="1600" dirty="0" smtClean="0"/>
              <a:t>&lt;</a:t>
            </a:r>
            <a:r>
              <a:rPr lang="en-US" sz="1600" dirty="0" err="1" smtClean="0"/>
              <a:t>standard_prefix</a:t>
            </a:r>
            <a:r>
              <a:rPr lang="en-US" sz="1600" dirty="0" smtClean="0"/>
              <a:t>&gt;://&lt;authority&gt;/&lt;</a:t>
            </a:r>
            <a:r>
              <a:rPr lang="en-US" sz="1600" dirty="0" err="1" smtClean="0"/>
              <a:t>data_path</a:t>
            </a:r>
            <a:r>
              <a:rPr lang="en-US" sz="1600" dirty="0" smtClean="0"/>
              <a:t>&gt;/&lt;id&gt;</a:t>
            </a:r>
            <a:br>
              <a:rPr lang="en-US" sz="1600" dirty="0" smtClean="0"/>
            </a:br>
            <a:r>
              <a:rPr lang="en-US" sz="1600" dirty="0" smtClean="0"/>
              <a:t/>
            </a:r>
            <a:br>
              <a:rPr lang="en-US" sz="1600" dirty="0" smtClean="0"/>
            </a:br>
            <a:r>
              <a:rPr lang="en-US" sz="1600" dirty="0" smtClean="0"/>
              <a:t> content://browser/bookmarks</a:t>
            </a:r>
            <a:br>
              <a:rPr lang="en-US" sz="1600" dirty="0" smtClean="0"/>
            </a:br>
            <a:r>
              <a:rPr lang="en-US" sz="1600" dirty="0" smtClean="0"/>
              <a:t/>
            </a:r>
            <a:br>
              <a:rPr lang="en-US" sz="1600" dirty="0" smtClean="0"/>
            </a:br>
            <a:r>
              <a:rPr lang="en-US" sz="1600" dirty="0" smtClean="0"/>
              <a:t>content://contacts/people</a:t>
            </a:r>
            <a:br>
              <a:rPr lang="en-US" sz="1600" dirty="0" smtClean="0"/>
            </a:br>
            <a:r>
              <a:rPr lang="en-US" sz="1600" dirty="0" smtClean="0"/>
              <a:t/>
            </a:r>
            <a:br>
              <a:rPr lang="en-US" sz="1600" dirty="0" smtClean="0"/>
            </a:br>
            <a:r>
              <a:rPr lang="en-US" sz="1600" dirty="0" smtClean="0"/>
              <a:t>content://contacts/people/3</a:t>
            </a:r>
            <a:br>
              <a:rPr lang="en-US" sz="1600" dirty="0" smtClean="0"/>
            </a:br>
            <a:r>
              <a:rPr lang="en-US" sz="1600" dirty="0" smtClean="0"/>
              <a:t/>
            </a:r>
            <a:br>
              <a:rPr lang="en-US" sz="1600" dirty="0" smtClean="0"/>
            </a:br>
            <a:endParaRPr lang="en-US" sz="1600" dirty="0" smtClean="0"/>
          </a:p>
          <a:p>
            <a:endParaRPr lang="en-US" sz="1600" dirty="0"/>
          </a:p>
        </p:txBody>
      </p:sp>
    </p:spTree>
    <p:extLst>
      <p:ext uri="{BB962C8B-B14F-4D97-AF65-F5344CB8AC3E}">
        <p14:creationId xmlns:p14="http://schemas.microsoft.com/office/powerpoint/2010/main" val="1812083365"/>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a:t>
            </a:r>
            <a:endParaRPr lang="en-US" dirty="0"/>
          </a:p>
        </p:txBody>
      </p:sp>
      <p:sp>
        <p:nvSpPr>
          <p:cNvPr id="4" name="Text Placeholder 3"/>
          <p:cNvSpPr>
            <a:spLocks noGrp="1"/>
          </p:cNvSpPr>
          <p:nvPr>
            <p:ph type="body" sz="quarter" idx="12"/>
          </p:nvPr>
        </p:nvSpPr>
        <p:spPr/>
        <p:txBody>
          <a:bodyPr/>
          <a:lstStyle/>
          <a:p>
            <a:r>
              <a:rPr lang="en-US" dirty="0" smtClean="0"/>
              <a:t>URIs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dirty="0" smtClean="0"/>
              <a:t>If you're defining a content provider, it's a good idea to also define a constant for its URI, to simplify client code and make future updates cleaner. </a:t>
            </a:r>
          </a:p>
          <a:p>
            <a:r>
              <a:rPr lang="en-US" dirty="0" smtClean="0"/>
              <a:t>Android defines CONTENT_URI constants for all the providers that come with the platform. For example, the URI for the table that matches phone numbers to people and the URI for the table that holds pictures of people (both controlled by the Contacts content provider) are: </a:t>
            </a:r>
          </a:p>
          <a:p>
            <a:pPr lvl="1"/>
            <a:r>
              <a:rPr lang="en-US" dirty="0" err="1" smtClean="0"/>
              <a:t>android.provider.Contacts.Phones.CONTENT_URI</a:t>
            </a:r>
            <a:r>
              <a:rPr lang="en-US" dirty="0" smtClean="0"/>
              <a:t> </a:t>
            </a:r>
            <a:br>
              <a:rPr lang="en-US" dirty="0" smtClean="0"/>
            </a:br>
            <a:r>
              <a:rPr lang="en-US" dirty="0" err="1" smtClean="0"/>
              <a:t>android.provider.Contacts.Photos.CONTENT_URI</a:t>
            </a:r>
            <a:r>
              <a:rPr lang="en-US" dirty="0" smtClean="0"/>
              <a:t> </a:t>
            </a:r>
          </a:p>
          <a:p>
            <a:r>
              <a:rPr lang="en-US" dirty="0" smtClean="0"/>
              <a:t>The URI constant is used in all interactions with the content provider. Every </a:t>
            </a:r>
            <a:r>
              <a:rPr lang="en-US" dirty="0" err="1" smtClean="0">
                <a:hlinkClick r:id="rId2"/>
              </a:rPr>
              <a:t>ContentResolver</a:t>
            </a:r>
            <a:r>
              <a:rPr lang="en-US" dirty="0" smtClean="0"/>
              <a:t> method takes the URI as its first argument. It's what identifies which provider the </a:t>
            </a:r>
            <a:r>
              <a:rPr lang="en-US" dirty="0" err="1" smtClean="0"/>
              <a:t>ContentResolver</a:t>
            </a:r>
            <a:r>
              <a:rPr lang="en-US" dirty="0" smtClean="0"/>
              <a:t> should talk to and which table of the provider is being targeted. </a:t>
            </a:r>
          </a:p>
          <a:p>
            <a:endParaRPr lang="en-US" dirty="0"/>
          </a:p>
        </p:txBody>
      </p:sp>
    </p:spTree>
    <p:extLst>
      <p:ext uri="{BB962C8B-B14F-4D97-AF65-F5344CB8AC3E}">
        <p14:creationId xmlns:p14="http://schemas.microsoft.com/office/powerpoint/2010/main" val="250253554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Providers</a:t>
            </a:r>
          </a:p>
        </p:txBody>
      </p:sp>
      <p:sp>
        <p:nvSpPr>
          <p:cNvPr id="4" name="Text Placeholder 3"/>
          <p:cNvSpPr>
            <a:spLocks noGrp="1"/>
          </p:cNvSpPr>
          <p:nvPr>
            <p:ph type="body" sz="quarter" idx="12"/>
          </p:nvPr>
        </p:nvSpPr>
        <p:spPr/>
        <p:txBody>
          <a:bodyPr/>
          <a:lstStyle/>
          <a:p>
            <a:r>
              <a:rPr lang="en-US" dirty="0" smtClean="0"/>
              <a:t>Querying a Content Provider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You need three pieces of information to query a content provider: </a:t>
            </a:r>
          </a:p>
          <a:p>
            <a:pPr lvl="1"/>
            <a:r>
              <a:rPr lang="en-US" dirty="0" smtClean="0"/>
              <a:t>The URI that identifies the provider</a:t>
            </a:r>
          </a:p>
          <a:p>
            <a:pPr lvl="1"/>
            <a:r>
              <a:rPr lang="en-US" dirty="0" smtClean="0"/>
              <a:t>The names of the data fields you want to receive</a:t>
            </a:r>
          </a:p>
          <a:p>
            <a:pPr lvl="1"/>
            <a:r>
              <a:rPr lang="en-US" dirty="0" smtClean="0"/>
              <a:t>The data types for those fields</a:t>
            </a:r>
          </a:p>
          <a:p>
            <a:endParaRPr lang="en-US" dirty="0"/>
          </a:p>
        </p:txBody>
      </p:sp>
    </p:spTree>
    <p:extLst>
      <p:ext uri="{BB962C8B-B14F-4D97-AF65-F5344CB8AC3E}">
        <p14:creationId xmlns:p14="http://schemas.microsoft.com/office/powerpoint/2010/main" val="4292415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INTRODUCTION TO ANDROID</a:t>
            </a:r>
            <a:endParaRPr lang="en-US" dirty="0"/>
          </a:p>
        </p:txBody>
      </p:sp>
    </p:spTree>
    <p:extLst>
      <p:ext uri="{BB962C8B-B14F-4D97-AF65-F5344CB8AC3E}">
        <p14:creationId xmlns:p14="http://schemas.microsoft.com/office/powerpoint/2010/main" val="329622354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Android Application Fundamentals</a:t>
            </a:r>
          </a:p>
        </p:txBody>
      </p:sp>
      <p:sp>
        <p:nvSpPr>
          <p:cNvPr id="9" name="Text Placeholder 8"/>
          <p:cNvSpPr>
            <a:spLocks noGrp="1"/>
          </p:cNvSpPr>
          <p:nvPr>
            <p:ph type="body" sz="quarter" idx="12"/>
          </p:nvPr>
        </p:nvSpPr>
        <p:spPr>
          <a:xfrm>
            <a:off x="0" y="1143000"/>
            <a:ext cx="8534400" cy="533400"/>
          </a:xfrm>
        </p:spPr>
        <p:txBody>
          <a:bodyPr/>
          <a:lstStyle/>
          <a:p>
            <a:r>
              <a:rPr lang="en-US" dirty="0" smtClean="0"/>
              <a:t>Android Studio Features</a:t>
            </a:r>
            <a:endParaRPr lang="en-US" dirty="0"/>
          </a:p>
        </p:txBody>
      </p:sp>
      <p:sp>
        <p:nvSpPr>
          <p:cNvPr id="8" name="TextBox 7"/>
          <p:cNvSpPr txBox="1"/>
          <p:nvPr/>
        </p:nvSpPr>
        <p:spPr>
          <a:xfrm>
            <a:off x="0" y="1676400"/>
            <a:ext cx="9144000" cy="4770537"/>
          </a:xfrm>
          <a:prstGeom prst="rect">
            <a:avLst/>
          </a:prstGeom>
          <a:noFill/>
        </p:spPr>
        <p:txBody>
          <a:bodyPr wrap="square" rtlCol="0">
            <a:spAutoFit/>
          </a:bodyPr>
          <a:lstStyle/>
          <a:p>
            <a:r>
              <a:rPr lang="en-US" sz="1600" dirty="0" smtClean="0"/>
              <a:t>Android Studio is the official IDE for Android development, and with a single download includes everything you need to begin developing Android apps. On top of the capabilities you expect from </a:t>
            </a:r>
            <a:r>
              <a:rPr lang="en-US" sz="1600" dirty="0" err="1" smtClean="0"/>
              <a:t>IntelliJ</a:t>
            </a:r>
            <a:r>
              <a:rPr lang="en-US" sz="1600" dirty="0" smtClean="0"/>
              <a:t>, Android Studio offers:</a:t>
            </a:r>
          </a:p>
          <a:p>
            <a:endParaRPr lang="en-US" sz="1600" dirty="0" smtClean="0"/>
          </a:p>
          <a:p>
            <a:pPr marL="342900" indent="-342900">
              <a:buFont typeface="Wingdings" pitchFamily="2" charset="2"/>
              <a:buChar char="§"/>
            </a:pPr>
            <a:r>
              <a:rPr lang="en-US" sz="1600" dirty="0" err="1" smtClean="0"/>
              <a:t>IntelliJ</a:t>
            </a:r>
            <a:r>
              <a:rPr lang="en-US" sz="1600" dirty="0" smtClean="0"/>
              <a:t> IDE + Android Studio </a:t>
            </a:r>
            <a:r>
              <a:rPr lang="en-US" sz="1600" dirty="0" err="1" smtClean="0"/>
              <a:t>plugin</a:t>
            </a:r>
            <a:endParaRPr lang="en-US" sz="1600" dirty="0" smtClean="0"/>
          </a:p>
          <a:p>
            <a:pPr marL="342900" indent="-342900">
              <a:buFont typeface="Wingdings" pitchFamily="2" charset="2"/>
              <a:buChar char="§"/>
            </a:pPr>
            <a:r>
              <a:rPr lang="en-US" sz="1600" dirty="0" smtClean="0"/>
              <a:t>Android SDK Tools</a:t>
            </a:r>
          </a:p>
          <a:p>
            <a:pPr marL="342900" indent="-342900">
              <a:buFont typeface="Wingdings" pitchFamily="2" charset="2"/>
              <a:buChar char="§"/>
            </a:pPr>
            <a:r>
              <a:rPr lang="en-US" sz="1600" dirty="0" smtClean="0"/>
              <a:t>Android Platform-tools</a:t>
            </a:r>
          </a:p>
          <a:p>
            <a:pPr marL="342900" indent="-342900">
              <a:buFont typeface="Wingdings" pitchFamily="2" charset="2"/>
              <a:buChar char="§"/>
            </a:pPr>
            <a:r>
              <a:rPr lang="en-US" sz="1600" dirty="0" smtClean="0"/>
              <a:t>A version of the Android platform</a:t>
            </a:r>
          </a:p>
          <a:p>
            <a:pPr marL="342900" indent="-342900">
              <a:buFont typeface="Wingdings" pitchFamily="2" charset="2"/>
              <a:buChar char="§"/>
            </a:pPr>
            <a:r>
              <a:rPr lang="en-US" sz="1600" dirty="0" smtClean="0"/>
              <a:t>A version of the Android system image for the emulator</a:t>
            </a:r>
            <a:endParaRPr lang="en-US" sz="1600" dirty="0" smtClean="0">
              <a:latin typeface="+mn-lt"/>
            </a:endParaRPr>
          </a:p>
          <a:p>
            <a:pPr marL="342900" indent="-342900">
              <a:buFont typeface="Wingdings" pitchFamily="2" charset="2"/>
              <a:buChar char="§"/>
            </a:pPr>
            <a:r>
              <a:rPr lang="en-US" sz="1600" dirty="0" smtClean="0">
                <a:latin typeface="+mn-lt"/>
              </a:rPr>
              <a:t>Flexible </a:t>
            </a:r>
            <a:r>
              <a:rPr lang="en-US" sz="1600" dirty="0" err="1" smtClean="0">
                <a:latin typeface="+mn-lt"/>
              </a:rPr>
              <a:t>Gradle</a:t>
            </a:r>
            <a:r>
              <a:rPr lang="en-US" sz="1600" dirty="0" smtClean="0">
                <a:latin typeface="+mn-lt"/>
              </a:rPr>
              <a:t>-based build system</a:t>
            </a:r>
          </a:p>
          <a:p>
            <a:pPr marL="342900" indent="-342900">
              <a:buFont typeface="Wingdings" pitchFamily="2" charset="2"/>
              <a:buChar char="§"/>
            </a:pPr>
            <a:r>
              <a:rPr lang="en-US" sz="1600" dirty="0" smtClean="0">
                <a:latin typeface="+mn-lt"/>
              </a:rPr>
              <a:t>Build variants and multiple </a:t>
            </a:r>
            <a:r>
              <a:rPr lang="en-US" sz="1600" dirty="0" err="1" smtClean="0">
                <a:latin typeface="+mn-lt"/>
              </a:rPr>
              <a:t>apk</a:t>
            </a:r>
            <a:r>
              <a:rPr lang="en-US" sz="1600" dirty="0" smtClean="0">
                <a:latin typeface="+mn-lt"/>
              </a:rPr>
              <a:t> file generation</a:t>
            </a:r>
          </a:p>
          <a:p>
            <a:pPr marL="342900" indent="-342900">
              <a:buFont typeface="Wingdings" pitchFamily="2" charset="2"/>
              <a:buChar char="§"/>
            </a:pPr>
            <a:r>
              <a:rPr lang="en-US" sz="1600" dirty="0" smtClean="0">
                <a:latin typeface="+mn-lt"/>
              </a:rPr>
              <a:t>Code templates to help you build common app features</a:t>
            </a:r>
          </a:p>
          <a:p>
            <a:pPr marL="342900" indent="-342900">
              <a:buFont typeface="Wingdings" pitchFamily="2" charset="2"/>
              <a:buChar char="§"/>
            </a:pPr>
            <a:r>
              <a:rPr lang="en-US" sz="1600" dirty="0" smtClean="0">
                <a:latin typeface="+mn-lt"/>
              </a:rPr>
              <a:t>Rich layout editor with support for drag and drop theme editing</a:t>
            </a:r>
          </a:p>
          <a:p>
            <a:pPr marL="342900" indent="-342900">
              <a:buFont typeface="Wingdings" pitchFamily="2" charset="2"/>
              <a:buChar char="§"/>
            </a:pPr>
            <a:r>
              <a:rPr lang="en-US" sz="1600" dirty="0" smtClean="0">
                <a:latin typeface="+mn-lt"/>
              </a:rPr>
              <a:t>lint tools to catch performance, usability, version compatibility, and other problems</a:t>
            </a:r>
          </a:p>
          <a:p>
            <a:pPr marL="342900" indent="-342900">
              <a:buFont typeface="Wingdings" pitchFamily="2" charset="2"/>
              <a:buChar char="§"/>
            </a:pPr>
            <a:r>
              <a:rPr lang="en-US" sz="1600" dirty="0" err="1" smtClean="0">
                <a:latin typeface="+mn-lt"/>
              </a:rPr>
              <a:t>ProGuard</a:t>
            </a:r>
            <a:r>
              <a:rPr lang="en-US" sz="1600" dirty="0" smtClean="0">
                <a:latin typeface="+mn-lt"/>
              </a:rPr>
              <a:t> and app-signing capabilities</a:t>
            </a:r>
          </a:p>
          <a:p>
            <a:pPr marL="342900" indent="-342900">
              <a:buFont typeface="Wingdings" pitchFamily="2" charset="2"/>
              <a:buChar char="§"/>
            </a:pPr>
            <a:r>
              <a:rPr lang="en-US" sz="1600" dirty="0" smtClean="0">
                <a:latin typeface="+mn-lt"/>
              </a:rPr>
              <a:t>Built-in support for Google Cloud Platform, making it easy to integrate Google Cloud Messaging and App Engine</a:t>
            </a:r>
          </a:p>
          <a:p>
            <a:pPr marL="342900" indent="-342900">
              <a:buFont typeface="Wingdings" pitchFamily="2" charset="2"/>
              <a:buChar char="§"/>
            </a:pPr>
            <a:r>
              <a:rPr lang="en-US" sz="1600" dirty="0" smtClean="0">
                <a:latin typeface="+mn-lt"/>
              </a:rPr>
              <a:t>And much more</a:t>
            </a:r>
          </a:p>
          <a:p>
            <a:endParaRPr lang="en-US" sz="1600" dirty="0">
              <a:latin typeface="Calibri" pitchFamily="34" charset="0"/>
            </a:endParaRPr>
          </a:p>
        </p:txBody>
      </p:sp>
    </p:spTree>
    <p:extLst>
      <p:ext uri="{BB962C8B-B14F-4D97-AF65-F5344CB8AC3E}">
        <p14:creationId xmlns:p14="http://schemas.microsoft.com/office/powerpoint/2010/main" val="2241315924"/>
      </p:ext>
    </p:extLst>
  </p:cSld>
  <p:clrMapOvr>
    <a:masterClrMapping/>
  </p:clrMapOv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Content Providers</a:t>
            </a:r>
          </a:p>
        </p:txBody>
      </p:sp>
      <p:sp>
        <p:nvSpPr>
          <p:cNvPr id="4" name="Text Placeholder 3"/>
          <p:cNvSpPr>
            <a:spLocks noGrp="1"/>
          </p:cNvSpPr>
          <p:nvPr>
            <p:ph type="body" sz="quarter" idx="12"/>
          </p:nvPr>
        </p:nvSpPr>
        <p:spPr/>
        <p:txBody>
          <a:bodyPr/>
          <a:lstStyle/>
          <a:p>
            <a:r>
              <a:rPr lang="en-US" dirty="0" smtClean="0"/>
              <a:t>Creating Your Own Content Providers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Extend the Content Provider Class and Override the Methods</a:t>
            </a:r>
          </a:p>
          <a:p>
            <a:r>
              <a:rPr lang="en-US" dirty="0" smtClean="0"/>
              <a:t>Declare the Constant Content Provider Values.</a:t>
            </a:r>
          </a:p>
          <a:p>
            <a:r>
              <a:rPr lang="en-US" dirty="0" smtClean="0"/>
              <a:t>Create a Database Helper to Create database Schema</a:t>
            </a:r>
          </a:p>
          <a:p>
            <a:r>
              <a:rPr lang="en-US" dirty="0" smtClean="0"/>
              <a:t>Implement the business logic in the override methods. </a:t>
            </a:r>
          </a:p>
          <a:p>
            <a:r>
              <a:rPr lang="en-US" dirty="0" smtClean="0"/>
              <a:t>Register the Content Provider</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417136793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PROVIDERS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Extending the Content Provider Class </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304800" y="1838325"/>
            <a:ext cx="4857750" cy="3267075"/>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PROVIDERS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Declare the Constant DB values &amp; create DB Helper</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914525" y="1676400"/>
            <a:ext cx="4638675" cy="4638675"/>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PROVIDERS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Implement methods</a:t>
            </a:r>
            <a:endParaRPr lang="en-US" dirty="0"/>
          </a:p>
        </p:txBody>
      </p:sp>
      <p:sp>
        <p:nvSpPr>
          <p:cNvPr id="6" name="Content Placeholder 2"/>
          <p:cNvSpPr>
            <a:spLocks noGrp="1"/>
          </p:cNvSpPr>
          <p:nvPr>
            <p:ph sz="quarter" idx="13"/>
          </p:nvPr>
        </p:nvSpPr>
        <p:spPr>
          <a:xfrm>
            <a:off x="152400" y="1828800"/>
            <a:ext cx="1905000" cy="381000"/>
          </a:xfrm>
          <a:prstGeom prst="rect">
            <a:avLst/>
          </a:prstGeom>
        </p:spPr>
        <p:txBody>
          <a:bodyPr>
            <a:normAutofit/>
          </a:bodyPr>
          <a:lstStyle/>
          <a:p>
            <a:pPr>
              <a:buNone/>
            </a:pPr>
            <a:r>
              <a:rPr lang="en-US" b="1" dirty="0" smtClean="0"/>
              <a:t>Insert method</a:t>
            </a:r>
            <a:endParaRPr lang="en-US" b="1" dirty="0"/>
          </a:p>
        </p:txBody>
      </p:sp>
      <p:sp>
        <p:nvSpPr>
          <p:cNvPr id="8" name="Content Placeholder 2"/>
          <p:cNvSpPr>
            <a:spLocks noGrp="1"/>
          </p:cNvSpPr>
          <p:nvPr>
            <p:ph sz="quarter" idx="4294967295"/>
          </p:nvPr>
        </p:nvSpPr>
        <p:spPr>
          <a:xfrm>
            <a:off x="7239000" y="1839913"/>
            <a:ext cx="1905000" cy="381000"/>
          </a:xfrm>
          <a:prstGeom prst="rect">
            <a:avLst/>
          </a:prstGeom>
        </p:spPr>
        <p:txBody>
          <a:bodyPr>
            <a:normAutofit/>
          </a:bodyPr>
          <a:lstStyle/>
          <a:p>
            <a:pPr>
              <a:buNone/>
            </a:pPr>
            <a:r>
              <a:rPr lang="en-US" b="1" dirty="0" smtClean="0"/>
              <a:t>Query method</a:t>
            </a:r>
            <a:endParaRPr lang="en-US" b="1" dirty="0"/>
          </a:p>
        </p:txBody>
      </p:sp>
      <p:pic>
        <p:nvPicPr>
          <p:cNvPr id="8194" name="Picture 2"/>
          <p:cNvPicPr>
            <a:picLocks noChangeAspect="1" noChangeArrowheads="1"/>
          </p:cNvPicPr>
          <p:nvPr/>
        </p:nvPicPr>
        <p:blipFill>
          <a:blip r:embed="rId2" cstate="print"/>
          <a:srcRect/>
          <a:stretch>
            <a:fillRect/>
          </a:stretch>
        </p:blipFill>
        <p:spPr bwMode="auto">
          <a:xfrm>
            <a:off x="152400" y="2266950"/>
            <a:ext cx="4219575" cy="299085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495800" y="2262313"/>
            <a:ext cx="4544524" cy="3938587"/>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PROVIDERS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Register the Content Provider </a:t>
            </a:r>
            <a:endParaRPr lang="en-US" dirty="0"/>
          </a:p>
        </p:txBody>
      </p:sp>
      <p:sp>
        <p:nvSpPr>
          <p:cNvPr id="6" name="Content Placeholder 2"/>
          <p:cNvSpPr>
            <a:spLocks noGrp="1"/>
          </p:cNvSpPr>
          <p:nvPr>
            <p:ph sz="quarter" idx="13"/>
          </p:nvPr>
        </p:nvSpPr>
        <p:spPr>
          <a:xfrm>
            <a:off x="152400" y="1676400"/>
            <a:ext cx="8991600" cy="381000"/>
          </a:xfrm>
          <a:prstGeom prst="rect">
            <a:avLst/>
          </a:prstGeom>
        </p:spPr>
        <p:txBody>
          <a:bodyPr>
            <a:normAutofit/>
          </a:bodyPr>
          <a:lstStyle/>
          <a:p>
            <a:pPr>
              <a:buNone/>
            </a:pPr>
            <a:r>
              <a:rPr lang="en-US" dirty="0" smtClean="0"/>
              <a:t>Add the &lt;provider&gt; tag in the manifest under the &lt;application&gt; tag</a:t>
            </a:r>
            <a:endParaRPr lang="en-US" dirty="0"/>
          </a:p>
        </p:txBody>
      </p:sp>
      <p:pic>
        <p:nvPicPr>
          <p:cNvPr id="9219" name="Picture 3"/>
          <p:cNvPicPr>
            <a:picLocks noChangeAspect="1" noChangeArrowheads="1"/>
          </p:cNvPicPr>
          <p:nvPr/>
        </p:nvPicPr>
        <p:blipFill>
          <a:blip r:embed="rId2" cstate="print"/>
          <a:srcRect/>
          <a:stretch>
            <a:fillRect/>
          </a:stretch>
        </p:blipFill>
        <p:spPr bwMode="auto">
          <a:xfrm>
            <a:off x="304800" y="2286000"/>
            <a:ext cx="6248400" cy="1524000"/>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BROADCAST RECEIVERS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Broadcast Receivers</a:t>
            </a:r>
            <a:endParaRPr lang="en-US" dirty="0"/>
          </a:p>
        </p:txBody>
      </p:sp>
      <p:sp>
        <p:nvSpPr>
          <p:cNvPr id="7" name="TextBox 6"/>
          <p:cNvSpPr txBox="1"/>
          <p:nvPr/>
        </p:nvSpPr>
        <p:spPr>
          <a:xfrm>
            <a:off x="0" y="1905000"/>
            <a:ext cx="9144000" cy="2308324"/>
          </a:xfrm>
          <a:prstGeom prst="rect">
            <a:avLst/>
          </a:prstGeom>
          <a:noFill/>
        </p:spPr>
        <p:txBody>
          <a:bodyPr wrap="square" rtlCol="0">
            <a:spAutoFit/>
          </a:bodyPr>
          <a:lstStyle/>
          <a:p>
            <a:pPr marL="342900" indent="-342900">
              <a:buFont typeface="Wingdings" pitchFamily="2" charset="2"/>
              <a:buChar char="§"/>
            </a:pPr>
            <a:r>
              <a:rPr lang="en-US" sz="1600" b="1" dirty="0" smtClean="0"/>
              <a:t>Broadcast Receivers </a:t>
            </a:r>
            <a:r>
              <a:rPr lang="en-US" sz="1600" dirty="0" smtClean="0"/>
              <a:t>simply respond to broadcast messages from other applications or from the system itself.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These messages are sometime called events or intents.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For example, applications can also initiate broadcasts to let other applications know that some data has been downloaded to the device and is available for them to use,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The broadcast receiver who will intercept this communication and will initiate appropriate action.</a:t>
            </a:r>
            <a:endParaRPr lang="en-US" sz="1600" dirty="0"/>
          </a:p>
        </p:txBody>
      </p:sp>
    </p:spTree>
    <p:extLst>
      <p:ext uri="{BB962C8B-B14F-4D97-AF65-F5344CB8AC3E}">
        <p14:creationId xmlns:p14="http://schemas.microsoft.com/office/powerpoint/2010/main" val="25505201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Broadcast Receivers</a:t>
            </a:r>
            <a:endParaRPr lang="en-US" dirty="0"/>
          </a:p>
        </p:txBody>
      </p:sp>
      <p:sp>
        <p:nvSpPr>
          <p:cNvPr id="7" name="TextBox 6"/>
          <p:cNvSpPr txBox="1"/>
          <p:nvPr/>
        </p:nvSpPr>
        <p:spPr>
          <a:xfrm>
            <a:off x="0" y="1905000"/>
            <a:ext cx="9144000" cy="2308324"/>
          </a:xfrm>
          <a:prstGeom prst="rect">
            <a:avLst/>
          </a:prstGeom>
          <a:noFill/>
        </p:spPr>
        <p:txBody>
          <a:bodyPr wrap="square" rtlCol="0">
            <a:spAutoFit/>
          </a:bodyPr>
          <a:lstStyle/>
          <a:p>
            <a:pPr marL="342900" indent="-342900">
              <a:buFont typeface="Wingdings" pitchFamily="2" charset="2"/>
              <a:buChar char="§"/>
            </a:pPr>
            <a:r>
              <a:rPr lang="en-US" sz="1600" b="1" dirty="0" smtClean="0"/>
              <a:t>Broadcast Receivers </a:t>
            </a:r>
            <a:r>
              <a:rPr lang="en-US" sz="1600" dirty="0" smtClean="0"/>
              <a:t>simply respond to broadcast messages from other applications or from the system itself.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These messages are sometime called events or intents.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For example, applications can also initiate broadcasts to let other applications know that some data has been downloaded to the device and is available for them to use,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The broadcast receiver who will intercept this communication and will initiate appropriate action.</a:t>
            </a:r>
            <a:endParaRPr lang="en-US" sz="1600" dirty="0"/>
          </a:p>
        </p:txBody>
      </p:sp>
    </p:spTree>
    <p:extLst>
      <p:ext uri="{BB962C8B-B14F-4D97-AF65-F5344CB8AC3E}">
        <p14:creationId xmlns:p14="http://schemas.microsoft.com/office/powerpoint/2010/main" val="2550520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Broadcast Receivers</a:t>
            </a:r>
            <a:endParaRPr lang="en-US" dirty="0"/>
          </a:p>
        </p:txBody>
      </p:sp>
      <p:sp>
        <p:nvSpPr>
          <p:cNvPr id="7" name="TextBox 6"/>
          <p:cNvSpPr txBox="1"/>
          <p:nvPr/>
        </p:nvSpPr>
        <p:spPr>
          <a:xfrm>
            <a:off x="0" y="1905000"/>
            <a:ext cx="9144000" cy="1569660"/>
          </a:xfrm>
          <a:prstGeom prst="rect">
            <a:avLst/>
          </a:prstGeom>
          <a:noFill/>
        </p:spPr>
        <p:txBody>
          <a:bodyPr wrap="square" rtlCol="0">
            <a:spAutoFit/>
          </a:bodyPr>
          <a:lstStyle/>
          <a:p>
            <a:r>
              <a:rPr lang="en-US" sz="1600" dirty="0" smtClean="0"/>
              <a:t>There are following two important steps to make Broadcast Receiver work for the system broadcasted intents −</a:t>
            </a:r>
          </a:p>
          <a:p>
            <a:endParaRPr lang="en-US" sz="1600" dirty="0" smtClean="0"/>
          </a:p>
          <a:p>
            <a:pPr marL="342900" indent="-342900">
              <a:buFont typeface="Wingdings" pitchFamily="2" charset="2"/>
              <a:buChar char="§"/>
            </a:pPr>
            <a:r>
              <a:rPr lang="en-US" sz="1600" dirty="0" smtClean="0"/>
              <a:t>Creating the Broadcast Receiver.</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Registering Broadcast Receiver</a:t>
            </a:r>
            <a:endParaRPr lang="en-US" sz="1600" dirty="0"/>
          </a:p>
        </p:txBody>
      </p:sp>
    </p:spTree>
    <p:extLst>
      <p:ext uri="{BB962C8B-B14F-4D97-AF65-F5344CB8AC3E}">
        <p14:creationId xmlns:p14="http://schemas.microsoft.com/office/powerpoint/2010/main" val="25505201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Creating the Broadcast Receiver</a:t>
            </a:r>
            <a:endParaRPr lang="en-US" dirty="0"/>
          </a:p>
        </p:txBody>
      </p:sp>
      <p:sp>
        <p:nvSpPr>
          <p:cNvPr id="7" name="TextBox 6"/>
          <p:cNvSpPr txBox="1"/>
          <p:nvPr/>
        </p:nvSpPr>
        <p:spPr>
          <a:xfrm>
            <a:off x="0" y="1905000"/>
            <a:ext cx="9144000" cy="584775"/>
          </a:xfrm>
          <a:prstGeom prst="rect">
            <a:avLst/>
          </a:prstGeom>
          <a:noFill/>
        </p:spPr>
        <p:txBody>
          <a:bodyPr wrap="square" rtlCol="0">
            <a:spAutoFit/>
          </a:bodyPr>
          <a:lstStyle/>
          <a:p>
            <a:r>
              <a:rPr lang="en-US" sz="1600" dirty="0" smtClean="0"/>
              <a:t>A broadcast receiver is implemented as a subclass of </a:t>
            </a:r>
            <a:r>
              <a:rPr lang="en-US" sz="1600" b="1" dirty="0" err="1" smtClean="0"/>
              <a:t>BroadcastReceiver</a:t>
            </a:r>
            <a:r>
              <a:rPr lang="en-US" sz="1600" dirty="0" err="1" smtClean="0"/>
              <a:t>class</a:t>
            </a:r>
            <a:r>
              <a:rPr lang="en-US" sz="1600" dirty="0" smtClean="0"/>
              <a:t> and overriding the </a:t>
            </a:r>
            <a:r>
              <a:rPr lang="en-US" sz="1600" dirty="0" err="1" smtClean="0"/>
              <a:t>onReceive</a:t>
            </a:r>
            <a:r>
              <a:rPr lang="en-US" sz="1600" dirty="0" smtClean="0"/>
              <a:t>() method where each message is received as a </a:t>
            </a:r>
            <a:r>
              <a:rPr lang="en-US" sz="1600" b="1" dirty="0" smtClean="0"/>
              <a:t>Intent</a:t>
            </a:r>
            <a:r>
              <a:rPr lang="en-US" sz="1600" dirty="0" smtClean="0"/>
              <a:t> object parameter</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28600" y="2743200"/>
            <a:ext cx="7086600" cy="1371600"/>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Android Application Fundamentals</a:t>
            </a:r>
          </a:p>
        </p:txBody>
      </p:sp>
      <p:sp>
        <p:nvSpPr>
          <p:cNvPr id="9" name="Text Placeholder 8"/>
          <p:cNvSpPr>
            <a:spLocks noGrp="1"/>
          </p:cNvSpPr>
          <p:nvPr>
            <p:ph type="body" sz="quarter" idx="12"/>
          </p:nvPr>
        </p:nvSpPr>
        <p:spPr>
          <a:xfrm>
            <a:off x="0" y="1295400"/>
            <a:ext cx="8534400" cy="533400"/>
          </a:xfrm>
        </p:spPr>
        <p:txBody>
          <a:bodyPr/>
          <a:lstStyle/>
          <a:p>
            <a:r>
              <a:rPr lang="en-US" dirty="0"/>
              <a:t>Android Studio – Intelligent Code </a:t>
            </a:r>
            <a:r>
              <a:rPr lang="en-US" dirty="0" smtClean="0"/>
              <a:t>Editor</a:t>
            </a:r>
            <a:endParaRPr lang="en-US" dirty="0"/>
          </a:p>
        </p:txBody>
      </p:sp>
      <p:pic>
        <p:nvPicPr>
          <p:cNvPr id="5" name="Picture 4" descr="android_studio_code_editing.png"/>
          <p:cNvPicPr>
            <a:picLocks noChangeAspect="1"/>
          </p:cNvPicPr>
          <p:nvPr/>
        </p:nvPicPr>
        <p:blipFill>
          <a:blip r:embed="rId2" cstate="print"/>
          <a:stretch>
            <a:fillRect/>
          </a:stretch>
        </p:blipFill>
        <p:spPr>
          <a:xfrm>
            <a:off x="228600" y="2209800"/>
            <a:ext cx="8229600" cy="3981990"/>
          </a:xfrm>
          <a:prstGeom prst="rect">
            <a:avLst/>
          </a:prstGeom>
        </p:spPr>
      </p:pic>
      <p:sp>
        <p:nvSpPr>
          <p:cNvPr id="8" name="TextBox 7"/>
          <p:cNvSpPr txBox="1"/>
          <p:nvPr/>
        </p:nvSpPr>
        <p:spPr>
          <a:xfrm>
            <a:off x="0" y="1752600"/>
            <a:ext cx="8763000" cy="369332"/>
          </a:xfrm>
          <a:prstGeom prst="rect">
            <a:avLst/>
          </a:prstGeom>
          <a:noFill/>
        </p:spPr>
        <p:txBody>
          <a:bodyPr wrap="square" rtlCol="0">
            <a:spAutoFit/>
          </a:bodyPr>
          <a:lstStyle/>
          <a:p>
            <a:r>
              <a:rPr lang="en-US" dirty="0" smtClean="0"/>
              <a:t>Auto population of values, methods &amp; classes</a:t>
            </a:r>
            <a:endParaRPr lang="en-US" dirty="0"/>
          </a:p>
        </p:txBody>
      </p:sp>
    </p:spTree>
    <p:extLst>
      <p:ext uri="{BB962C8B-B14F-4D97-AF65-F5344CB8AC3E}">
        <p14:creationId xmlns:p14="http://schemas.microsoft.com/office/powerpoint/2010/main" val="2241315924"/>
      </p:ext>
    </p:extLst>
  </p:cSld>
  <p:clrMapOvr>
    <a:masterClrMapping/>
  </p:clrMapOv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Registering the Broadcast Receiver</a:t>
            </a:r>
            <a:endParaRPr lang="en-US" dirty="0"/>
          </a:p>
        </p:txBody>
      </p:sp>
      <p:sp>
        <p:nvSpPr>
          <p:cNvPr id="7" name="TextBox 6"/>
          <p:cNvSpPr txBox="1"/>
          <p:nvPr/>
        </p:nvSpPr>
        <p:spPr>
          <a:xfrm>
            <a:off x="0" y="4450140"/>
            <a:ext cx="9144000" cy="1569660"/>
          </a:xfrm>
          <a:prstGeom prst="rect">
            <a:avLst/>
          </a:prstGeom>
          <a:noFill/>
        </p:spPr>
        <p:txBody>
          <a:bodyPr wrap="square" rtlCol="0">
            <a:spAutoFit/>
          </a:bodyPr>
          <a:lstStyle/>
          <a:p>
            <a:pPr marL="342900" indent="-342900">
              <a:buFont typeface="Wingdings" pitchFamily="2" charset="2"/>
              <a:buChar char="§"/>
            </a:pPr>
            <a:r>
              <a:rPr lang="en-US" sz="1600" dirty="0" smtClean="0"/>
              <a:t>An application listens for specific broadcast intents by registering a broadcast receiver in </a:t>
            </a:r>
            <a:r>
              <a:rPr lang="en-US" sz="1600" i="1" dirty="0" smtClean="0"/>
              <a:t>AndroidManifest.xml</a:t>
            </a:r>
            <a:r>
              <a:rPr lang="en-US" sz="1600" dirty="0" smtClean="0"/>
              <a:t> file.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For example we are going to register </a:t>
            </a:r>
            <a:r>
              <a:rPr lang="en-US" sz="1600" i="1" dirty="0" err="1" smtClean="0"/>
              <a:t>MyReceiver</a:t>
            </a:r>
            <a:r>
              <a:rPr lang="en-US" sz="1600" dirty="0" smtClean="0"/>
              <a:t> for system generated event ACTION_BOOT_COMPLETED which is fired by the system once the Android system has completed the boot process.</a:t>
            </a:r>
            <a:endParaRPr lang="en-US" sz="1600" dirty="0"/>
          </a:p>
        </p:txBody>
      </p:sp>
      <p:pic>
        <p:nvPicPr>
          <p:cNvPr id="6" name="Picture 5" descr="broadcast.jpg"/>
          <p:cNvPicPr>
            <a:picLocks noChangeAspect="1"/>
          </p:cNvPicPr>
          <p:nvPr/>
        </p:nvPicPr>
        <p:blipFill>
          <a:blip r:embed="rId2" cstate="print"/>
          <a:stretch>
            <a:fillRect/>
          </a:stretch>
        </p:blipFill>
        <p:spPr>
          <a:xfrm>
            <a:off x="2362200" y="1676400"/>
            <a:ext cx="4286250" cy="2619375"/>
          </a:xfrm>
          <a:prstGeom prst="rect">
            <a:avLst/>
          </a:prstGeom>
        </p:spPr>
      </p:pic>
    </p:spTree>
    <p:extLst>
      <p:ext uri="{BB962C8B-B14F-4D97-AF65-F5344CB8AC3E}">
        <p14:creationId xmlns:p14="http://schemas.microsoft.com/office/powerpoint/2010/main" val="25505201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Registering the Broadcast Receiver</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152400" y="1828800"/>
            <a:ext cx="7924800" cy="2362200"/>
          </a:xfrm>
          <a:prstGeom prst="rect">
            <a:avLst/>
          </a:prstGeom>
          <a:noFill/>
          <a:ln w="9525">
            <a:noFill/>
            <a:miter lim="800000"/>
            <a:headEnd/>
            <a:tailEnd/>
          </a:ln>
        </p:spPr>
      </p:pic>
      <p:sp>
        <p:nvSpPr>
          <p:cNvPr id="8" name="TextBox 7"/>
          <p:cNvSpPr txBox="1"/>
          <p:nvPr/>
        </p:nvSpPr>
        <p:spPr>
          <a:xfrm>
            <a:off x="0" y="4520625"/>
            <a:ext cx="9144000" cy="584775"/>
          </a:xfrm>
          <a:prstGeom prst="rect">
            <a:avLst/>
          </a:prstGeom>
          <a:noFill/>
        </p:spPr>
        <p:txBody>
          <a:bodyPr wrap="square" rtlCol="0">
            <a:spAutoFit/>
          </a:bodyPr>
          <a:lstStyle/>
          <a:p>
            <a:r>
              <a:rPr lang="en-US" sz="1600" dirty="0" smtClean="0"/>
              <a:t>Now whenever your Android device gets booted, it will be intercepted by </a:t>
            </a:r>
            <a:r>
              <a:rPr lang="en-US" sz="1600" dirty="0" err="1" smtClean="0"/>
              <a:t>BroadcastReceiver</a:t>
            </a:r>
            <a:r>
              <a:rPr lang="en-US" sz="1600" dirty="0" smtClean="0"/>
              <a:t> </a:t>
            </a:r>
            <a:r>
              <a:rPr lang="en-US" sz="1600" i="1" dirty="0" err="1" smtClean="0"/>
              <a:t>MyReceiver</a:t>
            </a:r>
            <a:r>
              <a:rPr lang="en-US" sz="1600" dirty="0" smtClean="0"/>
              <a:t> and implemented logic inside </a:t>
            </a:r>
            <a:r>
              <a:rPr lang="en-US" sz="1600" i="1" dirty="0" err="1" smtClean="0"/>
              <a:t>onReceive</a:t>
            </a:r>
            <a:r>
              <a:rPr lang="en-US" sz="1600" i="1" dirty="0" smtClean="0"/>
              <a:t>()</a:t>
            </a:r>
            <a:r>
              <a:rPr lang="en-US" sz="1600" dirty="0" smtClean="0"/>
              <a:t> will be executed.</a:t>
            </a:r>
            <a:endParaRPr lang="en-US" sz="1600" dirty="0"/>
          </a:p>
        </p:txBody>
      </p:sp>
    </p:spTree>
    <p:extLst>
      <p:ext uri="{BB962C8B-B14F-4D97-AF65-F5344CB8AC3E}">
        <p14:creationId xmlns:p14="http://schemas.microsoft.com/office/powerpoint/2010/main" val="25505201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BROADCAST RECEIVERS</a:t>
            </a:r>
            <a:endParaRPr lang="en-US" dirty="0"/>
          </a:p>
        </p:txBody>
      </p:sp>
      <p:sp>
        <p:nvSpPr>
          <p:cNvPr id="5" name="Text Placeholder 4"/>
          <p:cNvSpPr>
            <a:spLocks noGrp="1"/>
          </p:cNvSpPr>
          <p:nvPr>
            <p:ph type="body" sz="quarter" idx="12"/>
          </p:nvPr>
        </p:nvSpPr>
        <p:spPr>
          <a:xfrm>
            <a:off x="0" y="1143000"/>
            <a:ext cx="8686800" cy="533400"/>
          </a:xfrm>
        </p:spPr>
        <p:txBody>
          <a:bodyPr/>
          <a:lstStyle/>
          <a:p>
            <a:r>
              <a:rPr lang="en-US" dirty="0" smtClean="0"/>
              <a:t>Broadcasting Custom Intents</a:t>
            </a:r>
            <a:endParaRPr lang="en-US" dirty="0"/>
          </a:p>
        </p:txBody>
      </p:sp>
      <p:sp>
        <p:nvSpPr>
          <p:cNvPr id="8" name="TextBox 7"/>
          <p:cNvSpPr txBox="1"/>
          <p:nvPr/>
        </p:nvSpPr>
        <p:spPr>
          <a:xfrm>
            <a:off x="0" y="1676400"/>
            <a:ext cx="9144000" cy="584775"/>
          </a:xfrm>
          <a:prstGeom prst="rect">
            <a:avLst/>
          </a:prstGeom>
          <a:noFill/>
        </p:spPr>
        <p:txBody>
          <a:bodyPr wrap="square" rtlCol="0">
            <a:spAutoFit/>
          </a:bodyPr>
          <a:lstStyle/>
          <a:p>
            <a:r>
              <a:rPr lang="en-US" sz="1600" dirty="0" smtClean="0"/>
              <a:t>If you want your application itself should generate and send custom intents then you will have to create and send those intents by using the </a:t>
            </a:r>
            <a:r>
              <a:rPr lang="en-US" sz="1600" i="1" dirty="0" err="1" smtClean="0"/>
              <a:t>sendBroadcast</a:t>
            </a:r>
            <a:r>
              <a:rPr lang="en-US" sz="1600" i="1" dirty="0" smtClean="0"/>
              <a:t>()</a:t>
            </a:r>
            <a:r>
              <a:rPr lang="en-US" sz="1600" dirty="0" smtClean="0"/>
              <a:t>method inside your activity class.</a:t>
            </a:r>
            <a:endParaRPr lang="en-US" sz="1600" dirty="0"/>
          </a:p>
        </p:txBody>
      </p:sp>
      <p:sp>
        <p:nvSpPr>
          <p:cNvPr id="7" name="TextBox 6"/>
          <p:cNvSpPr txBox="1"/>
          <p:nvPr/>
        </p:nvSpPr>
        <p:spPr>
          <a:xfrm>
            <a:off x="0" y="3453825"/>
            <a:ext cx="9144000" cy="584775"/>
          </a:xfrm>
          <a:prstGeom prst="rect">
            <a:avLst/>
          </a:prstGeom>
          <a:noFill/>
        </p:spPr>
        <p:txBody>
          <a:bodyPr wrap="square" rtlCol="0">
            <a:spAutoFit/>
          </a:bodyPr>
          <a:lstStyle/>
          <a:p>
            <a:r>
              <a:rPr lang="en-US" sz="1600" dirty="0" smtClean="0"/>
              <a:t>This intent </a:t>
            </a:r>
            <a:r>
              <a:rPr lang="en-US" sz="1600" i="1" dirty="0" err="1" smtClean="0"/>
              <a:t>com.examplebroadcastreceiver.CUSTOM_INTENT</a:t>
            </a:r>
            <a:r>
              <a:rPr lang="en-US" sz="1600" dirty="0" smtClean="0"/>
              <a:t> can also be registered in similar way as we have </a:t>
            </a:r>
            <a:r>
              <a:rPr lang="en-US" sz="1600" dirty="0" err="1" smtClean="0"/>
              <a:t>regsitered</a:t>
            </a:r>
            <a:r>
              <a:rPr lang="en-US" sz="1600" dirty="0" smtClean="0"/>
              <a:t> system generated intent.</a:t>
            </a:r>
            <a:endParaRPr lang="en-US" sz="1600" dirty="0"/>
          </a:p>
        </p:txBody>
      </p:sp>
      <p:pic>
        <p:nvPicPr>
          <p:cNvPr id="12292" name="Picture 4"/>
          <p:cNvPicPr>
            <a:picLocks noChangeAspect="1" noChangeArrowheads="1"/>
          </p:cNvPicPr>
          <p:nvPr/>
        </p:nvPicPr>
        <p:blipFill>
          <a:blip r:embed="rId2" cstate="print"/>
          <a:srcRect/>
          <a:stretch>
            <a:fillRect/>
          </a:stretch>
        </p:blipFill>
        <p:spPr bwMode="auto">
          <a:xfrm>
            <a:off x="990600" y="2286000"/>
            <a:ext cx="5505450" cy="1104900"/>
          </a:xfrm>
          <a:prstGeom prst="rect">
            <a:avLst/>
          </a:prstGeom>
          <a:noFill/>
          <a:ln w="9525">
            <a:noFill/>
            <a:miter lim="800000"/>
            <a:headEnd/>
            <a:tailEnd/>
          </a:ln>
        </p:spPr>
      </p:pic>
      <p:pic>
        <p:nvPicPr>
          <p:cNvPr id="12293" name="Picture 5"/>
          <p:cNvPicPr>
            <a:picLocks noChangeAspect="1" noChangeArrowheads="1"/>
          </p:cNvPicPr>
          <p:nvPr/>
        </p:nvPicPr>
        <p:blipFill>
          <a:blip r:embed="rId3" cstate="print"/>
          <a:srcRect/>
          <a:stretch>
            <a:fillRect/>
          </a:stretch>
        </p:blipFill>
        <p:spPr bwMode="auto">
          <a:xfrm>
            <a:off x="914400" y="4171950"/>
            <a:ext cx="5953125" cy="2076450"/>
          </a:xfrm>
          <a:prstGeom prst="rect">
            <a:avLst/>
          </a:prstGeom>
          <a:noFill/>
          <a:ln w="9525">
            <a:noFill/>
            <a:miter lim="800000"/>
            <a:headEnd/>
            <a:tailEnd/>
          </a:ln>
        </p:spPr>
      </p:pic>
    </p:spTree>
    <p:extLst>
      <p:ext uri="{BB962C8B-B14F-4D97-AF65-F5344CB8AC3E}">
        <p14:creationId xmlns:p14="http://schemas.microsoft.com/office/powerpoint/2010/main" val="255052017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MEDIA</a:t>
            </a:r>
            <a:endParaRPr lang="en-US" dirty="0"/>
          </a:p>
        </p:txBody>
      </p:sp>
    </p:spTree>
    <p:extLst>
      <p:ext uri="{BB962C8B-B14F-4D97-AF65-F5344CB8AC3E}">
        <p14:creationId xmlns:p14="http://schemas.microsoft.com/office/powerpoint/2010/main" val="309990926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p>
        </p:txBody>
      </p:sp>
      <p:sp>
        <p:nvSpPr>
          <p:cNvPr id="4" name="Text Placeholder 3"/>
          <p:cNvSpPr>
            <a:spLocks noGrp="1"/>
          </p:cNvSpPr>
          <p:nvPr>
            <p:ph type="body" sz="quarter" idx="12"/>
          </p:nvPr>
        </p:nvSpPr>
        <p:spPr/>
        <p:txBody>
          <a:bodyPr/>
          <a:lstStyle/>
          <a:p>
            <a:r>
              <a:rPr lang="en-US" dirty="0" err="1" smtClean="0"/>
              <a:t>SurfaceView</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Provides a dedicated drawing surface embedded inside of a view hierarchy. </a:t>
            </a:r>
          </a:p>
          <a:p>
            <a:r>
              <a:rPr lang="en-US" smtClean="0"/>
              <a:t>You can control the format of this surface and, if you like, its size; the SurfaceView takes care of placing the surface at the correct location on the screen </a:t>
            </a:r>
          </a:p>
          <a:p>
            <a:r>
              <a:rPr lang="en-US" smtClean="0"/>
              <a:t>Access to the underlying surface is provided via the SurfaceHolder interface, which can be retrieved by calling </a:t>
            </a:r>
            <a:r>
              <a:rPr lang="en-US" smtClean="0">
                <a:hlinkClick r:id="rId2" action="ppaction://hlinkfile"/>
              </a:rPr>
              <a:t>getHolder()</a:t>
            </a:r>
            <a:r>
              <a:rPr lang="en-US" smtClean="0"/>
              <a:t>. </a:t>
            </a:r>
          </a:p>
          <a:p>
            <a:r>
              <a:rPr lang="en-US" smtClean="0"/>
              <a:t>The Surface will be created for you while the SurfaceView's window is visible; you should implement </a:t>
            </a:r>
            <a:r>
              <a:rPr lang="en-US" smtClean="0">
                <a:hlinkClick r:id="rId3" action="ppaction://hlinkfile"/>
              </a:rPr>
              <a:t>surfaceCreated(SurfaceHolder)</a:t>
            </a:r>
            <a:r>
              <a:rPr lang="en-US" smtClean="0"/>
              <a:t> and </a:t>
            </a:r>
            <a:r>
              <a:rPr lang="en-US" smtClean="0">
                <a:hlinkClick r:id="rId3" action="ppaction://hlinkfile"/>
              </a:rPr>
              <a:t>surfaceDestroyed(SurfaceHolder)</a:t>
            </a:r>
            <a:r>
              <a:rPr lang="en-US" smtClean="0"/>
              <a:t> to discover when the Surface is created and destroyed as the window is shown and hidden. </a:t>
            </a:r>
          </a:p>
          <a:p>
            <a:endParaRPr lang="en-US" smtClean="0"/>
          </a:p>
          <a:p>
            <a:endParaRPr lang="en-US" dirty="0"/>
          </a:p>
        </p:txBody>
      </p:sp>
    </p:spTree>
    <p:extLst>
      <p:ext uri="{BB962C8B-B14F-4D97-AF65-F5344CB8AC3E}">
        <p14:creationId xmlns:p14="http://schemas.microsoft.com/office/powerpoint/2010/main" val="130418818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5" name="Text Placeholder 4"/>
          <p:cNvSpPr>
            <a:spLocks noGrp="1"/>
          </p:cNvSpPr>
          <p:nvPr>
            <p:ph type="body" sz="quarter" idx="12"/>
          </p:nvPr>
        </p:nvSpPr>
        <p:spPr/>
        <p:txBody>
          <a:bodyPr/>
          <a:lstStyle/>
          <a:p>
            <a:r>
              <a:rPr lang="en-US" dirty="0" smtClean="0"/>
              <a:t>Camera</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Camera class is used to set image capture settings, start/stop preview, snap pictures, and retrieve frames for encoding for video. This class is a client for the Camera service, which manages the actual camera hardware. </a:t>
            </a:r>
          </a:p>
          <a:p>
            <a:r>
              <a:rPr lang="en-US" smtClean="0"/>
              <a:t>To access the device camera, you must declare the </a:t>
            </a:r>
            <a:r>
              <a:rPr lang="en-US" smtClean="0">
                <a:hlinkClick r:id="rId2" action="ppaction://hlinkfile"/>
              </a:rPr>
              <a:t>CAMERA</a:t>
            </a:r>
            <a:r>
              <a:rPr lang="en-US" smtClean="0"/>
              <a:t> permission in your Android Manifest. Also be sure to include the </a:t>
            </a:r>
            <a:r>
              <a:rPr lang="en-US" smtClean="0">
                <a:hlinkClick r:id="rId3" action="ppaction://hlinkfile"/>
              </a:rPr>
              <a:t>&lt;uses-feature&gt;</a:t>
            </a:r>
            <a:r>
              <a:rPr lang="en-US" smtClean="0"/>
              <a:t> manifest element to declare camera features used by your application. For example, if you use the camera and auto-focus feature, your Manifest should include the following:</a:t>
            </a:r>
          </a:p>
          <a:p>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714500" y="4914901"/>
            <a:ext cx="5903232" cy="678656"/>
          </a:xfrm>
          <a:prstGeom prst="rect">
            <a:avLst/>
          </a:prstGeom>
          <a:noFill/>
          <a:ln w="9525">
            <a:noFill/>
            <a:miter lim="800000"/>
            <a:headEnd/>
            <a:tailEnd/>
          </a:ln>
          <a:effectLst/>
        </p:spPr>
      </p:pic>
    </p:spTree>
    <p:extLst>
      <p:ext uri="{BB962C8B-B14F-4D97-AF65-F5344CB8AC3E}">
        <p14:creationId xmlns:p14="http://schemas.microsoft.com/office/powerpoint/2010/main" val="119636255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4" name="Text Placeholder 3"/>
          <p:cNvSpPr>
            <a:spLocks noGrp="1"/>
          </p:cNvSpPr>
          <p:nvPr>
            <p:ph type="body" sz="quarter" idx="12"/>
          </p:nvPr>
        </p:nvSpPr>
        <p:spPr/>
        <p:txBody>
          <a:bodyPr/>
          <a:lstStyle/>
          <a:p>
            <a:r>
              <a:rPr lang="en-US" dirty="0" smtClean="0"/>
              <a:t>Camera</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Autofit/>
          </a:bodyPr>
          <a:lstStyle/>
          <a:p>
            <a:r>
              <a:rPr lang="en-US" sz="1100" dirty="0" smtClean="0"/>
              <a:t>To take pictures with this class, use the following steps:</a:t>
            </a:r>
          </a:p>
          <a:p>
            <a:pPr lvl="1"/>
            <a:r>
              <a:rPr lang="en-US" sz="1100" dirty="0" smtClean="0"/>
              <a:t>Obtain an instance of Camera from </a:t>
            </a:r>
            <a:r>
              <a:rPr lang="en-US" sz="1100" dirty="0" smtClean="0">
                <a:hlinkClick r:id="rId2" action="ppaction://hlinkfile"/>
              </a:rPr>
              <a:t>open(</a:t>
            </a:r>
            <a:r>
              <a:rPr lang="en-US" sz="1100" dirty="0" err="1" smtClean="0">
                <a:hlinkClick r:id="rId2" action="ppaction://hlinkfile"/>
              </a:rPr>
              <a:t>int</a:t>
            </a:r>
            <a:r>
              <a:rPr lang="en-US" sz="1100" dirty="0" smtClean="0">
                <a:hlinkClick r:id="rId2" action="ppaction://hlinkfile"/>
              </a:rPr>
              <a:t>)</a:t>
            </a:r>
            <a:r>
              <a:rPr lang="en-US" sz="1100" dirty="0" smtClean="0"/>
              <a:t>. </a:t>
            </a:r>
          </a:p>
          <a:p>
            <a:pPr lvl="1"/>
            <a:r>
              <a:rPr lang="en-US" sz="1100" dirty="0" smtClean="0"/>
              <a:t>Get existing (default) settings with </a:t>
            </a:r>
            <a:r>
              <a:rPr lang="en-US" sz="1100" dirty="0" err="1" smtClean="0">
                <a:hlinkClick r:id="rId2" action="ppaction://hlinkfile"/>
              </a:rPr>
              <a:t>getParameters</a:t>
            </a:r>
            <a:r>
              <a:rPr lang="en-US" sz="1100" dirty="0" smtClean="0">
                <a:hlinkClick r:id="rId2" action="ppaction://hlinkfile"/>
              </a:rPr>
              <a:t>()</a:t>
            </a:r>
            <a:r>
              <a:rPr lang="en-US" sz="1100" dirty="0" smtClean="0"/>
              <a:t>. </a:t>
            </a:r>
          </a:p>
          <a:p>
            <a:pPr lvl="1"/>
            <a:r>
              <a:rPr lang="en-US" sz="1100" dirty="0" smtClean="0"/>
              <a:t>If necessary, modify the returned </a:t>
            </a:r>
            <a:r>
              <a:rPr lang="en-US" sz="1100" dirty="0" err="1" smtClean="0">
                <a:hlinkClick r:id="rId3" action="ppaction://hlinkfile"/>
              </a:rPr>
              <a:t>Camera.Parameters</a:t>
            </a:r>
            <a:r>
              <a:rPr lang="en-US" sz="1100" dirty="0" smtClean="0"/>
              <a:t> object and call </a:t>
            </a:r>
            <a:r>
              <a:rPr lang="en-US" sz="1100" dirty="0" err="1" smtClean="0">
                <a:hlinkClick r:id="rId2" action="ppaction://hlinkfile"/>
              </a:rPr>
              <a:t>setParameters</a:t>
            </a:r>
            <a:r>
              <a:rPr lang="en-US" sz="1100" dirty="0" smtClean="0">
                <a:hlinkClick r:id="rId2" action="ppaction://hlinkfile"/>
              </a:rPr>
              <a:t>(</a:t>
            </a:r>
            <a:r>
              <a:rPr lang="en-US" sz="1100" dirty="0" err="1" smtClean="0">
                <a:hlinkClick r:id="rId2" action="ppaction://hlinkfile"/>
              </a:rPr>
              <a:t>Camera.Parameters</a:t>
            </a:r>
            <a:r>
              <a:rPr lang="en-US" sz="1100" dirty="0" smtClean="0">
                <a:hlinkClick r:id="rId2" action="ppaction://hlinkfile"/>
              </a:rPr>
              <a:t>)</a:t>
            </a:r>
            <a:r>
              <a:rPr lang="en-US" sz="1100" dirty="0" smtClean="0"/>
              <a:t>. </a:t>
            </a:r>
          </a:p>
          <a:p>
            <a:pPr lvl="1"/>
            <a:r>
              <a:rPr lang="en-US" sz="1100" dirty="0" smtClean="0"/>
              <a:t>If desired, call </a:t>
            </a:r>
            <a:r>
              <a:rPr lang="en-US" sz="1100" dirty="0" err="1" smtClean="0">
                <a:hlinkClick r:id="rId2" action="ppaction://hlinkfile"/>
              </a:rPr>
              <a:t>setDisplayOrientation</a:t>
            </a:r>
            <a:r>
              <a:rPr lang="en-US" sz="1100" dirty="0" smtClean="0">
                <a:hlinkClick r:id="rId2" action="ppaction://hlinkfile"/>
              </a:rPr>
              <a:t>(</a:t>
            </a:r>
            <a:r>
              <a:rPr lang="en-US" sz="1100" dirty="0" err="1" smtClean="0">
                <a:hlinkClick r:id="rId2" action="ppaction://hlinkfile"/>
              </a:rPr>
              <a:t>int</a:t>
            </a:r>
            <a:r>
              <a:rPr lang="en-US" sz="1100" dirty="0" smtClean="0">
                <a:hlinkClick r:id="rId2" action="ppaction://hlinkfile"/>
              </a:rPr>
              <a:t>)</a:t>
            </a:r>
            <a:r>
              <a:rPr lang="en-US" sz="1100" dirty="0" smtClean="0"/>
              <a:t>. </a:t>
            </a:r>
          </a:p>
          <a:p>
            <a:pPr lvl="1"/>
            <a:r>
              <a:rPr lang="en-US" sz="1100" dirty="0" smtClean="0"/>
              <a:t>Important: Pass a fully initialized </a:t>
            </a:r>
            <a:r>
              <a:rPr lang="en-US" sz="1100" dirty="0" err="1" smtClean="0">
                <a:hlinkClick r:id="rId4" action="ppaction://hlinkfile"/>
              </a:rPr>
              <a:t>SurfaceHolder</a:t>
            </a:r>
            <a:r>
              <a:rPr lang="en-US" sz="1100" dirty="0" smtClean="0"/>
              <a:t> to </a:t>
            </a:r>
            <a:r>
              <a:rPr lang="en-US" sz="1100" dirty="0" err="1" smtClean="0">
                <a:hlinkClick r:id="rId2" action="ppaction://hlinkfile"/>
              </a:rPr>
              <a:t>setPreviewDisplay</a:t>
            </a:r>
            <a:r>
              <a:rPr lang="en-US" sz="1100" dirty="0" smtClean="0">
                <a:hlinkClick r:id="rId2" action="ppaction://hlinkfile"/>
              </a:rPr>
              <a:t>(</a:t>
            </a:r>
            <a:r>
              <a:rPr lang="en-US" sz="1100" dirty="0" err="1" smtClean="0">
                <a:hlinkClick r:id="rId2" action="ppaction://hlinkfile"/>
              </a:rPr>
              <a:t>SurfaceHolder</a:t>
            </a:r>
            <a:r>
              <a:rPr lang="en-US" sz="1100" dirty="0" smtClean="0">
                <a:hlinkClick r:id="rId2" action="ppaction://hlinkfile"/>
              </a:rPr>
              <a:t>)</a:t>
            </a:r>
            <a:r>
              <a:rPr lang="en-US" sz="1100" dirty="0" smtClean="0"/>
              <a:t>. Without a surface, the camera will be unable to start the preview. </a:t>
            </a:r>
          </a:p>
          <a:p>
            <a:pPr lvl="1"/>
            <a:r>
              <a:rPr lang="en-US" sz="1100" dirty="0" smtClean="0"/>
              <a:t>Important: Call </a:t>
            </a:r>
            <a:r>
              <a:rPr lang="en-US" sz="1100" dirty="0" err="1" smtClean="0">
                <a:hlinkClick r:id="rId2" action="ppaction://hlinkfile"/>
              </a:rPr>
              <a:t>startPreview</a:t>
            </a:r>
            <a:r>
              <a:rPr lang="en-US" sz="1100" dirty="0" smtClean="0">
                <a:hlinkClick r:id="rId2" action="ppaction://hlinkfile"/>
              </a:rPr>
              <a:t>()</a:t>
            </a:r>
            <a:r>
              <a:rPr lang="en-US" sz="1100" dirty="0" smtClean="0"/>
              <a:t> to start updating the preview surface. Preview must be started before you can take a picture. </a:t>
            </a:r>
          </a:p>
          <a:p>
            <a:pPr lvl="1"/>
            <a:r>
              <a:rPr lang="en-US" sz="1100" dirty="0" smtClean="0"/>
              <a:t>When you want, call </a:t>
            </a:r>
            <a:r>
              <a:rPr lang="en-US" sz="1100" dirty="0" err="1" smtClean="0">
                <a:hlinkClick r:id="rId2" action="ppaction://hlinkfile"/>
              </a:rPr>
              <a:t>takePicture</a:t>
            </a:r>
            <a:r>
              <a:rPr lang="en-US" sz="1100" dirty="0" smtClean="0">
                <a:hlinkClick r:id="rId2" action="ppaction://hlinkfile"/>
              </a:rPr>
              <a:t>(</a:t>
            </a:r>
            <a:r>
              <a:rPr lang="en-US" sz="1100" dirty="0" err="1" smtClean="0">
                <a:hlinkClick r:id="rId2" action="ppaction://hlinkfile"/>
              </a:rPr>
              <a:t>Camera.ShutterCallback</a:t>
            </a:r>
            <a:r>
              <a:rPr lang="en-US" sz="1100" dirty="0" smtClean="0">
                <a:hlinkClick r:id="rId2" action="ppaction://hlinkfile"/>
              </a:rPr>
              <a:t>, </a:t>
            </a:r>
            <a:r>
              <a:rPr lang="en-US" sz="1100" dirty="0" err="1" smtClean="0">
                <a:hlinkClick r:id="rId2" action="ppaction://hlinkfile"/>
              </a:rPr>
              <a:t>Camera.PictureCallback</a:t>
            </a:r>
            <a:r>
              <a:rPr lang="en-US" sz="1100" dirty="0" smtClean="0">
                <a:hlinkClick r:id="rId2" action="ppaction://hlinkfile"/>
              </a:rPr>
              <a:t>, </a:t>
            </a:r>
            <a:r>
              <a:rPr lang="en-US" sz="1100" dirty="0" err="1" smtClean="0">
                <a:hlinkClick r:id="rId2" action="ppaction://hlinkfile"/>
              </a:rPr>
              <a:t>Camera.PictureCallback</a:t>
            </a:r>
            <a:r>
              <a:rPr lang="en-US" sz="1100" dirty="0" smtClean="0">
                <a:hlinkClick r:id="rId2" action="ppaction://hlinkfile"/>
              </a:rPr>
              <a:t>, </a:t>
            </a:r>
            <a:r>
              <a:rPr lang="en-US" sz="1100" dirty="0" err="1" smtClean="0">
                <a:hlinkClick r:id="rId2" action="ppaction://hlinkfile"/>
              </a:rPr>
              <a:t>Camera.PictureCallback</a:t>
            </a:r>
            <a:r>
              <a:rPr lang="en-US" sz="1100" dirty="0" smtClean="0">
                <a:hlinkClick r:id="rId2" action="ppaction://hlinkfile"/>
              </a:rPr>
              <a:t>)</a:t>
            </a:r>
            <a:r>
              <a:rPr lang="en-US" sz="1100" dirty="0" smtClean="0"/>
              <a:t> to capture a photo. Wait for the callbacks to provide the actual image data. </a:t>
            </a:r>
          </a:p>
          <a:p>
            <a:pPr lvl="1"/>
            <a:r>
              <a:rPr lang="en-US" sz="1100" dirty="0" smtClean="0"/>
              <a:t>After taking a picture, preview display will have stopped. To take more photos, call </a:t>
            </a:r>
            <a:r>
              <a:rPr lang="en-US" sz="1100" dirty="0" err="1" smtClean="0">
                <a:hlinkClick r:id="rId2" action="ppaction://hlinkfile"/>
              </a:rPr>
              <a:t>startPreview</a:t>
            </a:r>
            <a:r>
              <a:rPr lang="en-US" sz="1100" dirty="0" smtClean="0">
                <a:hlinkClick r:id="rId2" action="ppaction://hlinkfile"/>
              </a:rPr>
              <a:t>()</a:t>
            </a:r>
            <a:r>
              <a:rPr lang="en-US" sz="1100" dirty="0" smtClean="0"/>
              <a:t> again first. </a:t>
            </a:r>
          </a:p>
          <a:p>
            <a:pPr lvl="1"/>
            <a:r>
              <a:rPr lang="en-US" sz="1100" dirty="0" smtClean="0"/>
              <a:t>Call </a:t>
            </a:r>
            <a:r>
              <a:rPr lang="en-US" sz="1100" dirty="0" err="1" smtClean="0">
                <a:hlinkClick r:id="rId2" action="ppaction://hlinkfile"/>
              </a:rPr>
              <a:t>stopPreview</a:t>
            </a:r>
            <a:r>
              <a:rPr lang="en-US" sz="1100" dirty="0" smtClean="0">
                <a:hlinkClick r:id="rId2" action="ppaction://hlinkfile"/>
              </a:rPr>
              <a:t>()</a:t>
            </a:r>
            <a:r>
              <a:rPr lang="en-US" sz="1100" dirty="0" smtClean="0"/>
              <a:t> to stop updating the preview surface. </a:t>
            </a:r>
          </a:p>
          <a:p>
            <a:pPr lvl="1"/>
            <a:r>
              <a:rPr lang="en-US" sz="1100" dirty="0" smtClean="0"/>
              <a:t>Important: Call </a:t>
            </a:r>
            <a:r>
              <a:rPr lang="en-US" sz="1100" dirty="0" smtClean="0">
                <a:hlinkClick r:id="rId2" action="ppaction://hlinkfile"/>
              </a:rPr>
              <a:t>release()</a:t>
            </a:r>
            <a:r>
              <a:rPr lang="en-US" sz="1100" dirty="0" smtClean="0"/>
              <a:t> to release the camera for use by other applications. Applications should release the camera immediately in </a:t>
            </a:r>
            <a:r>
              <a:rPr lang="en-US" sz="1100" dirty="0" err="1" smtClean="0">
                <a:hlinkClick r:id="rId5" action="ppaction://hlinkfile"/>
              </a:rPr>
              <a:t>onPause</a:t>
            </a:r>
            <a:r>
              <a:rPr lang="en-US" sz="1100" dirty="0" smtClean="0">
                <a:hlinkClick r:id="rId5" action="ppaction://hlinkfile"/>
              </a:rPr>
              <a:t>()</a:t>
            </a:r>
            <a:r>
              <a:rPr lang="en-US" sz="1100" dirty="0" smtClean="0"/>
              <a:t> (and re-</a:t>
            </a:r>
            <a:r>
              <a:rPr lang="en-US" sz="1100" dirty="0" smtClean="0">
                <a:hlinkClick r:id="rId2" action="ppaction://hlinkfile"/>
              </a:rPr>
              <a:t>open()</a:t>
            </a:r>
            <a:r>
              <a:rPr lang="en-US" sz="1100" dirty="0" smtClean="0"/>
              <a:t> it in </a:t>
            </a:r>
            <a:r>
              <a:rPr lang="en-US" sz="1100" dirty="0" err="1" smtClean="0">
                <a:hlinkClick r:id="rId5" action="ppaction://hlinkfile"/>
              </a:rPr>
              <a:t>onResume</a:t>
            </a:r>
            <a:r>
              <a:rPr lang="en-US" sz="1100" dirty="0" smtClean="0">
                <a:hlinkClick r:id="rId5" action="ppaction://hlinkfile"/>
              </a:rPr>
              <a:t>()</a:t>
            </a:r>
            <a:r>
              <a:rPr lang="en-US" sz="1100" dirty="0" smtClean="0"/>
              <a:t>). </a:t>
            </a:r>
          </a:p>
          <a:p>
            <a:endParaRPr lang="en-US" sz="1100" dirty="0"/>
          </a:p>
        </p:txBody>
      </p:sp>
    </p:spTree>
    <p:extLst>
      <p:ext uri="{BB962C8B-B14F-4D97-AF65-F5344CB8AC3E}">
        <p14:creationId xmlns:p14="http://schemas.microsoft.com/office/powerpoint/2010/main" val="109198546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4" name="Text Placeholder 3"/>
          <p:cNvSpPr>
            <a:spLocks noGrp="1"/>
          </p:cNvSpPr>
          <p:nvPr>
            <p:ph type="body" sz="quarter" idx="12"/>
          </p:nvPr>
        </p:nvSpPr>
        <p:spPr/>
        <p:txBody>
          <a:bodyPr/>
          <a:lstStyle/>
          <a:p>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Android multimedia framework includes support for encoding and decoding a variety of common media types, so that you can easily integrate audio, video and images into your applications. </a:t>
            </a:r>
          </a:p>
          <a:p>
            <a:r>
              <a:rPr lang="en-US" smtClean="0"/>
              <a:t>You can play audio or video from media files stored in your application's resources (raw resources), from standalone files in the filesystem, or from a data stream arriving over a network connection, all using </a:t>
            </a:r>
            <a:r>
              <a:rPr lang="en-US" smtClean="0">
                <a:hlinkClick r:id="rId2" action="ppaction://hlinkfile"/>
              </a:rPr>
              <a:t>MediaPlayer</a:t>
            </a:r>
            <a:r>
              <a:rPr lang="en-US" smtClean="0"/>
              <a:t> APIs.</a:t>
            </a:r>
          </a:p>
          <a:p>
            <a:endParaRPr lang="en-US" dirty="0"/>
          </a:p>
        </p:txBody>
      </p:sp>
    </p:spTree>
    <p:extLst>
      <p:ext uri="{BB962C8B-B14F-4D97-AF65-F5344CB8AC3E}">
        <p14:creationId xmlns:p14="http://schemas.microsoft.com/office/powerpoint/2010/main" val="413170978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p>
        </p:txBody>
      </p:sp>
      <p:sp>
        <p:nvSpPr>
          <p:cNvPr id="4" name="Text Placeholder 3"/>
          <p:cNvSpPr>
            <a:spLocks noGrp="1"/>
          </p:cNvSpPr>
          <p:nvPr>
            <p:ph type="body" sz="quarter" idx="12"/>
          </p:nvPr>
        </p:nvSpPr>
        <p:spPr/>
        <p:txBody>
          <a:bodyPr/>
          <a:lstStyle/>
          <a:p>
            <a:r>
              <a:rPr lang="en-US" dirty="0" smtClean="0"/>
              <a:t>Android Supported Media Formats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The following network protocols are supported for audio and video playback:</a:t>
            </a:r>
          </a:p>
          <a:p>
            <a:pPr lvl="1"/>
            <a:r>
              <a:rPr lang="en-US" smtClean="0"/>
              <a:t>RTSP (RTP, SDP)</a:t>
            </a:r>
          </a:p>
          <a:p>
            <a:pPr lvl="1"/>
            <a:r>
              <a:rPr lang="en-US" smtClean="0"/>
              <a:t>HTTP progressive streaming</a:t>
            </a:r>
          </a:p>
          <a:p>
            <a:pPr lvl="1"/>
            <a:r>
              <a:rPr lang="en-US" smtClean="0"/>
              <a:t>HTTP live streaming </a:t>
            </a:r>
            <a:r>
              <a:rPr lang="en-US" smtClean="0">
                <a:hlinkClick r:id="rId2"/>
              </a:rPr>
              <a:t>draft protocol</a:t>
            </a:r>
            <a:r>
              <a:rPr lang="en-US" smtClean="0"/>
              <a:t> (Android 3.0 and above)</a:t>
            </a:r>
          </a:p>
          <a:p>
            <a:endParaRPr lang="en-US" dirty="0"/>
          </a:p>
        </p:txBody>
      </p:sp>
    </p:spTree>
    <p:extLst>
      <p:ext uri="{BB962C8B-B14F-4D97-AF65-F5344CB8AC3E}">
        <p14:creationId xmlns:p14="http://schemas.microsoft.com/office/powerpoint/2010/main" val="196030443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447800"/>
            <a:ext cx="6858000" cy="455295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smtClean="0"/>
              <a:t>Media</a:t>
            </a:r>
            <a:endParaRPr lang="en-US" dirty="0"/>
          </a:p>
        </p:txBody>
      </p:sp>
    </p:spTree>
    <p:extLst>
      <p:ext uri="{BB962C8B-B14F-4D97-AF65-F5344CB8AC3E}">
        <p14:creationId xmlns:p14="http://schemas.microsoft.com/office/powerpoint/2010/main" val="1858489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2362200"/>
            <a:ext cx="6096000" cy="4079488"/>
          </a:xfrm>
          <a:prstGeom prst="rect">
            <a:avLst/>
          </a:prstGeom>
        </p:spPr>
      </p:pic>
      <p:sp>
        <p:nvSpPr>
          <p:cNvPr id="4" name="Title 3"/>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a:xfrm>
            <a:off x="0" y="1295400"/>
            <a:ext cx="8534400" cy="533400"/>
          </a:xfrm>
        </p:spPr>
        <p:txBody>
          <a:bodyPr/>
          <a:lstStyle/>
          <a:p>
            <a:r>
              <a:rPr lang="en-US" dirty="0"/>
              <a:t>Android Studio – Code templates and GitHub </a:t>
            </a:r>
            <a:r>
              <a:rPr lang="en-US" dirty="0" smtClean="0"/>
              <a:t>integration</a:t>
            </a:r>
            <a:endParaRPr lang="en-US" dirty="0"/>
          </a:p>
        </p:txBody>
      </p:sp>
      <p:sp>
        <p:nvSpPr>
          <p:cNvPr id="5" name="TextBox 4"/>
          <p:cNvSpPr txBox="1"/>
          <p:nvPr/>
        </p:nvSpPr>
        <p:spPr>
          <a:xfrm>
            <a:off x="152400" y="1905000"/>
            <a:ext cx="8763000" cy="369332"/>
          </a:xfrm>
          <a:prstGeom prst="rect">
            <a:avLst/>
          </a:prstGeom>
          <a:noFill/>
        </p:spPr>
        <p:txBody>
          <a:bodyPr wrap="square" rtlCol="0">
            <a:spAutoFit/>
          </a:bodyPr>
          <a:lstStyle/>
          <a:p>
            <a:r>
              <a:rPr lang="en-US" dirty="0" smtClean="0"/>
              <a:t>Import code templates and view project source on </a:t>
            </a:r>
            <a:r>
              <a:rPr lang="en-US" dirty="0" err="1" smtClean="0"/>
              <a:t>GitHub</a:t>
            </a:r>
            <a:endParaRPr lang="en-US" dirty="0"/>
          </a:p>
        </p:txBody>
      </p:sp>
    </p:spTree>
    <p:extLst>
      <p:ext uri="{BB962C8B-B14F-4D97-AF65-F5344CB8AC3E}">
        <p14:creationId xmlns:p14="http://schemas.microsoft.com/office/powerpoint/2010/main" val="2771757739"/>
      </p:ext>
    </p:extLst>
  </p:cSld>
  <p:clrMapOvr>
    <a:masterClrMapping/>
  </p:clrMapOvr>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p>
        </p:txBody>
      </p:sp>
      <p:sp>
        <p:nvSpPr>
          <p:cNvPr id="4" name="Text Placeholder 3"/>
          <p:cNvSpPr>
            <a:spLocks noGrp="1"/>
          </p:cNvSpPr>
          <p:nvPr>
            <p:ph type="body" sz="quarter" idx="12"/>
          </p:nvPr>
        </p:nvSpPr>
        <p:spPr/>
        <p:txBody>
          <a:bodyPr/>
          <a:lstStyle/>
          <a:p>
            <a:r>
              <a:rPr lang="en-US" dirty="0" smtClean="0"/>
              <a:t>Using </a:t>
            </a:r>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One of the most important components of the media framework is the </a:t>
            </a:r>
            <a:r>
              <a:rPr lang="en-US" smtClean="0">
                <a:hlinkClick r:id="rId2" action="ppaction://hlinkfile"/>
              </a:rPr>
              <a:t>MediaPlayer</a:t>
            </a:r>
            <a:r>
              <a:rPr lang="en-US" smtClean="0"/>
              <a:t> class. </a:t>
            </a:r>
          </a:p>
          <a:p>
            <a:r>
              <a:rPr lang="en-US" smtClean="0"/>
              <a:t>An object of this class can fetch, decode, and play both audio and video with minimal setup. It supports several different media sources such as: </a:t>
            </a:r>
          </a:p>
          <a:p>
            <a:pPr lvl="1"/>
            <a:r>
              <a:rPr lang="en-US" smtClean="0"/>
              <a:t>Local resources</a:t>
            </a:r>
          </a:p>
          <a:p>
            <a:pPr lvl="1"/>
            <a:r>
              <a:rPr lang="en-US" smtClean="0"/>
              <a:t>Internal URIs, such as one you might obtain from a Content Resolver</a:t>
            </a:r>
          </a:p>
          <a:p>
            <a:pPr lvl="1"/>
            <a:r>
              <a:rPr lang="en-US" smtClean="0"/>
              <a:t>External URLs (streaming)</a:t>
            </a:r>
          </a:p>
          <a:p>
            <a:endParaRPr lang="en-US" dirty="0"/>
          </a:p>
        </p:txBody>
      </p:sp>
    </p:spTree>
    <p:extLst>
      <p:ext uri="{BB962C8B-B14F-4D97-AF65-F5344CB8AC3E}">
        <p14:creationId xmlns:p14="http://schemas.microsoft.com/office/powerpoint/2010/main" val="3595638380"/>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4" name="Text Placeholder 3"/>
          <p:cNvSpPr>
            <a:spLocks noGrp="1"/>
          </p:cNvSpPr>
          <p:nvPr>
            <p:ph type="body" sz="quarter" idx="12"/>
          </p:nvPr>
        </p:nvSpPr>
        <p:spPr/>
        <p:txBody>
          <a:bodyPr/>
          <a:lstStyle/>
          <a:p>
            <a:r>
              <a:rPr lang="en-US" dirty="0" smtClean="0"/>
              <a:t>Using </a:t>
            </a:r>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Here is an example of how to play audio that's available as a local raw resource (saved in your application's res/raw/ directory):</a:t>
            </a:r>
          </a:p>
          <a:p>
            <a:endParaRPr lang="en-US" smtClean="0"/>
          </a:p>
          <a:p>
            <a:r>
              <a:rPr lang="en-US" smtClean="0"/>
              <a:t>MediaPlayer mediaPlayer = MediaPlayer.create(context, R.raw.sound_file_1);</a:t>
            </a:r>
          </a:p>
          <a:p>
            <a:r>
              <a:rPr lang="en-US" smtClean="0"/>
              <a:t/>
            </a:r>
            <a:br>
              <a:rPr lang="en-US" smtClean="0"/>
            </a:br>
            <a:r>
              <a:rPr lang="en-US" smtClean="0"/>
              <a:t>mediaPlayer.start(); // no need to call prepare(); create() does that </a:t>
            </a:r>
          </a:p>
          <a:p>
            <a:endParaRPr lang="en-US" dirty="0"/>
          </a:p>
        </p:txBody>
      </p:sp>
    </p:spTree>
    <p:extLst>
      <p:ext uri="{BB962C8B-B14F-4D97-AF65-F5344CB8AC3E}">
        <p14:creationId xmlns:p14="http://schemas.microsoft.com/office/powerpoint/2010/main" val="187385632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5" name="Text Placeholder 4"/>
          <p:cNvSpPr>
            <a:spLocks noGrp="1"/>
          </p:cNvSpPr>
          <p:nvPr>
            <p:ph type="body" sz="quarter" idx="12"/>
          </p:nvPr>
        </p:nvSpPr>
        <p:spPr/>
        <p:txBody>
          <a:bodyPr/>
          <a:lstStyle/>
          <a:p>
            <a:r>
              <a:rPr lang="en-US" dirty="0" smtClean="0"/>
              <a:t>Using </a:t>
            </a:r>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here is how you might play from a URI available locally in the system (that you obtained through a Content Resolver, for instance):</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771651" y="3714750"/>
            <a:ext cx="6249838" cy="1371600"/>
          </a:xfrm>
          <a:prstGeom prst="rect">
            <a:avLst/>
          </a:prstGeom>
          <a:noFill/>
          <a:ln w="9525">
            <a:noFill/>
            <a:miter lim="800000"/>
            <a:headEnd/>
            <a:tailEnd/>
          </a:ln>
          <a:effectLst/>
        </p:spPr>
      </p:pic>
    </p:spTree>
    <p:extLst>
      <p:ext uri="{BB962C8B-B14F-4D97-AF65-F5344CB8AC3E}">
        <p14:creationId xmlns:p14="http://schemas.microsoft.com/office/powerpoint/2010/main" val="1791422039"/>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endParaRPr lang="en-US" dirty="0"/>
          </a:p>
        </p:txBody>
      </p:sp>
      <p:sp>
        <p:nvSpPr>
          <p:cNvPr id="5" name="Text Placeholder 4"/>
          <p:cNvSpPr>
            <a:spLocks noGrp="1"/>
          </p:cNvSpPr>
          <p:nvPr>
            <p:ph type="body" sz="quarter" idx="12"/>
          </p:nvPr>
        </p:nvSpPr>
        <p:spPr/>
        <p:txBody>
          <a:bodyPr/>
          <a:lstStyle/>
          <a:p>
            <a:r>
              <a:rPr lang="en-US" dirty="0" smtClean="0"/>
              <a:t>Using </a:t>
            </a:r>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Playing from a remote URL via HTTP streaming looks like this:</a:t>
            </a:r>
          </a:p>
          <a:p>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1717861" y="3028950"/>
            <a:ext cx="6283139" cy="1200150"/>
          </a:xfrm>
          <a:prstGeom prst="rect">
            <a:avLst/>
          </a:prstGeom>
          <a:noFill/>
          <a:ln w="9525">
            <a:noFill/>
            <a:miter lim="800000"/>
            <a:headEnd/>
            <a:tailEnd/>
          </a:ln>
          <a:effectLst/>
        </p:spPr>
      </p:pic>
    </p:spTree>
    <p:extLst>
      <p:ext uri="{BB962C8B-B14F-4D97-AF65-F5344CB8AC3E}">
        <p14:creationId xmlns:p14="http://schemas.microsoft.com/office/powerpoint/2010/main" val="1931848078"/>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610600" cy="639762"/>
          </a:xfrm>
        </p:spPr>
        <p:txBody>
          <a:bodyPr/>
          <a:lstStyle/>
          <a:p>
            <a:r>
              <a:rPr lang="en-US" dirty="0" smtClean="0"/>
              <a:t>Media</a:t>
            </a:r>
          </a:p>
        </p:txBody>
      </p:sp>
      <p:sp>
        <p:nvSpPr>
          <p:cNvPr id="5" name="Text Placeholder 4"/>
          <p:cNvSpPr>
            <a:spLocks noGrp="1"/>
          </p:cNvSpPr>
          <p:nvPr>
            <p:ph type="body" sz="quarter" idx="12"/>
          </p:nvPr>
        </p:nvSpPr>
        <p:spPr/>
        <p:txBody>
          <a:bodyPr/>
          <a:lstStyle/>
          <a:p>
            <a:r>
              <a:rPr lang="en-US" dirty="0" smtClean="0"/>
              <a:t>Asynchronous Preparation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the call to </a:t>
            </a:r>
            <a:r>
              <a:rPr lang="en-US" dirty="0" smtClean="0">
                <a:hlinkClick r:id="rId2" action="ppaction://hlinkfile"/>
              </a:rPr>
              <a:t>prepare()</a:t>
            </a:r>
            <a:r>
              <a:rPr lang="en-US" dirty="0" smtClean="0"/>
              <a:t> can take a long time to execute, because it might involve fetching and decoding media data.</a:t>
            </a:r>
          </a:p>
          <a:p>
            <a:r>
              <a:rPr lang="en-US" dirty="0" smtClean="0"/>
              <a:t>To avoid hanging your UI thread, spawn another thread to prepare the </a:t>
            </a:r>
            <a:r>
              <a:rPr lang="en-US" dirty="0" err="1" smtClean="0">
                <a:hlinkClick r:id="rId2" action="ppaction://hlinkfile"/>
              </a:rPr>
              <a:t>MediaPlayer</a:t>
            </a:r>
            <a:r>
              <a:rPr lang="en-US" dirty="0" smtClean="0"/>
              <a:t> and notify the main thread when done. </a:t>
            </a:r>
          </a:p>
          <a:p>
            <a:r>
              <a:rPr lang="en-US" dirty="0" smtClean="0"/>
              <a:t>However, while you could write the threading logic yourself, this pattern is so common when using </a:t>
            </a:r>
            <a:r>
              <a:rPr lang="en-US" dirty="0" err="1" smtClean="0">
                <a:hlinkClick r:id="rId2" action="ppaction://hlinkfile"/>
              </a:rPr>
              <a:t>MediaPlayer</a:t>
            </a:r>
            <a:r>
              <a:rPr lang="en-US" dirty="0" smtClean="0"/>
              <a:t> that the framework supplies a convenient way to accomplish this task by using the </a:t>
            </a:r>
            <a:r>
              <a:rPr lang="en-US" dirty="0" err="1" smtClean="0">
                <a:hlinkClick r:id="rId2" action="ppaction://hlinkfile"/>
              </a:rPr>
              <a:t>prepareAsync</a:t>
            </a:r>
            <a:r>
              <a:rPr lang="en-US" dirty="0" smtClean="0">
                <a:hlinkClick r:id="rId2" action="ppaction://hlinkfile"/>
              </a:rPr>
              <a:t>()</a:t>
            </a:r>
            <a:r>
              <a:rPr lang="en-US" dirty="0" smtClean="0"/>
              <a:t> method. </a:t>
            </a:r>
          </a:p>
          <a:p>
            <a:r>
              <a:rPr lang="en-US" dirty="0" smtClean="0"/>
              <a:t>This method starts preparing the media in the background and returns immediately. </a:t>
            </a:r>
          </a:p>
          <a:p>
            <a:r>
              <a:rPr lang="en-US" dirty="0" smtClean="0"/>
              <a:t>When the media is done preparing, the </a:t>
            </a:r>
            <a:r>
              <a:rPr lang="en-US" dirty="0" err="1" smtClean="0">
                <a:hlinkClick r:id="rId3" action="ppaction://hlinkfile"/>
              </a:rPr>
              <a:t>onPrepared</a:t>
            </a:r>
            <a:r>
              <a:rPr lang="en-US" dirty="0" smtClean="0">
                <a:hlinkClick r:id="rId3" action="ppaction://hlinkfile"/>
              </a:rPr>
              <a:t>()</a:t>
            </a:r>
            <a:r>
              <a:rPr lang="en-US" dirty="0" smtClean="0"/>
              <a:t> method of the </a:t>
            </a:r>
            <a:r>
              <a:rPr lang="en-US" dirty="0" err="1" smtClean="0">
                <a:hlinkClick r:id="rId3" action="ppaction://hlinkfile"/>
              </a:rPr>
              <a:t>MediaPlayer.OnPreparedListener</a:t>
            </a:r>
            <a:r>
              <a:rPr lang="en-US" dirty="0" smtClean="0"/>
              <a:t>, configured through </a:t>
            </a:r>
            <a:r>
              <a:rPr lang="en-US" dirty="0" err="1" smtClean="0">
                <a:hlinkClick r:id="rId2" action="ppaction://hlinkfile"/>
              </a:rPr>
              <a:t>setOnPreparedListener</a:t>
            </a:r>
            <a:r>
              <a:rPr lang="en-US" dirty="0" smtClean="0">
                <a:hlinkClick r:id="rId2" action="ppaction://hlinkfile"/>
              </a:rPr>
              <a:t>()</a:t>
            </a:r>
            <a:r>
              <a:rPr lang="en-US" dirty="0" smtClean="0"/>
              <a:t> is called.</a:t>
            </a:r>
          </a:p>
          <a:p>
            <a:endParaRPr lang="en-US" dirty="0"/>
          </a:p>
        </p:txBody>
      </p:sp>
    </p:spTree>
    <p:extLst>
      <p:ext uri="{BB962C8B-B14F-4D97-AF65-F5344CB8AC3E}">
        <p14:creationId xmlns:p14="http://schemas.microsoft.com/office/powerpoint/2010/main" val="275531014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developer.android.com/images/mediaplayer_state_diagram.gif"/>
          <p:cNvPicPr>
            <a:picLocks noChangeAspect="1" noChangeArrowheads="1"/>
          </p:cNvPicPr>
          <p:nvPr/>
        </p:nvPicPr>
        <p:blipFill>
          <a:blip r:embed="rId2" cstate="print"/>
          <a:srcRect/>
          <a:stretch>
            <a:fillRect/>
          </a:stretch>
        </p:blipFill>
        <p:spPr bwMode="auto">
          <a:xfrm>
            <a:off x="1600200" y="1676400"/>
            <a:ext cx="4972050" cy="4419600"/>
          </a:xfrm>
          <a:prstGeom prst="rect">
            <a:avLst/>
          </a:prstGeom>
          <a:noFill/>
        </p:spPr>
      </p:pic>
      <p:sp>
        <p:nvSpPr>
          <p:cNvPr id="6" name="Title 5"/>
          <p:cNvSpPr>
            <a:spLocks noGrp="1"/>
          </p:cNvSpPr>
          <p:nvPr>
            <p:ph type="title"/>
          </p:nvPr>
        </p:nvSpPr>
        <p:spPr/>
        <p:txBody>
          <a:bodyPr/>
          <a:lstStyle/>
          <a:p>
            <a:r>
              <a:rPr lang="en-US" dirty="0" smtClean="0"/>
              <a:t>Media</a:t>
            </a:r>
            <a:endParaRPr lang="en-US" dirty="0"/>
          </a:p>
        </p:txBody>
      </p:sp>
    </p:spTree>
    <p:extLst>
      <p:ext uri="{BB962C8B-B14F-4D97-AF65-F5344CB8AC3E}">
        <p14:creationId xmlns:p14="http://schemas.microsoft.com/office/powerpoint/2010/main" val="336982372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a:t>
            </a:r>
          </a:p>
        </p:txBody>
      </p:sp>
      <p:sp>
        <p:nvSpPr>
          <p:cNvPr id="5" name="Text Placeholder 4"/>
          <p:cNvSpPr>
            <a:spLocks noGrp="1"/>
          </p:cNvSpPr>
          <p:nvPr>
            <p:ph type="body" sz="quarter" idx="12"/>
          </p:nvPr>
        </p:nvSpPr>
        <p:spPr/>
        <p:txBody>
          <a:bodyPr/>
          <a:lstStyle/>
          <a:p>
            <a:r>
              <a:rPr lang="en-US" dirty="0" smtClean="0"/>
              <a:t>Releasing the </a:t>
            </a:r>
            <a:r>
              <a:rPr lang="en-US" dirty="0" err="1" smtClean="0"/>
              <a:t>MediaPlayer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A </a:t>
            </a:r>
            <a:r>
              <a:rPr lang="en-US" smtClean="0">
                <a:hlinkClick r:id="rId2" action="ppaction://hlinkfile"/>
              </a:rPr>
              <a:t>MediaPlayer</a:t>
            </a:r>
            <a:r>
              <a:rPr lang="en-US" smtClean="0"/>
              <a:t> can consume valuable system resources. </a:t>
            </a:r>
          </a:p>
          <a:p>
            <a:r>
              <a:rPr lang="en-US" smtClean="0"/>
              <a:t>Therefore, you should always take extra precautions to make sure you are not hanging on to a </a:t>
            </a:r>
            <a:r>
              <a:rPr lang="en-US" smtClean="0">
                <a:hlinkClick r:id="rId2" action="ppaction://hlinkfile"/>
              </a:rPr>
              <a:t>MediaPlayer</a:t>
            </a:r>
            <a:r>
              <a:rPr lang="en-US" smtClean="0"/>
              <a:t> instance longer than necessary. </a:t>
            </a:r>
          </a:p>
          <a:p>
            <a:r>
              <a:rPr lang="en-US" smtClean="0"/>
              <a:t>When you are done with it, you should always call </a:t>
            </a:r>
            <a:r>
              <a:rPr lang="en-US" smtClean="0">
                <a:hlinkClick r:id="rId2" action="ppaction://hlinkfile"/>
              </a:rPr>
              <a:t>release()</a:t>
            </a:r>
            <a:r>
              <a:rPr lang="en-US" smtClean="0"/>
              <a:t> to make sure any system resources allocated to it are properly released.</a:t>
            </a:r>
            <a:endParaRPr lang="en-US" dirty="0"/>
          </a:p>
        </p:txBody>
      </p:sp>
      <p:pic>
        <p:nvPicPr>
          <p:cNvPr id="381954" name="Picture 2"/>
          <p:cNvPicPr>
            <a:picLocks noChangeAspect="1" noChangeArrowheads="1"/>
          </p:cNvPicPr>
          <p:nvPr/>
        </p:nvPicPr>
        <p:blipFill>
          <a:blip r:embed="rId3" cstate="print"/>
          <a:srcRect/>
          <a:stretch>
            <a:fillRect/>
          </a:stretch>
        </p:blipFill>
        <p:spPr bwMode="auto">
          <a:xfrm>
            <a:off x="2800351" y="4857751"/>
            <a:ext cx="3171275" cy="621506"/>
          </a:xfrm>
          <a:prstGeom prst="rect">
            <a:avLst/>
          </a:prstGeom>
          <a:noFill/>
          <a:ln w="9525">
            <a:noFill/>
            <a:miter lim="800000"/>
            <a:headEnd/>
            <a:tailEnd/>
          </a:ln>
          <a:effectLst/>
        </p:spPr>
      </p:pic>
    </p:spTree>
    <p:extLst>
      <p:ext uri="{BB962C8B-B14F-4D97-AF65-F5344CB8AC3E}">
        <p14:creationId xmlns:p14="http://schemas.microsoft.com/office/powerpoint/2010/main" val="355579735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a:t>
            </a:r>
          </a:p>
        </p:txBody>
      </p:sp>
      <p:sp>
        <p:nvSpPr>
          <p:cNvPr id="5" name="Text Placeholder 4"/>
          <p:cNvSpPr>
            <a:spLocks noGrp="1"/>
          </p:cNvSpPr>
          <p:nvPr>
            <p:ph type="body" sz="quarter" idx="12"/>
          </p:nvPr>
        </p:nvSpPr>
        <p:spPr/>
        <p:txBody>
          <a:bodyPr/>
          <a:lstStyle/>
          <a:p>
            <a:r>
              <a:rPr lang="en-US" dirty="0" smtClean="0"/>
              <a:t>Retrieving Media from a Content Resolver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Another feature that may be useful in a media player application is the ability to retrieve music that the user has on the device. </a:t>
            </a:r>
          </a:p>
          <a:p>
            <a:r>
              <a:rPr lang="en-US" smtClean="0"/>
              <a:t>You can do that by querying the </a:t>
            </a:r>
            <a:r>
              <a:rPr lang="en-US" smtClean="0">
                <a:hlinkClick r:id="rId2" action="ppaction://hlinkfile"/>
              </a:rPr>
              <a:t>ContentResolver</a:t>
            </a:r>
            <a:r>
              <a:rPr lang="en-US" smtClean="0"/>
              <a:t> for external media:</a:t>
            </a:r>
          </a:p>
          <a:p>
            <a:endParaRPr lang="en-US" dirty="0"/>
          </a:p>
        </p:txBody>
      </p:sp>
      <p:pic>
        <p:nvPicPr>
          <p:cNvPr id="382978" name="Picture 2"/>
          <p:cNvPicPr>
            <a:picLocks noChangeAspect="1" noChangeArrowheads="1"/>
          </p:cNvPicPr>
          <p:nvPr/>
        </p:nvPicPr>
        <p:blipFill>
          <a:blip r:embed="rId3" cstate="print"/>
          <a:srcRect/>
          <a:stretch>
            <a:fillRect/>
          </a:stretch>
        </p:blipFill>
        <p:spPr bwMode="auto">
          <a:xfrm>
            <a:off x="1371601" y="3429000"/>
            <a:ext cx="6484732" cy="2343150"/>
          </a:xfrm>
          <a:prstGeom prst="rect">
            <a:avLst/>
          </a:prstGeom>
          <a:noFill/>
          <a:ln w="9525">
            <a:noFill/>
            <a:miter lim="800000"/>
            <a:headEnd/>
            <a:tailEnd/>
          </a:ln>
          <a:effectLst/>
        </p:spPr>
      </p:pic>
    </p:spTree>
    <p:extLst>
      <p:ext uri="{BB962C8B-B14F-4D97-AF65-F5344CB8AC3E}">
        <p14:creationId xmlns:p14="http://schemas.microsoft.com/office/powerpoint/2010/main" val="169894327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a:t>
            </a:r>
            <a:endParaRPr lang="en-US" dirty="0"/>
          </a:p>
        </p:txBody>
      </p:sp>
      <p:sp>
        <p:nvSpPr>
          <p:cNvPr id="8" name="Text Placeholder 7"/>
          <p:cNvSpPr>
            <a:spLocks noGrp="1"/>
          </p:cNvSpPr>
          <p:nvPr>
            <p:ph type="body" sz="quarter" idx="12"/>
          </p:nvPr>
        </p:nvSpPr>
        <p:spPr/>
        <p:txBody>
          <a:bodyPr/>
          <a:lstStyle/>
          <a:p>
            <a:r>
              <a:rPr lang="en-US" dirty="0" smtClean="0"/>
              <a:t>Retrieving Media from a Content Resolver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To use this with the </a:t>
            </a:r>
            <a:r>
              <a:rPr lang="en-US" smtClean="0">
                <a:hlinkClick r:id="rId2" action="ppaction://hlinkfile"/>
              </a:rPr>
              <a:t>MediaPlayer</a:t>
            </a:r>
            <a:r>
              <a:rPr lang="en-US" smtClean="0"/>
              <a:t>, you can do this:</a:t>
            </a:r>
          </a:p>
          <a:p>
            <a:endParaRPr lang="en-US" dirty="0"/>
          </a:p>
        </p:txBody>
      </p:sp>
      <p:pic>
        <p:nvPicPr>
          <p:cNvPr id="384002" name="Picture 2"/>
          <p:cNvPicPr>
            <a:picLocks noChangeAspect="1" noChangeArrowheads="1"/>
          </p:cNvPicPr>
          <p:nvPr/>
        </p:nvPicPr>
        <p:blipFill>
          <a:blip r:embed="rId3" cstate="print"/>
          <a:srcRect/>
          <a:stretch>
            <a:fillRect/>
          </a:stretch>
        </p:blipFill>
        <p:spPr bwMode="auto">
          <a:xfrm>
            <a:off x="1714500" y="2971800"/>
            <a:ext cx="6137476" cy="1600200"/>
          </a:xfrm>
          <a:prstGeom prst="rect">
            <a:avLst/>
          </a:prstGeom>
          <a:noFill/>
          <a:ln w="9525">
            <a:noFill/>
            <a:miter lim="800000"/>
            <a:headEnd/>
            <a:tailEnd/>
          </a:ln>
          <a:effectLst/>
        </p:spPr>
      </p:pic>
      <p:sp>
        <p:nvSpPr>
          <p:cNvPr id="5" name="TextBox 4"/>
          <p:cNvSpPr txBox="1"/>
          <p:nvPr/>
        </p:nvSpPr>
        <p:spPr>
          <a:xfrm>
            <a:off x="5943601" y="4914900"/>
            <a:ext cx="2736647" cy="369332"/>
          </a:xfrm>
          <a:prstGeom prst="rect">
            <a:avLst/>
          </a:prstGeom>
          <a:noFill/>
        </p:spPr>
        <p:txBody>
          <a:bodyPr wrap="none" rtlCol="0">
            <a:spAutoFit/>
          </a:bodyPr>
          <a:lstStyle/>
          <a:p>
            <a:r>
              <a:rPr lang="en-US" dirty="0"/>
              <a:t>Request Specific content</a:t>
            </a:r>
          </a:p>
        </p:txBody>
      </p:sp>
      <p:cxnSp>
        <p:nvCxnSpPr>
          <p:cNvPr id="7" name="Straight Arrow Connector 6"/>
          <p:cNvCxnSpPr>
            <a:stCxn id="5" idx="0"/>
          </p:cNvCxnSpPr>
          <p:nvPr/>
        </p:nvCxnSpPr>
        <p:spPr>
          <a:xfrm flipV="1">
            <a:off x="7311925" y="3543301"/>
            <a:ext cx="174725" cy="13715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WIDGETS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p:txBody>
          <a:bodyPr/>
          <a:lstStyle/>
          <a:p>
            <a:r>
              <a:rPr lang="en-US" dirty="0"/>
              <a:t>Android Studio – Multi-screen app </a:t>
            </a:r>
            <a:r>
              <a:rPr lang="en-US" dirty="0" smtClean="0"/>
              <a:t>development</a:t>
            </a:r>
            <a:endParaRPr lang="en-US" dirty="0"/>
          </a:p>
        </p:txBody>
      </p:sp>
      <p:pic>
        <p:nvPicPr>
          <p:cNvPr id="7" name="Picture 6" descr="Multi-Screen Preview.png"/>
          <p:cNvPicPr>
            <a:picLocks noChangeAspect="1"/>
          </p:cNvPicPr>
          <p:nvPr/>
        </p:nvPicPr>
        <p:blipFill>
          <a:blip r:embed="rId2" cstate="print"/>
          <a:stretch>
            <a:fillRect/>
          </a:stretch>
        </p:blipFill>
        <p:spPr>
          <a:xfrm>
            <a:off x="1676400" y="1981200"/>
            <a:ext cx="7315200" cy="4203638"/>
          </a:xfrm>
          <a:prstGeom prst="rect">
            <a:avLst/>
          </a:prstGeom>
        </p:spPr>
      </p:pic>
      <p:sp>
        <p:nvSpPr>
          <p:cNvPr id="8" name="TextBox 7"/>
          <p:cNvSpPr txBox="1"/>
          <p:nvPr/>
        </p:nvSpPr>
        <p:spPr>
          <a:xfrm>
            <a:off x="152400" y="1905000"/>
            <a:ext cx="1371600" cy="2031325"/>
          </a:xfrm>
          <a:prstGeom prst="rect">
            <a:avLst/>
          </a:prstGeom>
          <a:noFill/>
        </p:spPr>
        <p:txBody>
          <a:bodyPr wrap="square" rtlCol="0">
            <a:spAutoFit/>
          </a:bodyPr>
          <a:lstStyle/>
          <a:p>
            <a:r>
              <a:rPr lang="en-US" dirty="0" smtClean="0"/>
              <a:t>View code &amp; design change impact on multiple mobile screens</a:t>
            </a:r>
            <a:endParaRPr lang="en-US" dirty="0"/>
          </a:p>
        </p:txBody>
      </p:sp>
    </p:spTree>
    <p:extLst>
      <p:ext uri="{BB962C8B-B14F-4D97-AF65-F5344CB8AC3E}">
        <p14:creationId xmlns:p14="http://schemas.microsoft.com/office/powerpoint/2010/main" val="1646784124"/>
      </p:ext>
    </p:extLst>
  </p:cSld>
  <p:clrMapOvr>
    <a:masterClrMapping/>
  </p:clrMapOvr>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066800"/>
            <a:ext cx="3276600" cy="533400"/>
          </a:xfrm>
        </p:spPr>
        <p:txBody>
          <a:bodyPr/>
          <a:lstStyle/>
          <a:p>
            <a:r>
              <a:rPr lang="en-US" dirty="0" smtClean="0"/>
              <a:t>Widgets</a:t>
            </a:r>
            <a:endParaRPr lang="en-US" dirty="0"/>
          </a:p>
        </p:txBody>
      </p:sp>
      <p:sp>
        <p:nvSpPr>
          <p:cNvPr id="3" name="Content Placeholder 2"/>
          <p:cNvSpPr>
            <a:spLocks noGrp="1"/>
          </p:cNvSpPr>
          <p:nvPr>
            <p:ph sz="quarter" idx="13"/>
          </p:nvPr>
        </p:nvSpPr>
        <p:spPr>
          <a:xfrm>
            <a:off x="0" y="1676400"/>
            <a:ext cx="9144000" cy="1828800"/>
          </a:xfrm>
          <a:prstGeom prst="rect">
            <a:avLst/>
          </a:prstGeom>
        </p:spPr>
        <p:txBody>
          <a:bodyPr/>
          <a:lstStyle/>
          <a:p>
            <a:r>
              <a:rPr lang="en-US" dirty="0" smtClean="0"/>
              <a:t>Widgets are an essential aspect of home screen customization. </a:t>
            </a:r>
          </a:p>
          <a:p>
            <a:r>
              <a:rPr lang="en-US" dirty="0" smtClean="0"/>
              <a:t>You can imagine them as "at-a-glance" views of an app's most important data and functionality that is accessible right from the user's home screen. </a:t>
            </a:r>
          </a:p>
          <a:p>
            <a:r>
              <a:rPr lang="en-US" dirty="0" smtClean="0"/>
              <a:t>Users can move widgets across their home screen panels, and, if supported, resize them to tailor the amount of information within a widget to their preference.</a:t>
            </a:r>
            <a:endParaRPr lang="en-US" dirty="0"/>
          </a:p>
        </p:txBody>
      </p:sp>
      <p:pic>
        <p:nvPicPr>
          <p:cNvPr id="9" name="Picture 8" descr="widgets_info.png"/>
          <p:cNvPicPr>
            <a:picLocks noChangeAspect="1"/>
          </p:cNvPicPr>
          <p:nvPr/>
        </p:nvPicPr>
        <p:blipFill>
          <a:blip r:embed="rId2" cstate="print"/>
          <a:stretch>
            <a:fillRect/>
          </a:stretch>
        </p:blipFill>
        <p:spPr>
          <a:xfrm>
            <a:off x="152400" y="3886200"/>
            <a:ext cx="4181475" cy="1495425"/>
          </a:xfrm>
          <a:prstGeom prst="rect">
            <a:avLst/>
          </a:prstGeom>
        </p:spPr>
      </p:pic>
      <p:pic>
        <p:nvPicPr>
          <p:cNvPr id="10" name="Picture 9" descr="widgets_hybrid.png"/>
          <p:cNvPicPr>
            <a:picLocks noChangeAspect="1"/>
          </p:cNvPicPr>
          <p:nvPr/>
        </p:nvPicPr>
        <p:blipFill>
          <a:blip r:embed="rId3" cstate="print"/>
          <a:stretch>
            <a:fillRect/>
          </a:stretch>
        </p:blipFill>
        <p:spPr>
          <a:xfrm>
            <a:off x="4343400" y="3886200"/>
            <a:ext cx="4181475" cy="1352550"/>
          </a:xfrm>
          <a:prstGeom prst="rect">
            <a:avLst/>
          </a:prstGeom>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Steps to Create a Widget</a:t>
            </a:r>
            <a:endParaRPr lang="en-US" dirty="0"/>
          </a:p>
        </p:txBody>
      </p:sp>
      <p:sp>
        <p:nvSpPr>
          <p:cNvPr id="3" name="Content Placeholder 2"/>
          <p:cNvSpPr>
            <a:spLocks noGrp="1"/>
          </p:cNvSpPr>
          <p:nvPr>
            <p:ph sz="quarter" idx="13"/>
          </p:nvPr>
        </p:nvSpPr>
        <p:spPr>
          <a:xfrm>
            <a:off x="0" y="1905000"/>
            <a:ext cx="9144000" cy="1828800"/>
          </a:xfrm>
          <a:prstGeom prst="rect">
            <a:avLst/>
          </a:prstGeom>
        </p:spPr>
        <p:txBody>
          <a:bodyPr/>
          <a:lstStyle/>
          <a:p>
            <a:r>
              <a:rPr lang="en-US" dirty="0" smtClean="0"/>
              <a:t>Define a layout file</a:t>
            </a:r>
          </a:p>
          <a:p>
            <a:r>
              <a:rPr lang="en-US" dirty="0" smtClean="0"/>
              <a:t>Create an XML file (</a:t>
            </a:r>
            <a:r>
              <a:rPr lang="en-US" dirty="0" err="1" smtClean="0"/>
              <a:t>AppWidgetProviderInfo</a:t>
            </a:r>
            <a:r>
              <a:rPr lang="en-US" dirty="0" smtClean="0"/>
              <a:t>) which describes the properties of the widget, e.g. size or the fixed update frequency.</a:t>
            </a:r>
          </a:p>
          <a:p>
            <a:r>
              <a:rPr lang="en-US" dirty="0" smtClean="0"/>
              <a:t>Create a </a:t>
            </a:r>
            <a:r>
              <a:rPr lang="en-US" dirty="0" err="1" smtClean="0"/>
              <a:t>BroadcastReceiver</a:t>
            </a:r>
            <a:r>
              <a:rPr lang="en-US" dirty="0" smtClean="0"/>
              <a:t> which is used to build the user interface of the widget.</a:t>
            </a:r>
          </a:p>
          <a:p>
            <a:r>
              <a:rPr lang="en-US" dirty="0" smtClean="0"/>
              <a:t>Implement the </a:t>
            </a:r>
            <a:r>
              <a:rPr lang="en-US" dirty="0" err="1" smtClean="0"/>
              <a:t>PendingIntent</a:t>
            </a:r>
            <a:r>
              <a:rPr lang="en-US" dirty="0" smtClean="0"/>
              <a:t> &amp; </a:t>
            </a:r>
            <a:r>
              <a:rPr lang="en-US" dirty="0" err="1" smtClean="0"/>
              <a:t>RemoteView</a:t>
            </a:r>
            <a:r>
              <a:rPr lang="en-US" dirty="0" smtClean="0"/>
              <a:t> methods in the Activity</a:t>
            </a:r>
          </a:p>
          <a:p>
            <a:r>
              <a:rPr lang="en-US" dirty="0" smtClean="0"/>
              <a:t>Enter the </a:t>
            </a:r>
            <a:r>
              <a:rPr lang="en-US" i="1" dirty="0" smtClean="0"/>
              <a:t>Widget</a:t>
            </a:r>
            <a:r>
              <a:rPr lang="en-US" dirty="0" smtClean="0"/>
              <a:t> configuration in the AndroidManifest.xml file. </a:t>
            </a:r>
            <a:r>
              <a:rPr lang="en-US" b="1" dirty="0" smtClean="0"/>
              <a:t/>
            </a:r>
            <a:br>
              <a:rPr lang="en-US" b="1" dirty="0" smtClean="0"/>
            </a:br>
            <a:endParaRPr lang="en-US" dirty="0"/>
          </a:p>
        </p:txBody>
      </p: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Define a Layout</a:t>
            </a:r>
            <a:endParaRPr lang="en-US" dirty="0"/>
          </a:p>
        </p:txBody>
      </p:sp>
      <p:sp>
        <p:nvSpPr>
          <p:cNvPr id="3" name="Content Placeholder 2"/>
          <p:cNvSpPr>
            <a:spLocks noGrp="1"/>
          </p:cNvSpPr>
          <p:nvPr>
            <p:ph sz="quarter" idx="13"/>
          </p:nvPr>
        </p:nvSpPr>
        <p:spPr>
          <a:xfrm>
            <a:off x="0" y="1905000"/>
            <a:ext cx="9144000" cy="1828800"/>
          </a:xfrm>
          <a:prstGeom prst="rect">
            <a:avLst/>
          </a:prstGeom>
        </p:spPr>
        <p:txBody>
          <a:bodyPr/>
          <a:lstStyle/>
          <a:p>
            <a:r>
              <a:rPr lang="en-US" dirty="0" smtClean="0"/>
              <a:t>In order to create an application widget , first thing you need is </a:t>
            </a:r>
            <a:r>
              <a:rPr lang="en-US" dirty="0" err="1" smtClean="0"/>
              <a:t>AppWidgetProviderInfo</a:t>
            </a:r>
            <a:r>
              <a:rPr lang="en-US" dirty="0" smtClean="0"/>
              <a:t> object, which you will define in a separate widget XML file. </a:t>
            </a:r>
          </a:p>
          <a:p>
            <a:r>
              <a:rPr lang="en-US" dirty="0" smtClean="0"/>
              <a:t>Right click on your project and create a new folder called </a:t>
            </a:r>
            <a:r>
              <a:rPr lang="en-US" b="1" dirty="0" smtClean="0"/>
              <a:t>xml</a:t>
            </a:r>
            <a:r>
              <a:rPr lang="en-US" dirty="0" smtClean="0"/>
              <a:t>. Now right click on the newly created folder and create a new XML file. </a:t>
            </a:r>
          </a:p>
          <a:p>
            <a:r>
              <a:rPr lang="en-US" dirty="0" smtClean="0"/>
              <a:t>The resource type of the XML file should be set to </a:t>
            </a:r>
            <a:r>
              <a:rPr lang="en-US" b="1" dirty="0" err="1" smtClean="0"/>
              <a:t>AppWidgetProvider</a:t>
            </a:r>
            <a:r>
              <a:rPr lang="en-US" dirty="0" smtClean="0"/>
              <a:t>. In the xml file, define some properties which are as follows − </a:t>
            </a:r>
            <a:r>
              <a:rPr lang="en-US" b="1" dirty="0" smtClean="0"/>
              <a:t/>
            </a:r>
            <a:br>
              <a:rPr lang="en-US" b="1" dirty="0" smtClean="0"/>
            </a:b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533401" y="4276725"/>
            <a:ext cx="6891338" cy="1590675"/>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Widget called in Activity </a:t>
            </a:r>
            <a:endParaRPr lang="en-US" dirty="0"/>
          </a:p>
        </p:txBody>
      </p:sp>
      <p:sp>
        <p:nvSpPr>
          <p:cNvPr id="3" name="Content Placeholder 2"/>
          <p:cNvSpPr>
            <a:spLocks noGrp="1"/>
          </p:cNvSpPr>
          <p:nvPr>
            <p:ph sz="quarter" idx="13"/>
          </p:nvPr>
        </p:nvSpPr>
        <p:spPr>
          <a:xfrm>
            <a:off x="0" y="1600200"/>
            <a:ext cx="9144000" cy="1828800"/>
          </a:xfrm>
          <a:prstGeom prst="rect">
            <a:avLst/>
          </a:prstGeom>
        </p:spPr>
        <p:txBody>
          <a:bodyPr/>
          <a:lstStyle/>
          <a:p>
            <a:r>
              <a:rPr lang="en-US" dirty="0" smtClean="0"/>
              <a:t>After defining layout, now create a new JAVA file or use existing one, and extend it with </a:t>
            </a:r>
            <a:r>
              <a:rPr lang="en-US" b="1" dirty="0" err="1" smtClean="0"/>
              <a:t>AppWidgetProvider</a:t>
            </a:r>
            <a:r>
              <a:rPr lang="en-US" dirty="0" smtClean="0"/>
              <a:t> class and override its update method as follows.</a:t>
            </a:r>
          </a:p>
          <a:p>
            <a:r>
              <a:rPr lang="en-US" dirty="0" smtClean="0"/>
              <a:t>In the update method, you have to define the object of two classes which are </a:t>
            </a:r>
            <a:r>
              <a:rPr lang="en-US" dirty="0" err="1" smtClean="0"/>
              <a:t>PendingIntent</a:t>
            </a:r>
            <a:r>
              <a:rPr lang="en-US" dirty="0" smtClean="0"/>
              <a:t> and </a:t>
            </a:r>
            <a:r>
              <a:rPr lang="en-US" dirty="0" err="1" smtClean="0"/>
              <a:t>RemoteViews</a:t>
            </a:r>
            <a:r>
              <a:rPr lang="en-US" dirty="0" smtClean="0"/>
              <a:t>.</a:t>
            </a:r>
          </a:p>
          <a:p>
            <a:r>
              <a:rPr lang="en-US" dirty="0" smtClean="0"/>
              <a:t>Call the update method </a:t>
            </a:r>
            <a:r>
              <a:rPr lang="en-US" dirty="0" err="1" smtClean="0"/>
              <a:t>updateAppWidget</a:t>
            </a:r>
            <a:r>
              <a:rPr lang="en-US" dirty="0" smtClean="0"/>
              <a:t>() of the </a:t>
            </a:r>
            <a:r>
              <a:rPr lang="en-US" dirty="0" err="1" smtClean="0"/>
              <a:t>AppWidgetManager</a:t>
            </a:r>
            <a:r>
              <a:rPr lang="en-US" dirty="0" smtClean="0"/>
              <a:t> class. </a:t>
            </a:r>
            <a:r>
              <a:rPr lang="en-US" b="1" dirty="0" smtClean="0"/>
              <a:t/>
            </a:r>
            <a:br>
              <a:rPr lang="en-US" b="1" dirty="0" smtClean="0"/>
            </a:b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1095375" y="3429000"/>
            <a:ext cx="7362825" cy="2895600"/>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Widget Activity Layout</a:t>
            </a:r>
            <a:endParaRPr lang="en-US" dirty="0"/>
          </a:p>
        </p:txBody>
      </p:sp>
      <p:pic>
        <p:nvPicPr>
          <p:cNvPr id="16388" name="Picture 4"/>
          <p:cNvPicPr>
            <a:picLocks noChangeAspect="1" noChangeArrowheads="1"/>
          </p:cNvPicPr>
          <p:nvPr/>
        </p:nvPicPr>
        <p:blipFill>
          <a:blip r:embed="rId2" cstate="print"/>
          <a:srcRect/>
          <a:stretch>
            <a:fillRect/>
          </a:stretch>
        </p:blipFill>
        <p:spPr bwMode="auto">
          <a:xfrm>
            <a:off x="909638" y="1724025"/>
            <a:ext cx="7324725" cy="4371975"/>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WIDGETS</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Widget registration in Manifest</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228600" y="1828800"/>
            <a:ext cx="5753100" cy="1457325"/>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6153150" y="3429000"/>
            <a:ext cx="2762250" cy="2895600"/>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FACEBOOK INTEGRATION</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err="1" smtClean="0"/>
              <a:t>Facebook</a:t>
            </a:r>
            <a:r>
              <a:rPr lang="en-US" dirty="0" smtClean="0"/>
              <a:t> Integration</a:t>
            </a:r>
            <a:endParaRPr lang="en-US" dirty="0"/>
          </a:p>
        </p:txBody>
      </p:sp>
      <p:sp>
        <p:nvSpPr>
          <p:cNvPr id="6" name="TextBox 5"/>
          <p:cNvSpPr txBox="1"/>
          <p:nvPr/>
        </p:nvSpPr>
        <p:spPr>
          <a:xfrm>
            <a:off x="0" y="1676400"/>
            <a:ext cx="9144000" cy="2554545"/>
          </a:xfrm>
          <a:prstGeom prst="rect">
            <a:avLst/>
          </a:prstGeom>
          <a:noFill/>
        </p:spPr>
        <p:txBody>
          <a:bodyPr wrap="square" rtlCol="0">
            <a:spAutoFit/>
          </a:bodyPr>
          <a:lstStyle/>
          <a:p>
            <a:r>
              <a:rPr lang="en-US" sz="1600" dirty="0" smtClean="0"/>
              <a:t>Android allows your application to connect to </a:t>
            </a:r>
            <a:r>
              <a:rPr lang="en-US" sz="1600" dirty="0" err="1" smtClean="0"/>
              <a:t>Facebook</a:t>
            </a:r>
            <a:r>
              <a:rPr lang="en-US" sz="1600" dirty="0" smtClean="0"/>
              <a:t> and share data or any kind of updates on </a:t>
            </a:r>
            <a:r>
              <a:rPr lang="en-US" sz="1600" dirty="0" err="1" smtClean="0"/>
              <a:t>Facebook</a:t>
            </a:r>
            <a:r>
              <a:rPr lang="en-US" sz="1600" dirty="0" smtClean="0"/>
              <a:t>. Below are the steps to do the same:</a:t>
            </a:r>
          </a:p>
          <a:p>
            <a:endParaRPr lang="en-US" sz="1600" dirty="0" smtClean="0"/>
          </a:p>
          <a:p>
            <a:pPr marL="342900" indent="-342900">
              <a:buFont typeface="Wingdings" pitchFamily="2" charset="2"/>
              <a:buChar char="§"/>
            </a:pPr>
            <a:r>
              <a:rPr lang="en-US" sz="1600" dirty="0" smtClean="0"/>
              <a:t>Generate your application signature</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Register your application on </a:t>
            </a:r>
            <a:r>
              <a:rPr lang="en-US" sz="1600" dirty="0" err="1" smtClean="0"/>
              <a:t>Facebook</a:t>
            </a:r>
            <a:endParaRPr lang="en-US" sz="1600" dirty="0" smtClean="0"/>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Download and import </a:t>
            </a:r>
            <a:r>
              <a:rPr lang="en-US" sz="1600" dirty="0" err="1" smtClean="0"/>
              <a:t>Facebook</a:t>
            </a:r>
            <a:r>
              <a:rPr lang="en-US" sz="1600" dirty="0" smtClean="0"/>
              <a:t> SDK</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Create </a:t>
            </a:r>
            <a:r>
              <a:rPr lang="en-US" sz="1600" dirty="0" err="1" smtClean="0"/>
              <a:t>Facebook</a:t>
            </a:r>
            <a:r>
              <a:rPr lang="en-US" sz="1600" dirty="0" smtClean="0"/>
              <a:t> session in Activity</a:t>
            </a:r>
            <a:endParaRPr lang="en-US" sz="1600" dirty="0"/>
          </a:p>
        </p:txBody>
      </p: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Generate Application Signature </a:t>
            </a:r>
            <a:endParaRPr lang="en-US" dirty="0"/>
          </a:p>
        </p:txBody>
      </p:sp>
      <p:sp>
        <p:nvSpPr>
          <p:cNvPr id="6" name="TextBox 5"/>
          <p:cNvSpPr txBox="1"/>
          <p:nvPr/>
        </p:nvSpPr>
        <p:spPr>
          <a:xfrm>
            <a:off x="0" y="1676400"/>
            <a:ext cx="9144000" cy="2862322"/>
          </a:xfrm>
          <a:prstGeom prst="rect">
            <a:avLst/>
          </a:prstGeom>
          <a:noFill/>
        </p:spPr>
        <p:txBody>
          <a:bodyPr wrap="square" rtlCol="0">
            <a:spAutoFit/>
          </a:bodyPr>
          <a:lstStyle/>
          <a:p>
            <a:r>
              <a:rPr lang="en-US" sz="1600" dirty="0" smtClean="0"/>
              <a:t>Open command prompt and redirect to your java </a:t>
            </a:r>
            <a:r>
              <a:rPr lang="en-US" sz="1600" dirty="0" err="1" smtClean="0"/>
              <a:t>jre</a:t>
            </a:r>
            <a:r>
              <a:rPr lang="en-US" sz="1600" dirty="0" smtClean="0"/>
              <a:t> folder. </a:t>
            </a:r>
          </a:p>
          <a:p>
            <a:endParaRPr lang="en-US" sz="1600" dirty="0" smtClean="0"/>
          </a:p>
          <a:p>
            <a:r>
              <a:rPr lang="en-US" sz="1600" dirty="0" smtClean="0"/>
              <a:t>Type this command exactly. You have to replace the path in the inverted commas with your </a:t>
            </a:r>
            <a:r>
              <a:rPr lang="en-US" sz="1600" dirty="0" err="1" smtClean="0"/>
              <a:t>keystore</a:t>
            </a:r>
            <a:r>
              <a:rPr lang="en-US" sz="1600" dirty="0" smtClean="0"/>
              <a:t> path which you can found in eclipse by selecting the window tab and selecting the preferences tab and then selecting the build option under android from left side.</a:t>
            </a:r>
          </a:p>
          <a:p>
            <a:endParaRPr lang="en-US" sz="1600" dirty="0" smtClean="0"/>
          </a:p>
          <a:p>
            <a:r>
              <a:rPr lang="en-US" sz="1600" b="1" dirty="0" smtClean="0"/>
              <a:t>C:\&gt;Program Files\ JRE7\bin\</a:t>
            </a:r>
            <a:r>
              <a:rPr lang="en-US" sz="1600" b="1" dirty="0" err="1" smtClean="0"/>
              <a:t>keytool</a:t>
            </a:r>
            <a:r>
              <a:rPr lang="en-US" sz="1600" b="1" dirty="0" smtClean="0"/>
              <a:t> -</a:t>
            </a:r>
            <a:r>
              <a:rPr lang="en-US" sz="1600" b="1" dirty="0" err="1" smtClean="0"/>
              <a:t>exportcert</a:t>
            </a:r>
            <a:r>
              <a:rPr lang="en-US" sz="1600" b="1" dirty="0" smtClean="0"/>
              <a:t> -alias </a:t>
            </a:r>
            <a:r>
              <a:rPr lang="en-US" sz="1600" b="1" dirty="0" err="1" smtClean="0"/>
              <a:t>androiddebugkey</a:t>
            </a:r>
            <a:r>
              <a:rPr lang="en-US" sz="1600" b="1" dirty="0" smtClean="0"/>
              <a:t> -</a:t>
            </a:r>
            <a:r>
              <a:rPr lang="en-US" sz="1600" b="1" dirty="0" err="1" smtClean="0"/>
              <a:t>keystore</a:t>
            </a:r>
            <a:r>
              <a:rPr lang="en-US" sz="1600" b="1" dirty="0" smtClean="0"/>
              <a:t> "your path" | </a:t>
            </a:r>
            <a:r>
              <a:rPr lang="en-US" sz="1600" b="1" dirty="0" err="1" smtClean="0"/>
              <a:t>openssl</a:t>
            </a:r>
            <a:r>
              <a:rPr lang="en-US" sz="1600" b="1" dirty="0" smtClean="0"/>
              <a:t> sha1 -binary | </a:t>
            </a:r>
            <a:r>
              <a:rPr lang="en-US" sz="1600" b="1" dirty="0" err="1" smtClean="0"/>
              <a:t>openssl</a:t>
            </a:r>
            <a:r>
              <a:rPr lang="en-US" sz="1600" b="1" dirty="0" smtClean="0"/>
              <a:t> base64</a:t>
            </a:r>
          </a:p>
          <a:p>
            <a:endParaRPr lang="en-US" sz="1600" b="1" dirty="0" smtClean="0"/>
          </a:p>
          <a:p>
            <a:r>
              <a:rPr lang="en-US" sz="1600" dirty="0" smtClean="0"/>
              <a:t>Once you enter it, you will be prompt for password. Give the password and then copy the key that is given to you.</a:t>
            </a:r>
            <a:endParaRPr lang="en-US" sz="1600" b="1" dirty="0" smtClean="0"/>
          </a:p>
        </p:txBody>
      </p: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Registering Application on </a:t>
            </a:r>
            <a:r>
              <a:rPr lang="en-US" dirty="0" err="1" smtClean="0"/>
              <a:t>Facebook</a:t>
            </a:r>
            <a:r>
              <a:rPr lang="en-US" dirty="0" smtClean="0"/>
              <a:t> </a:t>
            </a:r>
            <a:endParaRPr lang="en-US" dirty="0"/>
          </a:p>
        </p:txBody>
      </p:sp>
      <p:sp>
        <p:nvSpPr>
          <p:cNvPr id="6" name="TextBox 5"/>
          <p:cNvSpPr txBox="1"/>
          <p:nvPr/>
        </p:nvSpPr>
        <p:spPr>
          <a:xfrm>
            <a:off x="0" y="1676400"/>
            <a:ext cx="9144000" cy="584775"/>
          </a:xfrm>
          <a:prstGeom prst="rect">
            <a:avLst/>
          </a:prstGeom>
          <a:noFill/>
        </p:spPr>
        <p:txBody>
          <a:bodyPr wrap="square" rtlCol="0">
            <a:spAutoFit/>
          </a:bodyPr>
          <a:lstStyle/>
          <a:p>
            <a:r>
              <a:rPr lang="en-US" sz="1600" dirty="0" smtClean="0"/>
              <a:t>Now create a new </a:t>
            </a:r>
            <a:r>
              <a:rPr lang="en-US" sz="1600" dirty="0" err="1" smtClean="0"/>
              <a:t>facebook</a:t>
            </a:r>
            <a:r>
              <a:rPr lang="en-US" sz="1600" dirty="0" smtClean="0"/>
              <a:t> application at </a:t>
            </a:r>
            <a:r>
              <a:rPr lang="en-US" sz="1600" dirty="0" smtClean="0">
                <a:hlinkClick r:id="rId2"/>
              </a:rPr>
              <a:t>developers.facebook.com/apps</a:t>
            </a:r>
            <a:r>
              <a:rPr lang="en-US" sz="1600" dirty="0" smtClean="0"/>
              <a:t> and fill all the information as shown below −</a:t>
            </a:r>
            <a:endParaRPr lang="en-US" sz="1600" b="1" dirty="0" smtClean="0"/>
          </a:p>
        </p:txBody>
      </p:sp>
      <p:pic>
        <p:nvPicPr>
          <p:cNvPr id="5" name="Picture 4" descr="facebook_3.jpg"/>
          <p:cNvPicPr>
            <a:picLocks noChangeAspect="1"/>
          </p:cNvPicPr>
          <p:nvPr/>
        </p:nvPicPr>
        <p:blipFill>
          <a:blip r:embed="rId3" cstate="print"/>
          <a:stretch>
            <a:fillRect/>
          </a:stretch>
        </p:blipFill>
        <p:spPr>
          <a:xfrm>
            <a:off x="114300" y="2286001"/>
            <a:ext cx="4496273" cy="1447800"/>
          </a:xfrm>
          <a:prstGeom prst="rect">
            <a:avLst/>
          </a:prstGeom>
        </p:spPr>
      </p:pic>
      <p:pic>
        <p:nvPicPr>
          <p:cNvPr id="7" name="Picture 6" descr="facebook_4.jpg"/>
          <p:cNvPicPr>
            <a:picLocks noChangeAspect="1"/>
          </p:cNvPicPr>
          <p:nvPr/>
        </p:nvPicPr>
        <p:blipFill>
          <a:blip r:embed="rId4" cstate="print"/>
          <a:stretch>
            <a:fillRect/>
          </a:stretch>
        </p:blipFill>
        <p:spPr>
          <a:xfrm>
            <a:off x="4876800" y="2362200"/>
            <a:ext cx="4131325" cy="1371600"/>
          </a:xfrm>
          <a:prstGeom prst="rect">
            <a:avLst/>
          </a:prstGeom>
        </p:spPr>
      </p:pic>
      <p:pic>
        <p:nvPicPr>
          <p:cNvPr id="9" name="Picture 8" descr="facebook_5.jpg"/>
          <p:cNvPicPr>
            <a:picLocks noChangeAspect="1"/>
          </p:cNvPicPr>
          <p:nvPr/>
        </p:nvPicPr>
        <p:blipFill>
          <a:blip r:embed="rId5" cstate="print"/>
          <a:stretch>
            <a:fillRect/>
          </a:stretch>
        </p:blipFill>
        <p:spPr>
          <a:xfrm>
            <a:off x="2286000" y="5257800"/>
            <a:ext cx="4762500" cy="790575"/>
          </a:xfrm>
          <a:prstGeom prst="rect">
            <a:avLst/>
          </a:prstGeom>
        </p:spPr>
      </p:pic>
      <p:sp>
        <p:nvSpPr>
          <p:cNvPr id="10" name="TextBox 9"/>
          <p:cNvSpPr txBox="1"/>
          <p:nvPr/>
        </p:nvSpPr>
        <p:spPr>
          <a:xfrm>
            <a:off x="0" y="4343400"/>
            <a:ext cx="9144000" cy="584775"/>
          </a:xfrm>
          <a:prstGeom prst="rect">
            <a:avLst/>
          </a:prstGeom>
          <a:noFill/>
        </p:spPr>
        <p:txBody>
          <a:bodyPr wrap="square" rtlCol="0">
            <a:spAutoFit/>
          </a:bodyPr>
          <a:lstStyle/>
          <a:p>
            <a:r>
              <a:rPr lang="en-US" sz="1600" dirty="0" smtClean="0"/>
              <a:t>If everything works fine, you will receive an application ID with the secret. Just copy the application id and save it somewhere. It is shown in the image below </a:t>
            </a:r>
            <a:endParaRPr lang="en-US" sz="1600" b="1" dirty="0" smtClean="0"/>
          </a:p>
        </p:txBody>
      </p: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728787"/>
            <a:ext cx="8153400" cy="4595813"/>
          </a:xfrm>
          <a:prstGeom prst="rect">
            <a:avLst/>
          </a:prstGeom>
        </p:spPr>
      </p:pic>
      <p:sp>
        <p:nvSpPr>
          <p:cNvPr id="4" name="Title 3"/>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p:txBody>
          <a:bodyPr/>
          <a:lstStyle/>
          <a:p>
            <a:r>
              <a:rPr lang="en-US" dirty="0"/>
              <a:t>Android Studio – Virtual devices for all shapes and </a:t>
            </a:r>
            <a:r>
              <a:rPr lang="en-US" dirty="0" smtClean="0"/>
              <a:t>sizes</a:t>
            </a:r>
            <a:endParaRPr lang="en-US" dirty="0"/>
          </a:p>
        </p:txBody>
      </p:sp>
    </p:spTree>
    <p:extLst>
      <p:ext uri="{BB962C8B-B14F-4D97-AF65-F5344CB8AC3E}">
        <p14:creationId xmlns:p14="http://schemas.microsoft.com/office/powerpoint/2010/main" val="2906518325"/>
      </p:ext>
    </p:extLst>
  </p:cSld>
  <p:clrMapOvr>
    <a:masterClrMapping/>
  </p:clrMapOvr>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Downloading &amp; Integrating SDK </a:t>
            </a:r>
            <a:endParaRPr lang="en-US" dirty="0"/>
          </a:p>
        </p:txBody>
      </p:sp>
      <p:sp>
        <p:nvSpPr>
          <p:cNvPr id="6" name="TextBox 5"/>
          <p:cNvSpPr txBox="1"/>
          <p:nvPr/>
        </p:nvSpPr>
        <p:spPr>
          <a:xfrm>
            <a:off x="0" y="1676400"/>
            <a:ext cx="9144000" cy="2092881"/>
          </a:xfrm>
          <a:prstGeom prst="rect">
            <a:avLst/>
          </a:prstGeom>
          <a:noFill/>
        </p:spPr>
        <p:txBody>
          <a:bodyPr wrap="square" rtlCol="0">
            <a:spAutoFit/>
          </a:bodyPr>
          <a:lstStyle/>
          <a:p>
            <a:r>
              <a:rPr lang="en-US" sz="1600" dirty="0" smtClean="0"/>
              <a:t>Download </a:t>
            </a:r>
            <a:r>
              <a:rPr lang="en-US" sz="1600" dirty="0" err="1" smtClean="0"/>
              <a:t>Facebook</a:t>
            </a:r>
            <a:r>
              <a:rPr lang="en-US" sz="1600" dirty="0" smtClean="0"/>
              <a:t> SDK </a:t>
            </a:r>
          </a:p>
          <a:p>
            <a:endParaRPr lang="en-US" sz="1600" dirty="0" smtClean="0"/>
          </a:p>
          <a:p>
            <a:r>
              <a:rPr lang="en-US" sz="1600" dirty="0" smtClean="0"/>
              <a:t>Import into Android Studio/Eclipse</a:t>
            </a:r>
          </a:p>
          <a:p>
            <a:endParaRPr lang="en-US" sz="1600" dirty="0" smtClean="0"/>
          </a:p>
          <a:p>
            <a:r>
              <a:rPr lang="en-US" sz="1600" dirty="0" smtClean="0"/>
              <a:t>Right click on </a:t>
            </a:r>
            <a:r>
              <a:rPr lang="en-US" sz="1600" dirty="0" err="1" smtClean="0"/>
              <a:t>Facebook</a:t>
            </a:r>
            <a:r>
              <a:rPr lang="en-US" sz="1600" dirty="0" smtClean="0"/>
              <a:t> project and click on Properties</a:t>
            </a:r>
          </a:p>
          <a:p>
            <a:endParaRPr lang="en-US" sz="1600" dirty="0" smtClean="0"/>
          </a:p>
          <a:p>
            <a:r>
              <a:rPr lang="en-US" sz="1600" dirty="0" smtClean="0"/>
              <a:t>Click on android, click on add button and select </a:t>
            </a:r>
            <a:r>
              <a:rPr lang="en-US" sz="1600" dirty="0" err="1" smtClean="0"/>
              <a:t>Facebook</a:t>
            </a:r>
            <a:r>
              <a:rPr lang="en-US" sz="1600" dirty="0" smtClean="0"/>
              <a:t> SDK as project. Click ok.</a:t>
            </a:r>
          </a:p>
          <a:p>
            <a:endParaRPr lang="en-US" sz="1600" b="1" dirty="0" smtClean="0"/>
          </a:p>
        </p:txBody>
      </p:sp>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Posting to </a:t>
            </a:r>
            <a:r>
              <a:rPr lang="en-US" dirty="0" err="1" smtClean="0"/>
              <a:t>Facebook</a:t>
            </a:r>
            <a:r>
              <a:rPr lang="en-US" dirty="0" smtClean="0"/>
              <a:t> via Intent</a:t>
            </a:r>
            <a:endParaRPr lang="en-US" dirty="0"/>
          </a:p>
        </p:txBody>
      </p:sp>
      <p:sp>
        <p:nvSpPr>
          <p:cNvPr id="6" name="TextBox 5"/>
          <p:cNvSpPr txBox="1"/>
          <p:nvPr/>
        </p:nvSpPr>
        <p:spPr>
          <a:xfrm>
            <a:off x="0" y="1676400"/>
            <a:ext cx="9144000" cy="2800767"/>
          </a:xfrm>
          <a:prstGeom prst="rect">
            <a:avLst/>
          </a:prstGeom>
          <a:noFill/>
        </p:spPr>
        <p:txBody>
          <a:bodyPr wrap="square" rtlCol="0">
            <a:spAutoFit/>
          </a:bodyPr>
          <a:lstStyle/>
          <a:p>
            <a:r>
              <a:rPr lang="en-US" sz="1600" dirty="0" smtClean="0"/>
              <a:t>Create </a:t>
            </a:r>
            <a:r>
              <a:rPr lang="en-US" sz="1600" dirty="0" err="1" smtClean="0"/>
              <a:t>Facebook</a:t>
            </a:r>
            <a:r>
              <a:rPr lang="en-US" sz="1600" dirty="0" smtClean="0"/>
              <a:t> Activity</a:t>
            </a:r>
          </a:p>
          <a:p>
            <a:endParaRPr lang="en-US" sz="1600" dirty="0" smtClean="0"/>
          </a:p>
          <a:p>
            <a:r>
              <a:rPr lang="en-US" sz="1600" dirty="0" smtClean="0"/>
              <a:t>Pass the APP ID and APP TOKEN</a:t>
            </a:r>
          </a:p>
          <a:p>
            <a:endParaRPr lang="en-US" sz="1600" dirty="0" smtClean="0"/>
          </a:p>
          <a:p>
            <a:r>
              <a:rPr lang="en-US" sz="1600" dirty="0" smtClean="0"/>
              <a:t>Add the </a:t>
            </a:r>
            <a:r>
              <a:rPr lang="en-US" sz="1600" dirty="0" err="1" smtClean="0"/>
              <a:t>Facebook</a:t>
            </a:r>
            <a:r>
              <a:rPr lang="en-US" sz="1600" dirty="0" smtClean="0"/>
              <a:t> methods e.g. </a:t>
            </a:r>
            <a:r>
              <a:rPr lang="en-US" sz="1600" dirty="0" err="1" smtClean="0"/>
              <a:t>postToWall</a:t>
            </a:r>
            <a:r>
              <a:rPr lang="en-US" sz="1600" dirty="0" smtClean="0"/>
              <a:t>()</a:t>
            </a:r>
          </a:p>
          <a:p>
            <a:endParaRPr lang="en-US" sz="1600" dirty="0" smtClean="0"/>
          </a:p>
          <a:p>
            <a:r>
              <a:rPr lang="en-US" sz="1600" dirty="0" smtClean="0"/>
              <a:t>Pass the object to the method</a:t>
            </a:r>
          </a:p>
          <a:p>
            <a:endParaRPr lang="en-US" sz="1600" dirty="0" smtClean="0"/>
          </a:p>
          <a:p>
            <a:r>
              <a:rPr lang="en-US" sz="1600" dirty="0" smtClean="0"/>
              <a:t>Receive response from </a:t>
            </a:r>
            <a:r>
              <a:rPr lang="en-US" sz="1600" dirty="0" err="1" smtClean="0"/>
              <a:t>Facebook</a:t>
            </a:r>
            <a:endParaRPr lang="en-US" sz="1600" dirty="0" smtClean="0"/>
          </a:p>
          <a:p>
            <a:endParaRPr lang="en-US" sz="1600" dirty="0" smtClean="0"/>
          </a:p>
          <a:p>
            <a:r>
              <a:rPr lang="en-US" sz="1600" dirty="0" smtClean="0"/>
              <a:t>Display appropriate message to the user</a:t>
            </a:r>
          </a:p>
        </p:txBody>
      </p:sp>
      <p:pic>
        <p:nvPicPr>
          <p:cNvPr id="17410" name="Picture 2"/>
          <p:cNvPicPr>
            <a:picLocks noChangeAspect="1" noChangeArrowheads="1"/>
          </p:cNvPicPr>
          <p:nvPr/>
        </p:nvPicPr>
        <p:blipFill>
          <a:blip r:embed="rId2" cstate="print"/>
          <a:srcRect/>
          <a:stretch>
            <a:fillRect/>
          </a:stretch>
        </p:blipFill>
        <p:spPr bwMode="auto">
          <a:xfrm>
            <a:off x="3886200" y="3338513"/>
            <a:ext cx="5049269" cy="2909887"/>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FACEBOOK INTEGRATION</a:t>
            </a:r>
            <a:endParaRPr lang="en-US" dirty="0"/>
          </a:p>
        </p:txBody>
      </p:sp>
      <p:sp>
        <p:nvSpPr>
          <p:cNvPr id="8" name="Text Placeholder 7"/>
          <p:cNvSpPr>
            <a:spLocks noGrp="1"/>
          </p:cNvSpPr>
          <p:nvPr>
            <p:ph type="body" sz="quarter" idx="12"/>
          </p:nvPr>
        </p:nvSpPr>
        <p:spPr>
          <a:xfrm>
            <a:off x="0" y="1143000"/>
            <a:ext cx="9144000" cy="533400"/>
          </a:xfrm>
        </p:spPr>
        <p:txBody>
          <a:bodyPr/>
          <a:lstStyle/>
          <a:p>
            <a:r>
              <a:rPr lang="en-US" dirty="0" smtClean="0"/>
              <a:t>Posting to </a:t>
            </a:r>
            <a:r>
              <a:rPr lang="en-US" dirty="0" err="1" smtClean="0"/>
              <a:t>Facebook</a:t>
            </a:r>
            <a:r>
              <a:rPr lang="en-US" dirty="0" smtClean="0"/>
              <a:t> via Intent</a:t>
            </a:r>
            <a:endParaRPr lang="en-US" dirty="0"/>
          </a:p>
        </p:txBody>
      </p:sp>
      <p:sp>
        <p:nvSpPr>
          <p:cNvPr id="6" name="TextBox 5"/>
          <p:cNvSpPr txBox="1"/>
          <p:nvPr/>
        </p:nvSpPr>
        <p:spPr>
          <a:xfrm>
            <a:off x="0" y="1676400"/>
            <a:ext cx="9144000" cy="1323439"/>
          </a:xfrm>
          <a:prstGeom prst="rect">
            <a:avLst/>
          </a:prstGeom>
          <a:noFill/>
        </p:spPr>
        <p:txBody>
          <a:bodyPr wrap="square" rtlCol="0">
            <a:spAutoFit/>
          </a:bodyPr>
          <a:lstStyle/>
          <a:p>
            <a:r>
              <a:rPr lang="en-US" sz="1600" dirty="0" smtClean="0"/>
              <a:t>Intent share is used to share data between applications. </a:t>
            </a:r>
          </a:p>
          <a:p>
            <a:endParaRPr lang="en-US" sz="1600" dirty="0" smtClean="0"/>
          </a:p>
          <a:p>
            <a:r>
              <a:rPr lang="en-US" sz="1600" dirty="0" smtClean="0"/>
              <a:t>In this strategy, we will not handle the SDK stuff, but let the </a:t>
            </a:r>
            <a:r>
              <a:rPr lang="en-US" sz="1600" dirty="0" err="1" smtClean="0"/>
              <a:t>facebook</a:t>
            </a:r>
            <a:r>
              <a:rPr lang="en-US" sz="1600" dirty="0" smtClean="0"/>
              <a:t> application handles it. </a:t>
            </a:r>
          </a:p>
          <a:p>
            <a:endParaRPr lang="en-US" sz="1600" dirty="0" smtClean="0"/>
          </a:p>
          <a:p>
            <a:r>
              <a:rPr lang="en-US" sz="1600" dirty="0" smtClean="0"/>
              <a:t>We will simply call the </a:t>
            </a:r>
            <a:r>
              <a:rPr lang="en-US" sz="1600" dirty="0" err="1" smtClean="0"/>
              <a:t>facebook</a:t>
            </a:r>
            <a:r>
              <a:rPr lang="en-US" sz="1600" dirty="0" smtClean="0"/>
              <a:t> application and pass the data to share.</a:t>
            </a:r>
          </a:p>
        </p:txBody>
      </p:sp>
      <p:pic>
        <p:nvPicPr>
          <p:cNvPr id="18434" name="Picture 2"/>
          <p:cNvPicPr>
            <a:picLocks noChangeAspect="1" noChangeArrowheads="1"/>
          </p:cNvPicPr>
          <p:nvPr/>
        </p:nvPicPr>
        <p:blipFill>
          <a:blip r:embed="rId2" cstate="print"/>
          <a:srcRect/>
          <a:stretch>
            <a:fillRect/>
          </a:stretch>
        </p:blipFill>
        <p:spPr bwMode="auto">
          <a:xfrm>
            <a:off x="1066800" y="3429000"/>
            <a:ext cx="5534025" cy="990600"/>
          </a:xfrm>
          <a:prstGeom prst="rect">
            <a:avLst/>
          </a:prstGeom>
          <a:noFill/>
          <a:ln w="9525">
            <a:noFill/>
            <a:miter lim="800000"/>
            <a:headEnd/>
            <a:tailEnd/>
          </a:ln>
        </p:spPr>
      </p:pic>
    </p:spTree>
    <p:extLst>
      <p:ext uri="{BB962C8B-B14F-4D97-AF65-F5344CB8AC3E}">
        <p14:creationId xmlns:p14="http://schemas.microsoft.com/office/powerpoint/2010/main" val="3762697823"/>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SECURITY &amp; PERMISSIONS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Features</a:t>
            </a:r>
            <a:endParaRPr lang="en-US" dirty="0"/>
          </a:p>
        </p:txBody>
      </p:sp>
      <p:sp>
        <p:nvSpPr>
          <p:cNvPr id="6" name="TextBox 5"/>
          <p:cNvSpPr txBox="1"/>
          <p:nvPr/>
        </p:nvSpPr>
        <p:spPr>
          <a:xfrm>
            <a:off x="0" y="1676400"/>
            <a:ext cx="9144000" cy="4770537"/>
          </a:xfrm>
          <a:prstGeom prst="rect">
            <a:avLst/>
          </a:prstGeom>
          <a:noFill/>
        </p:spPr>
        <p:txBody>
          <a:bodyPr wrap="square" rtlCol="0">
            <a:spAutoFit/>
          </a:bodyPr>
          <a:lstStyle/>
          <a:p>
            <a:r>
              <a:rPr lang="en-US" sz="1600" dirty="0" smtClean="0"/>
              <a:t>Android has security features built into the operating system that significantly reduce the frequency and impact of application security issues. The system is designed so you can typically build your apps with default system and file permissions and avoid difficult decisions about security.</a:t>
            </a:r>
          </a:p>
          <a:p>
            <a:endParaRPr lang="en-US" sz="1600" dirty="0" smtClean="0"/>
          </a:p>
          <a:p>
            <a:r>
              <a:rPr lang="en-US" sz="1600" dirty="0" smtClean="0"/>
              <a:t>Some of the core security features that help you build secure apps include:</a:t>
            </a:r>
          </a:p>
          <a:p>
            <a:endParaRPr lang="en-US" sz="1600" dirty="0" smtClean="0"/>
          </a:p>
          <a:p>
            <a:pPr marL="342900" indent="-342900">
              <a:buFont typeface="Wingdings" pitchFamily="2" charset="2"/>
              <a:buChar char="§"/>
            </a:pPr>
            <a:r>
              <a:rPr lang="en-US" sz="1600" dirty="0" smtClean="0"/>
              <a:t>The Android Application Sandbox, which isolates your app data and code execution from other apps.</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An application framework with robust implementations of common security functionality such as cryptography, permissions, and secure IPC.</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Technologies like ASLR, NX, </a:t>
            </a:r>
            <a:r>
              <a:rPr lang="en-US" sz="1600" dirty="0" err="1" smtClean="0"/>
              <a:t>ProPolice</a:t>
            </a:r>
            <a:r>
              <a:rPr lang="en-US" sz="1600" dirty="0" smtClean="0"/>
              <a:t>, </a:t>
            </a:r>
            <a:r>
              <a:rPr lang="en-US" sz="1600" dirty="0" err="1" smtClean="0"/>
              <a:t>safe_iop</a:t>
            </a:r>
            <a:r>
              <a:rPr lang="en-US" sz="1600" dirty="0" smtClean="0"/>
              <a:t>, </a:t>
            </a:r>
            <a:r>
              <a:rPr lang="en-US" sz="1600" dirty="0" err="1" smtClean="0"/>
              <a:t>OpenBSD</a:t>
            </a:r>
            <a:r>
              <a:rPr lang="en-US" sz="1600" dirty="0" smtClean="0"/>
              <a:t> </a:t>
            </a:r>
            <a:r>
              <a:rPr lang="en-US" sz="1600" dirty="0" err="1" smtClean="0"/>
              <a:t>dlmalloc</a:t>
            </a:r>
            <a:r>
              <a:rPr lang="en-US" sz="1600" dirty="0" smtClean="0"/>
              <a:t>, </a:t>
            </a:r>
            <a:r>
              <a:rPr lang="en-US" sz="1600" dirty="0" err="1" smtClean="0"/>
              <a:t>OpenBSD</a:t>
            </a:r>
            <a:r>
              <a:rPr lang="en-US" sz="1600" dirty="0" smtClean="0"/>
              <a:t> </a:t>
            </a:r>
            <a:r>
              <a:rPr lang="en-US" sz="1600" dirty="0" err="1" smtClean="0"/>
              <a:t>calloc</a:t>
            </a:r>
            <a:r>
              <a:rPr lang="en-US" sz="1600" dirty="0" smtClean="0"/>
              <a:t>, and Linux </a:t>
            </a:r>
            <a:r>
              <a:rPr lang="en-US" sz="1600" dirty="0" err="1" smtClean="0"/>
              <a:t>mmap_min_addr</a:t>
            </a:r>
            <a:r>
              <a:rPr lang="en-US" sz="1600" dirty="0" smtClean="0"/>
              <a:t> to mitigate risks associated with common memory management errors.</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An encrypted </a:t>
            </a:r>
            <a:r>
              <a:rPr lang="en-US" sz="1600" dirty="0" err="1" smtClean="0"/>
              <a:t>filesystem</a:t>
            </a:r>
            <a:r>
              <a:rPr lang="en-US" sz="1600" dirty="0" smtClean="0"/>
              <a:t> that can be enabled to protect data on lost or stolen devices.</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User-granted permissions to restrict access to system features and user data.</a:t>
            </a:r>
          </a:p>
          <a:p>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p:txBody>
          <a:bodyPr/>
          <a:lstStyle/>
          <a:p>
            <a:r>
              <a:rPr lang="en-US" dirty="0" smtClean="0"/>
              <a:t>Security Sandbox</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a:bodyPr>
          <a:lstStyle/>
          <a:p>
            <a:r>
              <a:rPr lang="en-US" dirty="0" smtClean="0"/>
              <a:t>Once installed on a device, each Android application lives in its own security sandbox: </a:t>
            </a:r>
          </a:p>
          <a:p>
            <a:pPr lvl="1"/>
            <a:r>
              <a:rPr lang="en-US" dirty="0" smtClean="0"/>
              <a:t>The Android operating system is a multi-user Linux system in which each application is a different user.</a:t>
            </a:r>
          </a:p>
          <a:p>
            <a:pPr lvl="1"/>
            <a:r>
              <a:rPr lang="en-US" dirty="0" smtClean="0"/>
              <a:t>By default, the system assigns each application a unique Linux user ID (the ID is used only by the system and is unknown to the application). The system sets permissions for all the files in an application so that only the user ID assigned to that application can access them. </a:t>
            </a:r>
          </a:p>
          <a:p>
            <a:pPr lvl="1"/>
            <a:r>
              <a:rPr lang="en-US" dirty="0" smtClean="0"/>
              <a:t>Each process has its own virtual machine (VM), so an application's code runs in isolation from other applications.</a:t>
            </a:r>
          </a:p>
          <a:p>
            <a:pPr lvl="1"/>
            <a:r>
              <a:rPr lang="en-US" dirty="0" smtClean="0"/>
              <a:t>By default, every application runs in its own Linux process. Android starts the process when any of the application's components need to be executed, then shuts down the process when it's no longer needed or when the system must recover memory for other applications.</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3539430"/>
          </a:xfrm>
          <a:prstGeom prst="rect">
            <a:avLst/>
          </a:prstGeom>
          <a:noFill/>
        </p:spPr>
        <p:txBody>
          <a:bodyPr wrap="square" rtlCol="0">
            <a:spAutoFit/>
          </a:bodyPr>
          <a:lstStyle/>
          <a:p>
            <a:r>
              <a:rPr lang="en-US" sz="1600" b="1" dirty="0" smtClean="0"/>
              <a:t>Storing Data</a:t>
            </a:r>
          </a:p>
          <a:p>
            <a:endParaRPr lang="en-US" sz="1600" dirty="0" smtClean="0"/>
          </a:p>
          <a:p>
            <a:pPr marL="342900" indent="-342900" algn="just">
              <a:buFont typeface="Wingdings" pitchFamily="2" charset="2"/>
              <a:buChar char="§"/>
            </a:pPr>
            <a:r>
              <a:rPr lang="en-US" sz="1600" dirty="0" smtClean="0"/>
              <a:t>Using internal storage: Files that you create on </a:t>
            </a:r>
            <a:r>
              <a:rPr lang="en-US" sz="1600" dirty="0" smtClean="0">
                <a:hlinkClick r:id="rId2"/>
              </a:rPr>
              <a:t>internal storage</a:t>
            </a:r>
            <a:r>
              <a:rPr lang="en-US" sz="1600" dirty="0" smtClean="0"/>
              <a:t> are accessible only to your app. This protection is implemented by Android and is sufficient for most applications.</a:t>
            </a:r>
          </a:p>
          <a:p>
            <a:pPr marL="342900" indent="-342900" algn="just">
              <a:buFont typeface="Wingdings" pitchFamily="2" charset="2"/>
              <a:buChar char="§"/>
            </a:pPr>
            <a:endParaRPr lang="en-US" sz="1600" dirty="0" smtClean="0"/>
          </a:p>
          <a:p>
            <a:pPr marL="342900" indent="-342900" algn="just">
              <a:buFont typeface="Wingdings" pitchFamily="2" charset="2"/>
              <a:buChar char="§"/>
            </a:pPr>
            <a:r>
              <a:rPr lang="en-US" sz="1600" dirty="0" smtClean="0"/>
              <a:t>Using external storage: Files created on </a:t>
            </a:r>
            <a:r>
              <a:rPr lang="en-US" sz="1600" dirty="0" smtClean="0">
                <a:hlinkClick r:id="rId2"/>
              </a:rPr>
              <a:t>external storage</a:t>
            </a:r>
            <a:r>
              <a:rPr lang="en-US" sz="1600" dirty="0" smtClean="0"/>
              <a:t>, such as SD Cards, are globally readable and writable. Because external storage can be removed by the user and also modified by any application, you should not store sensitive information using external storage.</a:t>
            </a:r>
          </a:p>
          <a:p>
            <a:pPr marL="342900" indent="-342900" algn="just">
              <a:buFont typeface="Wingdings" pitchFamily="2" charset="2"/>
              <a:buChar char="§"/>
            </a:pPr>
            <a:endParaRPr lang="en-US" sz="1600" dirty="0" smtClean="0"/>
          </a:p>
          <a:p>
            <a:pPr marL="342900" indent="-342900" algn="just">
              <a:buFont typeface="Wingdings" pitchFamily="2" charset="2"/>
              <a:buChar char="§"/>
            </a:pPr>
            <a:r>
              <a:rPr lang="en-US" sz="1600" dirty="0" smtClean="0"/>
              <a:t>Using content providers: If you do not intend to provide other applications with access to </a:t>
            </a:r>
            <a:r>
              <a:rPr lang="en-US" sz="1600" dirty="0" err="1" smtClean="0"/>
              <a:t>your</a:t>
            </a:r>
            <a:r>
              <a:rPr lang="en-US" sz="1600" dirty="0" err="1" smtClean="0">
                <a:hlinkClick r:id="rId3"/>
              </a:rPr>
              <a:t>ContentProvider</a:t>
            </a:r>
            <a:r>
              <a:rPr lang="en-US" sz="1600" dirty="0" smtClean="0"/>
              <a:t>, mark them as </a:t>
            </a:r>
            <a:r>
              <a:rPr lang="en-US" sz="1600" dirty="0" err="1" smtClean="0">
                <a:hlinkClick r:id="rId4"/>
              </a:rPr>
              <a:t>android:exported</a:t>
            </a:r>
            <a:r>
              <a:rPr lang="en-US" sz="1600" dirty="0" smtClean="0">
                <a:hlinkClick r:id="rId4"/>
              </a:rPr>
              <a:t>=false</a:t>
            </a:r>
            <a:r>
              <a:rPr lang="en-US" sz="1600" dirty="0" smtClean="0"/>
              <a:t> in the application manifest. Otherwise, set </a:t>
            </a:r>
            <a:r>
              <a:rPr lang="en-US" sz="1600" dirty="0" err="1" smtClean="0"/>
              <a:t>the</a:t>
            </a:r>
            <a:r>
              <a:rPr lang="en-US" sz="1600" dirty="0" err="1" smtClean="0">
                <a:hlinkClick r:id="rId4"/>
              </a:rPr>
              <a:t>android:exported</a:t>
            </a:r>
            <a:r>
              <a:rPr lang="en-US" sz="1600" dirty="0" smtClean="0"/>
              <a:t> attribute "true“. When accessing a content provider, use parameterized query methods such as </a:t>
            </a:r>
            <a:r>
              <a:rPr lang="en-US" sz="1600" dirty="0" smtClean="0">
                <a:hlinkClick r:id="rId3"/>
              </a:rPr>
              <a:t>query()</a:t>
            </a:r>
            <a:r>
              <a:rPr lang="en-US" sz="1600" dirty="0" smtClean="0"/>
              <a:t>, </a:t>
            </a:r>
            <a:r>
              <a:rPr lang="en-US" sz="1600" dirty="0" smtClean="0">
                <a:hlinkClick r:id="rId3"/>
              </a:rPr>
              <a:t>update()</a:t>
            </a:r>
            <a:r>
              <a:rPr lang="en-US" sz="1600" dirty="0" smtClean="0"/>
              <a:t>, </a:t>
            </a:r>
            <a:r>
              <a:rPr lang="en-US" sz="1600" dirty="0" err="1" smtClean="0"/>
              <a:t>and</a:t>
            </a:r>
            <a:r>
              <a:rPr lang="en-US" sz="1600" dirty="0" err="1" smtClean="0">
                <a:hlinkClick r:id="rId3"/>
              </a:rPr>
              <a:t>delete</a:t>
            </a:r>
            <a:r>
              <a:rPr lang="en-US" sz="1600" dirty="0" smtClean="0">
                <a:hlinkClick r:id="rId3"/>
              </a:rPr>
              <a:t>()</a:t>
            </a:r>
            <a:r>
              <a:rPr lang="en-US" sz="1600" dirty="0" smtClean="0"/>
              <a:t> to avoid potential SQL injection from </a:t>
            </a:r>
            <a:r>
              <a:rPr lang="en-US" sz="1600" dirty="0" err="1" smtClean="0"/>
              <a:t>untrusted</a:t>
            </a:r>
            <a:r>
              <a:rPr lang="en-US" sz="1600" dirty="0" smtClean="0"/>
              <a:t> sources. </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4370427"/>
          </a:xfrm>
          <a:prstGeom prst="rect">
            <a:avLst/>
          </a:prstGeom>
          <a:noFill/>
        </p:spPr>
        <p:txBody>
          <a:bodyPr wrap="square" rtlCol="0">
            <a:spAutoFit/>
          </a:bodyPr>
          <a:lstStyle/>
          <a:p>
            <a:r>
              <a:rPr lang="en-US" sz="1600" b="1" dirty="0" smtClean="0"/>
              <a:t>Using Permissions</a:t>
            </a:r>
          </a:p>
          <a:p>
            <a:endParaRPr lang="en-US" sz="1600" dirty="0" smtClean="0"/>
          </a:p>
          <a:p>
            <a:r>
              <a:rPr lang="en-US" sz="1600" dirty="0" smtClean="0"/>
              <a:t>Because Android sandboxes applications from each other, applications must explicitly share resources and data. They do this by declaring the permissions they need for additional capabilities not provided by the basic sandbox, including access to device features such as the camera.</a:t>
            </a:r>
          </a:p>
          <a:p>
            <a:endParaRPr lang="en-US" sz="1600" dirty="0" smtClean="0"/>
          </a:p>
          <a:p>
            <a:pPr marL="342900" indent="-342900" algn="just">
              <a:buFont typeface="Wingdings" pitchFamily="2" charset="2"/>
              <a:buChar char="§"/>
            </a:pPr>
            <a:r>
              <a:rPr lang="en-US" sz="1600" dirty="0" smtClean="0"/>
              <a:t>Design your application in a way that does not require many permissions</a:t>
            </a:r>
          </a:p>
          <a:p>
            <a:pPr marL="342900" indent="-342900" algn="just">
              <a:buFont typeface="Wingdings" pitchFamily="2" charset="2"/>
              <a:buChar char="§"/>
            </a:pPr>
            <a:endParaRPr lang="en-US" sz="1600" dirty="0" smtClean="0"/>
          </a:p>
          <a:p>
            <a:pPr marL="342900" indent="-342900" algn="just">
              <a:buFont typeface="Wingdings" pitchFamily="2" charset="2"/>
              <a:buChar char="§"/>
            </a:pPr>
            <a:r>
              <a:rPr lang="en-US" sz="1600" dirty="0" smtClean="0"/>
              <a:t>For example, rather than using external storage (which requires permission), store data on the internal storage.</a:t>
            </a:r>
          </a:p>
          <a:p>
            <a:pPr marL="342900" indent="-342900" algn="just">
              <a:buFont typeface="Wingdings" pitchFamily="2" charset="2"/>
              <a:buChar char="§"/>
            </a:pPr>
            <a:endParaRPr lang="en-US" sz="1600" dirty="0" smtClean="0"/>
          </a:p>
          <a:p>
            <a:pPr marL="342900" indent="-342900" algn="just">
              <a:buFont typeface="Wingdings" pitchFamily="2" charset="2"/>
              <a:buChar char="§"/>
            </a:pPr>
            <a:r>
              <a:rPr lang="en-US" sz="1600" dirty="0" smtClean="0"/>
              <a:t>Application can use the </a:t>
            </a:r>
            <a:r>
              <a:rPr lang="en-US" sz="1600" dirty="0" smtClean="0">
                <a:hlinkClick r:id="rId2"/>
              </a:rPr>
              <a:t>&lt;permissions&gt;</a:t>
            </a:r>
            <a:r>
              <a:rPr lang="en-US" sz="1600" dirty="0" smtClean="0"/>
              <a:t> to protect IPC that is security sensitive and will be exposed to other applications, such as a </a:t>
            </a:r>
            <a:r>
              <a:rPr lang="en-US" sz="1600" dirty="0" err="1" smtClean="0">
                <a:hlinkClick r:id="rId3"/>
              </a:rPr>
              <a:t>ContentProvider</a:t>
            </a:r>
            <a:endParaRPr lang="en-US" sz="1600" dirty="0" smtClean="0"/>
          </a:p>
          <a:p>
            <a:pPr marL="342900" indent="-342900" algn="just">
              <a:buFont typeface="Wingdings" pitchFamily="2" charset="2"/>
              <a:buChar char="§"/>
            </a:pPr>
            <a:endParaRPr lang="en-US" sz="1600" dirty="0" smtClean="0"/>
          </a:p>
          <a:p>
            <a:pPr marL="342900" indent="-342900" algn="just">
              <a:buFont typeface="Wingdings" pitchFamily="2" charset="2"/>
              <a:buChar char="§"/>
            </a:pPr>
            <a:r>
              <a:rPr lang="en-US" sz="1600" dirty="0" smtClean="0"/>
              <a:t>Do not leak permission-protected data. This occurs when your app exposes data over IPC that is only available because it has a specific permission, but does not require that permission of any clients of it’s IPC interface. </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3847207"/>
          </a:xfrm>
          <a:prstGeom prst="rect">
            <a:avLst/>
          </a:prstGeom>
          <a:noFill/>
        </p:spPr>
        <p:txBody>
          <a:bodyPr wrap="square" rtlCol="0">
            <a:spAutoFit/>
          </a:bodyPr>
          <a:lstStyle/>
          <a:p>
            <a:r>
              <a:rPr lang="en-US" sz="1600" b="1" dirty="0" smtClean="0"/>
              <a:t>Using Networking</a:t>
            </a:r>
          </a:p>
          <a:p>
            <a:endParaRPr lang="en-US" sz="1600" dirty="0" smtClean="0"/>
          </a:p>
          <a:p>
            <a:r>
              <a:rPr lang="en-US" sz="1600" dirty="0" smtClean="0"/>
              <a:t>Network transactions are inherently risky for security, so it's very important that your app implement all best practices toward keeping the user's data secure at all times.</a:t>
            </a:r>
          </a:p>
          <a:p>
            <a:endParaRPr lang="en-US" sz="1600" dirty="0" smtClean="0"/>
          </a:p>
          <a:p>
            <a:pPr marL="342900" indent="-342900">
              <a:buFont typeface="Wingdings" pitchFamily="2" charset="2"/>
              <a:buChar char="§"/>
            </a:pPr>
            <a:r>
              <a:rPr lang="en-US" sz="1600" dirty="0" smtClean="0"/>
              <a:t>Using IP Networking: Make sure that appropriate protocols are used for sensitive data, such as </a:t>
            </a:r>
            <a:r>
              <a:rPr lang="en-US" sz="1600" dirty="0" err="1" smtClean="0">
                <a:hlinkClick r:id="rId2"/>
              </a:rPr>
              <a:t>HttpsURLConnection</a:t>
            </a:r>
            <a:r>
              <a:rPr lang="en-US" sz="1600" dirty="0" smtClean="0"/>
              <a:t> for secure web traffic. Authenticated, encrypted socket-level communication can be easily implemented using the </a:t>
            </a:r>
            <a:r>
              <a:rPr lang="en-US" sz="1600" dirty="0" err="1" smtClean="0">
                <a:hlinkClick r:id="rId3"/>
              </a:rPr>
              <a:t>SSLSocket</a:t>
            </a:r>
            <a:r>
              <a:rPr lang="en-US" sz="1600" dirty="0" smtClean="0"/>
              <a:t> class.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Using Telephony Networking: Beware that SMS is neither encrypted nor strongly authenticated on either the network or the device., we strongly recommend the use of </a:t>
            </a:r>
            <a:r>
              <a:rPr lang="en-US" sz="1600" dirty="0" smtClean="0">
                <a:hlinkClick r:id="rId4"/>
              </a:rPr>
              <a:t>Google Cloud Messaging</a:t>
            </a:r>
            <a:r>
              <a:rPr lang="en-US" sz="1600" dirty="0" smtClean="0"/>
              <a:t> (GCM) and IP networking for sending data messages from a web server to your app on a user device.</a:t>
            </a:r>
          </a:p>
          <a:p>
            <a:endParaRPr lang="en-US" sz="1600" dirty="0" smtClean="0"/>
          </a:p>
          <a:p>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4278094"/>
          </a:xfrm>
          <a:prstGeom prst="rect">
            <a:avLst/>
          </a:prstGeom>
          <a:noFill/>
        </p:spPr>
        <p:txBody>
          <a:bodyPr wrap="square" rtlCol="0">
            <a:spAutoFit/>
          </a:bodyPr>
          <a:lstStyle/>
          <a:p>
            <a:r>
              <a:rPr lang="en-US" sz="1600" b="1" dirty="0" smtClean="0"/>
              <a:t>Performing Input Validation</a:t>
            </a:r>
          </a:p>
          <a:p>
            <a:endParaRPr lang="en-US" sz="1600" dirty="0" smtClean="0"/>
          </a:p>
          <a:p>
            <a:r>
              <a:rPr lang="en-US" sz="1600" dirty="0" smtClean="0"/>
              <a:t>Insufficient input validation is one of the most common security problems affecting applications, regardless of what platform they run on. </a:t>
            </a:r>
          </a:p>
          <a:p>
            <a:endParaRPr lang="en-US" sz="1600" dirty="0" smtClean="0"/>
          </a:p>
          <a:p>
            <a:pPr marL="342900" indent="-342900">
              <a:buFont typeface="Wingdings" pitchFamily="2" charset="2"/>
              <a:buChar char="§"/>
            </a:pPr>
            <a:r>
              <a:rPr lang="en-US" sz="1600" dirty="0" smtClean="0"/>
              <a:t>Selection of type-safe languages tends to reduce the likelihood of input validation issues.</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Dynamic, string based languages such as JavaScript and SQL are also subject to input validation problems due to escape characters and </a:t>
            </a:r>
            <a:r>
              <a:rPr lang="en-US" sz="1600" dirty="0" smtClean="0">
                <a:hlinkClick r:id="rId2"/>
              </a:rPr>
              <a:t>script injection</a:t>
            </a:r>
            <a:r>
              <a:rPr lang="en-US" sz="1600" dirty="0" smtClean="0"/>
              <a:t>.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If you are using data within queries that are submitted to an SQL database or a content provider, SQL injection may be an issue. The best defense is to use parameterized queries, as is discussed in the above section </a:t>
            </a:r>
            <a:r>
              <a:rPr lang="en-US" sz="1600" dirty="0" err="1" smtClean="0"/>
              <a:t>about</a:t>
            </a:r>
            <a:r>
              <a:rPr lang="en-US" sz="1600" dirty="0" err="1" smtClean="0">
                <a:hlinkClick r:id="rId3"/>
              </a:rPr>
              <a:t>content</a:t>
            </a:r>
            <a:r>
              <a:rPr lang="en-US" sz="1600" dirty="0" smtClean="0">
                <a:hlinkClick r:id="rId3"/>
              </a:rPr>
              <a:t> providers</a:t>
            </a:r>
            <a:r>
              <a:rPr lang="en-US" sz="1600" dirty="0" smtClean="0"/>
              <a:t>.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Limiting permissions to read-only or write-only can also reduce the potential for harm related to SQL injection.</a:t>
            </a:r>
          </a:p>
          <a:p>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a:xfrm>
            <a:off x="0" y="990600"/>
            <a:ext cx="1219200" cy="533400"/>
          </a:xfrm>
        </p:spPr>
        <p:txBody>
          <a:bodyPr/>
          <a:lstStyle/>
          <a:p>
            <a:r>
              <a:rPr lang="en-US" dirty="0" err="1" smtClean="0"/>
              <a:t>Gradle</a:t>
            </a:r>
            <a:endParaRPr lang="en-US" dirty="0"/>
          </a:p>
        </p:txBody>
      </p:sp>
      <p:sp>
        <p:nvSpPr>
          <p:cNvPr id="7" name="Rectangle 6"/>
          <p:cNvSpPr/>
          <p:nvPr/>
        </p:nvSpPr>
        <p:spPr>
          <a:xfrm>
            <a:off x="0" y="1658302"/>
            <a:ext cx="4953000" cy="3877985"/>
          </a:xfrm>
          <a:prstGeom prst="rect">
            <a:avLst/>
          </a:prstGeom>
        </p:spPr>
        <p:txBody>
          <a:bodyPr wrap="square">
            <a:spAutoFit/>
          </a:bodyPr>
          <a:lstStyle/>
          <a:p>
            <a:r>
              <a:rPr lang="en-US" b="1" dirty="0" smtClean="0"/>
              <a:t>What is </a:t>
            </a:r>
            <a:r>
              <a:rPr lang="en-US" b="1" dirty="0" err="1" smtClean="0"/>
              <a:t>Gradle</a:t>
            </a:r>
            <a:r>
              <a:rPr lang="en-US" b="1" dirty="0" smtClean="0"/>
              <a:t>? </a:t>
            </a:r>
          </a:p>
          <a:p>
            <a:endParaRPr lang="en-US" b="1" dirty="0" smtClean="0"/>
          </a:p>
          <a:p>
            <a:pPr>
              <a:lnSpc>
                <a:spcPct val="150000"/>
              </a:lnSpc>
            </a:pPr>
            <a:r>
              <a:rPr lang="en-US" sz="1400" dirty="0" err="1" smtClean="0"/>
              <a:t>Gradle</a:t>
            </a:r>
            <a:r>
              <a:rPr lang="en-US" sz="1400" dirty="0" smtClean="0"/>
              <a:t> is an automated build toolkit that can integrate into lots of different environments, via </a:t>
            </a:r>
            <a:r>
              <a:rPr lang="en-US" sz="1400" dirty="0" err="1" smtClean="0"/>
              <a:t>plugins</a:t>
            </a:r>
            <a:r>
              <a:rPr lang="en-US" sz="1400" dirty="0" smtClean="0"/>
              <a:t>. In Android Studio, </a:t>
            </a:r>
            <a:r>
              <a:rPr lang="en-US" sz="1400" dirty="0" err="1" smtClean="0"/>
              <a:t>Gradle</a:t>
            </a:r>
            <a:r>
              <a:rPr lang="en-US" sz="1400" dirty="0" smtClean="0"/>
              <a:t> integration is achieved via the aptly-named Android </a:t>
            </a:r>
            <a:r>
              <a:rPr lang="en-US" sz="1400" dirty="0" err="1" smtClean="0"/>
              <a:t>Gradle</a:t>
            </a:r>
            <a:r>
              <a:rPr lang="en-US" sz="1400" dirty="0" smtClean="0"/>
              <a:t> </a:t>
            </a:r>
            <a:r>
              <a:rPr lang="en-US" sz="1400" dirty="0" err="1" smtClean="0"/>
              <a:t>plugin</a:t>
            </a:r>
            <a:r>
              <a:rPr lang="en-US" sz="1400" dirty="0" smtClean="0"/>
              <a:t>. </a:t>
            </a:r>
            <a:r>
              <a:rPr lang="en-US" sz="1400" dirty="0" err="1" smtClean="0"/>
              <a:t>Gradle</a:t>
            </a:r>
            <a:r>
              <a:rPr lang="en-US" sz="1400" dirty="0" smtClean="0"/>
              <a:t> enables developers to:</a:t>
            </a:r>
          </a:p>
          <a:p>
            <a:pPr>
              <a:lnSpc>
                <a:spcPct val="150000"/>
              </a:lnSpc>
            </a:pPr>
            <a:endParaRPr lang="en-US" sz="1400" dirty="0" smtClean="0"/>
          </a:p>
          <a:p>
            <a:pPr marL="342900" indent="-342900">
              <a:lnSpc>
                <a:spcPct val="150000"/>
              </a:lnSpc>
              <a:buFont typeface="Wingdings" pitchFamily="2" charset="2"/>
              <a:buChar char="§"/>
            </a:pPr>
            <a:r>
              <a:rPr lang="en-US" sz="1400" dirty="0" smtClean="0"/>
              <a:t>Minimize Configuration Required for New Projects</a:t>
            </a:r>
          </a:p>
          <a:p>
            <a:pPr marL="342900" indent="-342900">
              <a:lnSpc>
                <a:spcPct val="150000"/>
              </a:lnSpc>
              <a:buFont typeface="Wingdings" pitchFamily="2" charset="2"/>
              <a:buChar char="§"/>
            </a:pPr>
            <a:r>
              <a:rPr lang="en-US" sz="1400" dirty="0" smtClean="0"/>
              <a:t>Declare Project Dependencies</a:t>
            </a:r>
          </a:p>
          <a:p>
            <a:pPr marL="342900" indent="-342900">
              <a:lnSpc>
                <a:spcPct val="150000"/>
              </a:lnSpc>
              <a:buFont typeface="Wingdings" pitchFamily="2" charset="2"/>
              <a:buChar char="§"/>
            </a:pPr>
            <a:r>
              <a:rPr lang="en-US" sz="1400" dirty="0" smtClean="0"/>
              <a:t>Test Your Project</a:t>
            </a:r>
          </a:p>
          <a:p>
            <a:pPr marL="342900" indent="-342900">
              <a:lnSpc>
                <a:spcPct val="150000"/>
              </a:lnSpc>
              <a:buFont typeface="Wingdings" pitchFamily="2" charset="2"/>
              <a:buChar char="§"/>
            </a:pPr>
            <a:r>
              <a:rPr lang="en-US" sz="1400" dirty="0" smtClean="0"/>
              <a:t>Generate Signed APKs</a:t>
            </a:r>
          </a:p>
          <a:p>
            <a:pPr marL="342900" indent="-342900">
              <a:lnSpc>
                <a:spcPct val="150000"/>
              </a:lnSpc>
              <a:buFont typeface="Wingdings" pitchFamily="2" charset="2"/>
              <a:buChar char="§"/>
            </a:pPr>
            <a:r>
              <a:rPr lang="en-US" sz="1400" dirty="0" smtClean="0"/>
              <a:t>Generate Multiple APKs from a Single Module</a:t>
            </a:r>
            <a:endParaRPr lang="en-US" sz="1400" dirty="0"/>
          </a:p>
        </p:txBody>
      </p:sp>
      <p:pic>
        <p:nvPicPr>
          <p:cNvPr id="8" name="Picture 7" descr="android-view2.png"/>
          <p:cNvPicPr>
            <a:picLocks noChangeAspect="1"/>
          </p:cNvPicPr>
          <p:nvPr/>
        </p:nvPicPr>
        <p:blipFill>
          <a:blip r:embed="rId3" cstate="print"/>
          <a:stretch>
            <a:fillRect/>
          </a:stretch>
        </p:blipFill>
        <p:spPr>
          <a:xfrm>
            <a:off x="5181600" y="1981200"/>
            <a:ext cx="3657600" cy="3152775"/>
          </a:xfrm>
          <a:prstGeom prst="rect">
            <a:avLst/>
          </a:prstGeom>
        </p:spPr>
      </p:pic>
    </p:spTree>
    <p:extLst>
      <p:ext uri="{BB962C8B-B14F-4D97-AF65-F5344CB8AC3E}">
        <p14:creationId xmlns:p14="http://schemas.microsoft.com/office/powerpoint/2010/main" val="2044644248"/>
      </p:ext>
    </p:extLst>
  </p:cSld>
  <p:clrMapOvr>
    <a:masterClrMapping/>
  </p:clrMapOvr>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4524315"/>
          </a:xfrm>
          <a:prstGeom prst="rect">
            <a:avLst/>
          </a:prstGeom>
          <a:noFill/>
        </p:spPr>
        <p:txBody>
          <a:bodyPr wrap="square" rtlCol="0">
            <a:spAutoFit/>
          </a:bodyPr>
          <a:lstStyle/>
          <a:p>
            <a:r>
              <a:rPr lang="en-US" sz="1600" b="1" dirty="0" smtClean="0"/>
              <a:t>Handling User Data</a:t>
            </a:r>
          </a:p>
          <a:p>
            <a:endParaRPr lang="en-US" sz="1600" dirty="0" smtClean="0"/>
          </a:p>
          <a:p>
            <a:r>
              <a:rPr lang="en-US" sz="1600" dirty="0" smtClean="0"/>
              <a:t>The best approach for user data security is to minimize the use of APIs that access sensitive or personal user data. </a:t>
            </a:r>
          </a:p>
          <a:p>
            <a:endParaRPr lang="en-US" sz="1600" dirty="0" smtClean="0"/>
          </a:p>
          <a:p>
            <a:r>
              <a:rPr lang="en-US" sz="1600" dirty="0" smtClean="0"/>
              <a:t>If you have access to user data and can avoid storing or transmitting the information, do not store or transmit the data. </a:t>
            </a:r>
          </a:p>
          <a:p>
            <a:endParaRPr lang="en-US" sz="1600" dirty="0" smtClean="0"/>
          </a:p>
          <a:p>
            <a:r>
              <a:rPr lang="en-US" sz="1600" dirty="0" smtClean="0"/>
              <a:t>If your application accesses personal information such as passwords or usernames, keep in mind that some jurisdictions may require you to provide a privacy policy explaining your use and storage of that data. </a:t>
            </a:r>
          </a:p>
          <a:p>
            <a:endParaRPr lang="en-US" sz="1600" dirty="0" smtClean="0"/>
          </a:p>
          <a:p>
            <a:r>
              <a:rPr lang="en-US" sz="1600" dirty="0" smtClean="0"/>
              <a:t>You should also consider whether your application might be inadvertently exposing personal information to other parties such as third-party components for advertising or third-party services used by your application. </a:t>
            </a:r>
          </a:p>
          <a:p>
            <a:endParaRPr lang="en-US" sz="1600" dirty="0" smtClean="0"/>
          </a:p>
          <a:p>
            <a:r>
              <a:rPr lang="en-US" sz="1600" dirty="0" smtClean="0"/>
              <a:t>Consider running any code using sensitive data on the client to avoid transmitting user data.</a:t>
            </a:r>
          </a:p>
          <a:p>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3385542"/>
          </a:xfrm>
          <a:prstGeom prst="rect">
            <a:avLst/>
          </a:prstGeom>
          <a:noFill/>
        </p:spPr>
        <p:txBody>
          <a:bodyPr wrap="square" rtlCol="0">
            <a:spAutoFit/>
          </a:bodyPr>
          <a:lstStyle/>
          <a:p>
            <a:r>
              <a:rPr lang="en-US" sz="1600" b="1" dirty="0" smtClean="0"/>
              <a:t>Using </a:t>
            </a:r>
            <a:r>
              <a:rPr lang="en-US" sz="1600" b="1" dirty="0" err="1" smtClean="0"/>
              <a:t>WebView</a:t>
            </a:r>
            <a:endParaRPr lang="en-US" sz="1600" b="1" dirty="0" smtClean="0"/>
          </a:p>
          <a:p>
            <a:endParaRPr lang="en-US" sz="1600" dirty="0" smtClean="0"/>
          </a:p>
          <a:p>
            <a:r>
              <a:rPr lang="en-US" sz="1600" dirty="0" smtClean="0"/>
              <a:t>Because </a:t>
            </a:r>
            <a:r>
              <a:rPr lang="en-US" sz="1600" dirty="0" err="1" smtClean="0">
                <a:hlinkClick r:id="rId2"/>
              </a:rPr>
              <a:t>WebView</a:t>
            </a:r>
            <a:r>
              <a:rPr lang="en-US" sz="1600" dirty="0" smtClean="0"/>
              <a:t> consumes web content that can include HTML and JavaScript, improper use can introduce common web security issues such as </a:t>
            </a:r>
            <a:r>
              <a:rPr lang="en-US" sz="1600" dirty="0" smtClean="0">
                <a:hlinkClick r:id="rId3"/>
              </a:rPr>
              <a:t>cross-site-scripting</a:t>
            </a:r>
            <a:r>
              <a:rPr lang="en-US" sz="1600" dirty="0" smtClean="0"/>
              <a:t> (JavaScript injection).</a:t>
            </a:r>
          </a:p>
          <a:p>
            <a:endParaRPr lang="en-US" sz="1600" dirty="0" smtClean="0"/>
          </a:p>
          <a:p>
            <a:r>
              <a:rPr lang="en-US" sz="1600" dirty="0" smtClean="0"/>
              <a:t>Do </a:t>
            </a:r>
            <a:r>
              <a:rPr lang="en-US" sz="1600" i="1" dirty="0" smtClean="0"/>
              <a:t>not</a:t>
            </a:r>
            <a:r>
              <a:rPr lang="en-US" sz="1600" dirty="0" smtClean="0"/>
              <a:t> call </a:t>
            </a:r>
            <a:r>
              <a:rPr lang="en-US" sz="1600" dirty="0" err="1" smtClean="0">
                <a:hlinkClick r:id="rId4"/>
              </a:rPr>
              <a:t>setJavaScriptEnabled</a:t>
            </a:r>
            <a:r>
              <a:rPr lang="en-US" sz="1600" dirty="0" smtClean="0">
                <a:hlinkClick r:id="rId4"/>
              </a:rPr>
              <a:t>()</a:t>
            </a:r>
            <a:r>
              <a:rPr lang="en-US" sz="1600" dirty="0" smtClean="0"/>
              <a:t> unless required. </a:t>
            </a:r>
          </a:p>
          <a:p>
            <a:endParaRPr lang="en-US" sz="1600" dirty="0" smtClean="0"/>
          </a:p>
          <a:p>
            <a:r>
              <a:rPr lang="en-US" sz="1600" dirty="0" smtClean="0"/>
              <a:t>If your application accesses sensitive data with a </a:t>
            </a:r>
            <a:r>
              <a:rPr lang="en-US" sz="1600" dirty="0" err="1" smtClean="0">
                <a:hlinkClick r:id="rId2"/>
              </a:rPr>
              <a:t>WebView</a:t>
            </a:r>
            <a:r>
              <a:rPr lang="en-US" sz="1600" dirty="0" smtClean="0"/>
              <a:t>, you may want to use the </a:t>
            </a:r>
            <a:r>
              <a:rPr lang="en-US" sz="1600" dirty="0" err="1" smtClean="0">
                <a:hlinkClick r:id="rId2"/>
              </a:rPr>
              <a:t>clearCache</a:t>
            </a:r>
            <a:r>
              <a:rPr lang="en-US" sz="1600" dirty="0" smtClean="0">
                <a:hlinkClick r:id="rId2"/>
              </a:rPr>
              <a:t>()</a:t>
            </a:r>
            <a:r>
              <a:rPr lang="en-US" sz="1600" dirty="0" smtClean="0"/>
              <a:t> method to delete any files stored locally.</a:t>
            </a:r>
          </a:p>
          <a:p>
            <a:endParaRPr lang="en-US" sz="1600" dirty="0" smtClean="0"/>
          </a:p>
          <a:p>
            <a:r>
              <a:rPr lang="en-US" sz="1600" dirty="0" smtClean="0"/>
              <a:t>Devices running platforms older than Android 4.4 (API level 19) use a version of </a:t>
            </a:r>
            <a:r>
              <a:rPr lang="en-US" sz="1600" dirty="0" err="1" smtClean="0">
                <a:hlinkClick r:id="rId5"/>
              </a:rPr>
              <a:t>webkit</a:t>
            </a:r>
            <a:r>
              <a:rPr lang="en-US" sz="1600" dirty="0" smtClean="0"/>
              <a:t> that has a number of security issues. As a workaround, if your app is running on these devices, it should confirm that </a:t>
            </a:r>
            <a:r>
              <a:rPr lang="en-US" sz="1600" dirty="0" err="1" smtClean="0">
                <a:hlinkClick r:id="rId2"/>
              </a:rPr>
              <a:t>WebView</a:t>
            </a:r>
            <a:r>
              <a:rPr lang="en-US" sz="1600" dirty="0" smtClean="0"/>
              <a:t> objects display only trusted content. </a:t>
            </a:r>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3600986"/>
          </a:xfrm>
          <a:prstGeom prst="rect">
            <a:avLst/>
          </a:prstGeom>
          <a:noFill/>
        </p:spPr>
        <p:txBody>
          <a:bodyPr wrap="square" rtlCol="0">
            <a:spAutoFit/>
          </a:bodyPr>
          <a:lstStyle/>
          <a:p>
            <a:r>
              <a:rPr lang="en-US" sz="1600" b="1" dirty="0" smtClean="0"/>
              <a:t>Using </a:t>
            </a:r>
            <a:r>
              <a:rPr lang="en-US" sz="1600" b="1" dirty="0" err="1" smtClean="0"/>
              <a:t>Interprocess</a:t>
            </a:r>
            <a:r>
              <a:rPr lang="en-US" sz="1600" b="1" dirty="0" smtClean="0"/>
              <a:t> Communication</a:t>
            </a:r>
          </a:p>
          <a:p>
            <a:endParaRPr lang="en-US" sz="1600" dirty="0" smtClean="0"/>
          </a:p>
          <a:p>
            <a:r>
              <a:rPr lang="en-US" sz="1600" dirty="0" smtClean="0"/>
              <a:t>Some apps attempt to implement IPC using traditional Linux techniques such as network sockets and shared files. </a:t>
            </a:r>
          </a:p>
          <a:p>
            <a:endParaRPr lang="en-US" sz="1600" dirty="0" smtClean="0"/>
          </a:p>
          <a:p>
            <a:r>
              <a:rPr lang="en-US" sz="1600" dirty="0" smtClean="0"/>
              <a:t>Instead use Android system functionality for IPC such as </a:t>
            </a:r>
            <a:r>
              <a:rPr lang="en-US" sz="1600" dirty="0" smtClean="0">
                <a:hlinkClick r:id="rId2"/>
              </a:rPr>
              <a:t>Intent</a:t>
            </a:r>
            <a:r>
              <a:rPr lang="en-US" sz="1600" dirty="0" smtClean="0"/>
              <a:t>, </a:t>
            </a:r>
            <a:r>
              <a:rPr lang="en-US" sz="1600" dirty="0" err="1" smtClean="0">
                <a:hlinkClick r:id="rId3"/>
              </a:rPr>
              <a:t>Binder</a:t>
            </a:r>
            <a:r>
              <a:rPr lang="en-US" sz="1600" dirty="0" err="1" smtClean="0"/>
              <a:t>or</a:t>
            </a:r>
            <a:r>
              <a:rPr lang="en-US" sz="1600" dirty="0" smtClean="0"/>
              <a:t> </a:t>
            </a:r>
            <a:r>
              <a:rPr lang="en-US" sz="1600" dirty="0" smtClean="0">
                <a:hlinkClick r:id="rId4"/>
              </a:rPr>
              <a:t>Messenger</a:t>
            </a:r>
            <a:r>
              <a:rPr lang="en-US" sz="1600" dirty="0" smtClean="0"/>
              <a:t> with a </a:t>
            </a:r>
            <a:r>
              <a:rPr lang="en-US" sz="1600" dirty="0" smtClean="0">
                <a:hlinkClick r:id="rId5"/>
              </a:rPr>
              <a:t>Service</a:t>
            </a:r>
            <a:r>
              <a:rPr lang="en-US" sz="1600" dirty="0" smtClean="0"/>
              <a:t>, and </a:t>
            </a:r>
            <a:r>
              <a:rPr lang="en-US" sz="1600" dirty="0" err="1" smtClean="0">
                <a:hlinkClick r:id="rId6"/>
              </a:rPr>
              <a:t>BroadcastReceiver</a:t>
            </a:r>
            <a:r>
              <a:rPr lang="en-US" sz="1600" dirty="0" smtClean="0"/>
              <a:t>. </a:t>
            </a:r>
          </a:p>
          <a:p>
            <a:endParaRPr lang="en-US" sz="1600" dirty="0" smtClean="0"/>
          </a:p>
          <a:p>
            <a:r>
              <a:rPr lang="en-US" sz="1600" dirty="0" smtClean="0"/>
              <a:t>Many of the security elements are shared across IPC mechanisms. If your IPC mechanism is not intended for use by other applications, set the </a:t>
            </a:r>
            <a:r>
              <a:rPr lang="en-US" sz="1600" dirty="0" err="1" smtClean="0"/>
              <a:t>android:exported</a:t>
            </a:r>
            <a:r>
              <a:rPr lang="en-US" sz="1600" dirty="0" smtClean="0"/>
              <a:t> attribute to "false" in the component's manifest element, such as for the </a:t>
            </a:r>
            <a:r>
              <a:rPr lang="en-US" sz="1600" dirty="0" smtClean="0">
                <a:hlinkClick r:id="rId7"/>
              </a:rPr>
              <a:t>&lt;service&gt;</a:t>
            </a:r>
            <a:r>
              <a:rPr lang="en-US" sz="1600" dirty="0" smtClean="0"/>
              <a:t> element.</a:t>
            </a:r>
          </a:p>
          <a:p>
            <a:endParaRPr lang="en-US" sz="1600" dirty="0" smtClean="0"/>
          </a:p>
          <a:p>
            <a:r>
              <a:rPr lang="en-US" sz="1600" dirty="0" smtClean="0"/>
              <a:t>If IPC is between your own separate apps that are signed with the same key, it is preferable to use "signature" level permission in the </a:t>
            </a:r>
            <a:r>
              <a:rPr lang="en-US" sz="1600" dirty="0" err="1" smtClean="0">
                <a:hlinkClick r:id="rId8"/>
              </a:rPr>
              <a:t>android:protectionLevel</a:t>
            </a:r>
            <a:r>
              <a:rPr lang="en-US" sz="1600" dirty="0" smtClean="0"/>
              <a:t>.</a:t>
            </a:r>
            <a:endParaRPr lang="en-US" sz="1600" dirty="0"/>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4524315"/>
          </a:xfrm>
          <a:prstGeom prst="rect">
            <a:avLst/>
          </a:prstGeom>
          <a:noFill/>
        </p:spPr>
        <p:txBody>
          <a:bodyPr wrap="square" rtlCol="0">
            <a:spAutoFit/>
          </a:bodyPr>
          <a:lstStyle/>
          <a:p>
            <a:r>
              <a:rPr lang="en-US" sz="1600" b="1" dirty="0" smtClean="0"/>
              <a:t>Using intents</a:t>
            </a:r>
          </a:p>
          <a:p>
            <a:endParaRPr lang="en-US" sz="1600" b="1" dirty="0" smtClean="0"/>
          </a:p>
          <a:p>
            <a:r>
              <a:rPr lang="en-US" sz="1600" dirty="0" smtClean="0"/>
              <a:t>Intents are the preferred mechanism for asynchronous IPC in Android. </a:t>
            </a:r>
          </a:p>
          <a:p>
            <a:endParaRPr lang="en-US" sz="1600" dirty="0" smtClean="0"/>
          </a:p>
          <a:p>
            <a:r>
              <a:rPr lang="en-US" sz="1600" dirty="0" smtClean="0"/>
              <a:t>Senders of an intent can verify that the recipient has a permission specifying a non-Null permission with the method call. Only applications with that permission will receive the intent.</a:t>
            </a:r>
          </a:p>
          <a:p>
            <a:endParaRPr lang="en-US" sz="1600" dirty="0" smtClean="0"/>
          </a:p>
          <a:p>
            <a:r>
              <a:rPr lang="en-US" sz="1600" dirty="0" smtClean="0"/>
              <a:t>If data within a broadcast intent may be sensitive, you should consider applying a permission to make sure that malicious applications cannot register to receive those messages without appropriate permissions.</a:t>
            </a:r>
          </a:p>
          <a:p>
            <a:endParaRPr lang="en-US" sz="1600" dirty="0" smtClean="0"/>
          </a:p>
          <a:p>
            <a:r>
              <a:rPr lang="en-US" sz="1600" dirty="0" smtClean="0"/>
              <a:t>In those circumstances, you may also consider invoking the receiver directly, rather than raising a broadcast.</a:t>
            </a:r>
          </a:p>
          <a:p>
            <a:endParaRPr lang="en-US" sz="1600" dirty="0" smtClean="0"/>
          </a:p>
          <a:p>
            <a:r>
              <a:rPr lang="en-US" sz="1600" dirty="0" smtClean="0"/>
              <a:t>You should perform input validation within your intent receiver to confirm that it is properly formatted for the invoked receiver, service, or activity.</a:t>
            </a:r>
          </a:p>
          <a:p>
            <a:endParaRPr lang="en-US" sz="1600" dirty="0" smtClean="0"/>
          </a:p>
          <a:p>
            <a:r>
              <a:rPr lang="en-US" sz="1600" dirty="0" smtClean="0"/>
              <a:t>Intent filters should not be considered a security feature</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2862322"/>
          </a:xfrm>
          <a:prstGeom prst="rect">
            <a:avLst/>
          </a:prstGeom>
          <a:noFill/>
        </p:spPr>
        <p:txBody>
          <a:bodyPr wrap="square" rtlCol="0">
            <a:spAutoFit/>
          </a:bodyPr>
          <a:lstStyle/>
          <a:p>
            <a:r>
              <a:rPr lang="en-US" sz="1600" b="1" dirty="0" smtClean="0"/>
              <a:t>Using services</a:t>
            </a:r>
          </a:p>
          <a:p>
            <a:endParaRPr lang="en-US" sz="1600" b="1" dirty="0" smtClean="0"/>
          </a:p>
          <a:p>
            <a:r>
              <a:rPr lang="en-US" sz="1600" dirty="0" smtClean="0"/>
              <a:t>Each service class must have a corresponding declaration in its manifest file.</a:t>
            </a:r>
          </a:p>
          <a:p>
            <a:endParaRPr lang="en-US" sz="1600" dirty="0" smtClean="0"/>
          </a:p>
          <a:p>
            <a:r>
              <a:rPr lang="en-US" sz="1600" dirty="0" smtClean="0"/>
              <a:t>It's best if you explicitly declare </a:t>
            </a:r>
            <a:r>
              <a:rPr lang="en-US" sz="1600" dirty="0" err="1" smtClean="0"/>
              <a:t>the</a:t>
            </a:r>
            <a:r>
              <a:rPr lang="en-US" sz="1600" dirty="0" err="1" smtClean="0">
                <a:hlinkClick r:id="rId2"/>
              </a:rPr>
              <a:t>android:exported</a:t>
            </a:r>
            <a:r>
              <a:rPr lang="en-US" sz="1600" dirty="0" smtClean="0"/>
              <a:t> attribute to be sure it behaves as you'd like.</a:t>
            </a:r>
          </a:p>
          <a:p>
            <a:endParaRPr lang="en-US" sz="1600" dirty="0" smtClean="0"/>
          </a:p>
          <a:p>
            <a:r>
              <a:rPr lang="en-US" sz="1600" dirty="0" smtClean="0"/>
              <a:t>Services can also be protected using </a:t>
            </a:r>
            <a:r>
              <a:rPr lang="en-US" sz="1600" dirty="0" err="1" smtClean="0"/>
              <a:t>the</a:t>
            </a:r>
            <a:r>
              <a:rPr lang="en-US" sz="1600" dirty="0" err="1" smtClean="0">
                <a:hlinkClick r:id="rId2"/>
              </a:rPr>
              <a:t>android:permission</a:t>
            </a:r>
            <a:r>
              <a:rPr lang="en-US" sz="1600" dirty="0" smtClean="0"/>
              <a:t> attribute so, other applications will need to declare a corresponding </a:t>
            </a:r>
            <a:r>
              <a:rPr lang="en-US" sz="1600" dirty="0" smtClean="0">
                <a:hlinkClick r:id="rId3"/>
              </a:rPr>
              <a:t>&lt;uses-permission&gt;</a:t>
            </a:r>
            <a:r>
              <a:rPr lang="en-US" sz="1600" dirty="0" smtClean="0"/>
              <a:t> element in their own manifest</a:t>
            </a:r>
          </a:p>
          <a:p>
            <a:endParaRPr lang="en-US" sz="1600" dirty="0" smtClean="0"/>
          </a:p>
          <a:p>
            <a:r>
              <a:rPr lang="en-US" sz="1600" dirty="0" smtClean="0"/>
              <a:t>A service can protect individual IPC calls into it with permissions, by calling </a:t>
            </a:r>
            <a:r>
              <a:rPr lang="en-US" sz="1600" dirty="0" err="1" smtClean="0">
                <a:hlinkClick r:id="rId4"/>
              </a:rPr>
              <a:t>checkCallingPermission</a:t>
            </a:r>
            <a:r>
              <a:rPr lang="en-US" sz="1600" dirty="0" smtClean="0">
                <a:hlinkClick r:id="rId4"/>
              </a:rPr>
              <a:t>()</a:t>
            </a:r>
            <a:r>
              <a:rPr lang="en-US" sz="1600" dirty="0" smtClean="0"/>
              <a:t> before executing the implementation of that call.</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&amp; PERMISSIONS</a:t>
            </a:r>
            <a:endParaRPr lang="en-US" dirty="0"/>
          </a:p>
        </p:txBody>
      </p:sp>
      <p:sp>
        <p:nvSpPr>
          <p:cNvPr id="5" name="Text Placeholder 4"/>
          <p:cNvSpPr>
            <a:spLocks noGrp="1"/>
          </p:cNvSpPr>
          <p:nvPr>
            <p:ph type="body" sz="quarter" idx="12"/>
          </p:nvPr>
        </p:nvSpPr>
        <p:spPr>
          <a:xfrm>
            <a:off x="0" y="1066800"/>
            <a:ext cx="8534400" cy="533400"/>
          </a:xfrm>
        </p:spPr>
        <p:txBody>
          <a:bodyPr/>
          <a:lstStyle/>
          <a:p>
            <a:r>
              <a:rPr lang="en-US" dirty="0" smtClean="0"/>
              <a:t>Security Tips</a:t>
            </a:r>
            <a:endParaRPr lang="en-US" dirty="0"/>
          </a:p>
        </p:txBody>
      </p:sp>
      <p:sp>
        <p:nvSpPr>
          <p:cNvPr id="6" name="TextBox 5"/>
          <p:cNvSpPr txBox="1"/>
          <p:nvPr/>
        </p:nvSpPr>
        <p:spPr>
          <a:xfrm>
            <a:off x="0" y="1676400"/>
            <a:ext cx="9144000" cy="1815882"/>
          </a:xfrm>
          <a:prstGeom prst="rect">
            <a:avLst/>
          </a:prstGeom>
          <a:noFill/>
        </p:spPr>
        <p:txBody>
          <a:bodyPr wrap="square" rtlCol="0">
            <a:spAutoFit/>
          </a:bodyPr>
          <a:lstStyle/>
          <a:p>
            <a:r>
              <a:rPr lang="en-US" sz="1600" b="1" dirty="0" smtClean="0"/>
              <a:t>Using broadcast receivers</a:t>
            </a:r>
          </a:p>
          <a:p>
            <a:endParaRPr lang="en-US" sz="1600" dirty="0" smtClean="0"/>
          </a:p>
          <a:p>
            <a:r>
              <a:rPr lang="en-US" sz="1600" dirty="0" smtClean="0"/>
              <a:t>If your </a:t>
            </a:r>
            <a:r>
              <a:rPr lang="en-US" sz="1600" dirty="0" err="1" smtClean="0">
                <a:hlinkClick r:id="rId2"/>
              </a:rPr>
              <a:t>BroadcastReceiver</a:t>
            </a:r>
            <a:r>
              <a:rPr lang="en-US" sz="1600" dirty="0" smtClean="0"/>
              <a:t> is intended for use by other applications, you may want to apply security permissions to receivers using the</a:t>
            </a:r>
            <a:r>
              <a:rPr lang="en-US" sz="1600" dirty="0" smtClean="0">
                <a:hlinkClick r:id="rId3"/>
              </a:rPr>
              <a:t>&lt;receiver&gt;</a:t>
            </a:r>
            <a:r>
              <a:rPr lang="en-US" sz="1600" dirty="0" smtClean="0"/>
              <a:t> element within the application manifest. </a:t>
            </a:r>
          </a:p>
          <a:p>
            <a:endParaRPr lang="en-US" sz="1600" dirty="0" smtClean="0"/>
          </a:p>
          <a:p>
            <a:r>
              <a:rPr lang="en-US" sz="1600" dirty="0" smtClean="0"/>
              <a:t>This will prevent applications without appropriate permissions from sending an intent to the </a:t>
            </a:r>
            <a:r>
              <a:rPr lang="en-US" sz="1600" dirty="0" err="1" smtClean="0">
                <a:hlinkClick r:id="rId2"/>
              </a:rPr>
              <a:t>BroadcastReceiver</a:t>
            </a:r>
            <a:r>
              <a:rPr lang="en-US" sz="1600" dirty="0" smtClean="0"/>
              <a:t>.</a:t>
            </a:r>
          </a:p>
        </p:txBody>
      </p:sp>
    </p:spTree>
    <p:extLst>
      <p:ext uri="{BB962C8B-B14F-4D97-AF65-F5344CB8AC3E}">
        <p14:creationId xmlns:p14="http://schemas.microsoft.com/office/powerpoint/2010/main" val="39502415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TELEPHONY</a:t>
            </a:r>
            <a:endParaRPr lang="en-US" dirty="0"/>
          </a:p>
        </p:txBody>
      </p:sp>
    </p:spTree>
    <p:extLst>
      <p:ext uri="{BB962C8B-B14F-4D97-AF65-F5344CB8AC3E}">
        <p14:creationId xmlns:p14="http://schemas.microsoft.com/office/powerpoint/2010/main" val="421510907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4" name="Text Placeholder 3"/>
          <p:cNvSpPr>
            <a:spLocks noGrp="1"/>
          </p:cNvSpPr>
          <p:nvPr>
            <p:ph type="body" sz="quarter" idx="12"/>
          </p:nvPr>
        </p:nvSpPr>
        <p:spPr/>
        <p:txBody>
          <a:bodyPr/>
          <a:lstStyle/>
          <a:p>
            <a:r>
              <a:rPr lang="en-US" dirty="0" smtClean="0"/>
              <a:t>Working with Telephony Manager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The telephony APIs also include the telephony manager(</a:t>
            </a:r>
            <a:r>
              <a:rPr lang="en-US" dirty="0" err="1" smtClean="0"/>
              <a:t>android.telephony.TelephonyManager</a:t>
            </a:r>
            <a:r>
              <a:rPr lang="en-US" dirty="0" smtClean="0"/>
              <a:t>), which you can use to obtain information about the telephony services on the device, get subscriber information, and register for telephony state changes. </a:t>
            </a:r>
          </a:p>
          <a:p>
            <a:r>
              <a:rPr lang="en-US" dirty="0" smtClean="0"/>
              <a:t>A common telephony use case requires that an application execute business logic upon incoming phone calls. </a:t>
            </a:r>
          </a:p>
          <a:p>
            <a:r>
              <a:rPr lang="en-US" dirty="0" smtClean="0"/>
              <a:t>For example, a music player might pause itself for an incoming call, and resume when the call has been completed.</a:t>
            </a:r>
          </a:p>
          <a:p>
            <a:r>
              <a:rPr lang="en-US" dirty="0" smtClean="0"/>
              <a:t>&lt;uses-permission </a:t>
            </a:r>
            <a:r>
              <a:rPr lang="en-US" dirty="0" err="1" smtClean="0"/>
              <a:t>android:name</a:t>
            </a:r>
            <a:r>
              <a:rPr lang="en-US" dirty="0" smtClean="0"/>
              <a:t>="</a:t>
            </a:r>
            <a:r>
              <a:rPr lang="en-US" dirty="0" err="1" smtClean="0"/>
              <a:t>android.permission.READ_PHONE_STATE</a:t>
            </a:r>
            <a:r>
              <a:rPr lang="en-US" dirty="0" smtClean="0"/>
              <a:t>"/&gt;</a:t>
            </a:r>
            <a:endParaRPr lang="en-US" dirty="0"/>
          </a:p>
        </p:txBody>
      </p:sp>
    </p:spTree>
    <p:extLst>
      <p:ext uri="{BB962C8B-B14F-4D97-AF65-F5344CB8AC3E}">
        <p14:creationId xmlns:p14="http://schemas.microsoft.com/office/powerpoint/2010/main" val="364212101"/>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4" name="Text Placeholder 3"/>
          <p:cNvSpPr>
            <a:spLocks noGrp="1"/>
          </p:cNvSpPr>
          <p:nvPr>
            <p:ph type="body" sz="quarter" idx="12"/>
          </p:nvPr>
        </p:nvSpPr>
        <p:spPr/>
        <p:txBody>
          <a:bodyPr/>
          <a:lstStyle/>
          <a:p>
            <a:r>
              <a:rPr lang="en-US" dirty="0" smtClean="0"/>
              <a:t>Working with Telephony Manager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77500" lnSpcReduction="20000"/>
          </a:bodyPr>
          <a:lstStyle/>
          <a:p>
            <a:pPr marL="0" indent="0">
              <a:buNone/>
            </a:pPr>
            <a:r>
              <a:rPr lang="en-US" dirty="0" smtClean="0"/>
              <a:t>@Override</a:t>
            </a:r>
          </a:p>
          <a:p>
            <a:pPr marL="0" indent="0">
              <a:buNone/>
            </a:pPr>
            <a:r>
              <a:rPr lang="en-US" dirty="0" smtClean="0"/>
              <a:t>    protected void </a:t>
            </a:r>
            <a:r>
              <a:rPr lang="en-US" dirty="0" err="1" smtClean="0"/>
              <a:t>onCreate</a:t>
            </a:r>
            <a:r>
              <a:rPr lang="en-US" dirty="0" smtClean="0"/>
              <a:t>(Bundle </a:t>
            </a:r>
            <a:r>
              <a:rPr lang="en-US" dirty="0" err="1" smtClean="0"/>
              <a:t>savedInstanceState</a:t>
            </a:r>
            <a:r>
              <a:rPr lang="en-US" dirty="0" smtClean="0"/>
              <a:t>)</a:t>
            </a:r>
          </a:p>
          <a:p>
            <a:pPr marL="0" indent="0">
              <a:buNone/>
            </a:pPr>
            <a:r>
              <a:rPr lang="en-US" dirty="0" smtClean="0"/>
              <a:t>    {</a:t>
            </a:r>
          </a:p>
          <a:p>
            <a:pPr marL="0" indent="0">
              <a:buNone/>
            </a:pPr>
            <a:r>
              <a:rPr lang="en-US" dirty="0" smtClean="0"/>
              <a:t>        </a:t>
            </a:r>
            <a:r>
              <a:rPr lang="en-US" dirty="0" err="1" smtClean="0"/>
              <a:t>super.onCreate</a:t>
            </a:r>
            <a:r>
              <a:rPr lang="en-US" dirty="0" smtClean="0"/>
              <a:t>(</a:t>
            </a:r>
            <a:r>
              <a:rPr lang="en-US" dirty="0" err="1" smtClean="0"/>
              <a:t>savedInstanceState</a:t>
            </a:r>
            <a:r>
              <a:rPr lang="en-US" dirty="0" smtClean="0"/>
              <a:t>);</a:t>
            </a:r>
          </a:p>
          <a:p>
            <a:pPr marL="0" indent="0">
              <a:buNone/>
            </a:pPr>
            <a:endParaRPr lang="en-US" dirty="0" smtClean="0"/>
          </a:p>
          <a:p>
            <a:pPr marL="0" indent="0">
              <a:buNone/>
            </a:pPr>
            <a:r>
              <a:rPr lang="en-US" dirty="0" smtClean="0"/>
              <a:t>        </a:t>
            </a:r>
            <a:r>
              <a:rPr lang="en-US" dirty="0" err="1" smtClean="0"/>
              <a:t>TelephonyManager</a:t>
            </a:r>
            <a:r>
              <a:rPr lang="en-US" dirty="0" smtClean="0"/>
              <a:t> </a:t>
            </a:r>
            <a:r>
              <a:rPr lang="en-US" dirty="0" err="1" smtClean="0"/>
              <a:t>teleMgr</a:t>
            </a:r>
            <a:r>
              <a:rPr lang="en-US" dirty="0" smtClean="0"/>
              <a:t> = </a:t>
            </a:r>
          </a:p>
          <a:p>
            <a:pPr marL="0" indent="0">
              <a:buNone/>
            </a:pPr>
            <a:r>
              <a:rPr lang="en-US" dirty="0" smtClean="0"/>
              <a:t>		(</a:t>
            </a:r>
            <a:r>
              <a:rPr lang="en-US" dirty="0" err="1" smtClean="0"/>
              <a:t>TelephonyManager</a:t>
            </a:r>
            <a:r>
              <a:rPr lang="en-US" dirty="0" smtClean="0"/>
              <a:t>)</a:t>
            </a:r>
            <a:r>
              <a:rPr lang="en-US" dirty="0" err="1" smtClean="0"/>
              <a:t>getSystemService</a:t>
            </a:r>
            <a:r>
              <a:rPr lang="en-US" dirty="0" smtClean="0"/>
              <a:t>(</a:t>
            </a:r>
            <a:r>
              <a:rPr lang="en-US" dirty="0" err="1" smtClean="0"/>
              <a:t>Context.TELEPHONY_SERVICE</a:t>
            </a:r>
            <a:r>
              <a:rPr lang="en-US" dirty="0" smtClean="0"/>
              <a:t>);</a:t>
            </a:r>
          </a:p>
          <a:p>
            <a:pPr marL="0" indent="0">
              <a:buNone/>
            </a:pPr>
            <a:endParaRPr lang="en-US" dirty="0" smtClean="0"/>
          </a:p>
          <a:p>
            <a:pPr marL="0" indent="0">
              <a:buNone/>
            </a:pPr>
            <a:r>
              <a:rPr lang="en-US" dirty="0" smtClean="0"/>
              <a:t>        </a:t>
            </a:r>
            <a:r>
              <a:rPr lang="en-US" dirty="0" err="1" smtClean="0"/>
              <a:t>teleMgr.listen</a:t>
            </a:r>
            <a:r>
              <a:rPr lang="en-US" dirty="0" smtClean="0"/>
              <a:t>(new </a:t>
            </a:r>
            <a:r>
              <a:rPr lang="en-US" dirty="0" err="1" smtClean="0"/>
              <a:t>MyPhoneStateListener</a:t>
            </a:r>
            <a:r>
              <a:rPr lang="en-US" dirty="0" smtClean="0"/>
              <a:t>(),  </a:t>
            </a:r>
            <a:r>
              <a:rPr lang="en-US" dirty="0" err="1" smtClean="0"/>
              <a:t>PhoneStateListener.LISTEN_CALL_STATE</a:t>
            </a:r>
            <a:r>
              <a:rPr lang="en-US" dirty="0" smtClean="0"/>
              <a:t>);</a:t>
            </a:r>
          </a:p>
          <a:p>
            <a:pPr marL="0" indent="0">
              <a:buNone/>
            </a:pPr>
            <a:r>
              <a:rPr lang="en-US" dirty="0" smtClean="0"/>
              <a:t>    }</a:t>
            </a:r>
            <a:endParaRPr lang="en-US" dirty="0"/>
          </a:p>
        </p:txBody>
      </p:sp>
    </p:spTree>
    <p:extLst>
      <p:ext uri="{BB962C8B-B14F-4D97-AF65-F5344CB8AC3E}">
        <p14:creationId xmlns:p14="http://schemas.microsoft.com/office/powerpoint/2010/main" val="18098164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4" name="Text Placeholder 3"/>
          <p:cNvSpPr>
            <a:spLocks noGrp="1"/>
          </p:cNvSpPr>
          <p:nvPr>
            <p:ph type="body" sz="quarter" idx="12"/>
          </p:nvPr>
        </p:nvSpPr>
        <p:spPr/>
        <p:txBody>
          <a:bodyPr/>
          <a:lstStyle/>
          <a:p>
            <a:r>
              <a:rPr lang="en-US" dirty="0" smtClean="0"/>
              <a:t>Working with Telephony Manager</a:t>
            </a:r>
            <a:endParaRPr lang="en-US" dirty="0"/>
          </a:p>
        </p:txBody>
      </p:sp>
      <p:sp>
        <p:nvSpPr>
          <p:cNvPr id="3" name="Content Placeholder 2"/>
          <p:cNvSpPr>
            <a:spLocks noGrp="1"/>
          </p:cNvSpPr>
          <p:nvPr>
            <p:ph sz="quarter" idx="13"/>
          </p:nvPr>
        </p:nvSpPr>
        <p:spPr>
          <a:xfrm>
            <a:off x="152400" y="2133600"/>
            <a:ext cx="8534400" cy="3962400"/>
          </a:xfrm>
          <a:prstGeom prst="rect">
            <a:avLst/>
          </a:prstGeom>
        </p:spPr>
        <p:txBody>
          <a:bodyPr>
            <a:noAutofit/>
          </a:bodyPr>
          <a:lstStyle/>
          <a:p>
            <a:pPr marL="0" indent="0">
              <a:spcBef>
                <a:spcPts val="0"/>
              </a:spcBef>
              <a:buNone/>
            </a:pPr>
            <a:r>
              <a:rPr lang="en-US" sz="1200" dirty="0" smtClean="0"/>
              <a:t>class </a:t>
            </a:r>
            <a:r>
              <a:rPr lang="en-US" sz="1200" dirty="0" err="1" smtClean="0"/>
              <a:t>MyPhoneStateListener</a:t>
            </a:r>
            <a:r>
              <a:rPr lang="en-US" sz="1200" dirty="0" smtClean="0"/>
              <a:t> extends </a:t>
            </a:r>
            <a:r>
              <a:rPr lang="en-US" sz="1200" dirty="0" err="1" smtClean="0"/>
              <a:t>PhoneStateListener</a:t>
            </a:r>
            <a:endParaRPr lang="en-US" sz="1200" dirty="0" smtClean="0"/>
          </a:p>
          <a:p>
            <a:pPr marL="0" indent="0">
              <a:spcBef>
                <a:spcPts val="0"/>
              </a:spcBef>
              <a:buNone/>
            </a:pPr>
            <a:r>
              <a:rPr lang="en-US" sz="1200" dirty="0" smtClean="0"/>
              <a:t>    {</a:t>
            </a:r>
          </a:p>
          <a:p>
            <a:pPr marL="0" indent="0">
              <a:spcBef>
                <a:spcPts val="0"/>
              </a:spcBef>
              <a:buNone/>
            </a:pPr>
            <a:endParaRPr lang="en-US" sz="1200" dirty="0" smtClean="0"/>
          </a:p>
          <a:p>
            <a:pPr marL="0" indent="0">
              <a:spcBef>
                <a:spcPts val="0"/>
              </a:spcBef>
              <a:buNone/>
            </a:pPr>
            <a:r>
              <a:rPr lang="en-US" sz="1200" dirty="0" smtClean="0"/>
              <a:t>        @Override</a:t>
            </a:r>
          </a:p>
          <a:p>
            <a:pPr marL="0" indent="0">
              <a:spcBef>
                <a:spcPts val="0"/>
              </a:spcBef>
              <a:buNone/>
            </a:pPr>
            <a:r>
              <a:rPr lang="en-US" sz="1200" dirty="0" smtClean="0"/>
              <a:t>        public void </a:t>
            </a:r>
            <a:r>
              <a:rPr lang="en-US" sz="1200" dirty="0" err="1" smtClean="0"/>
              <a:t>onCallStateChanged</a:t>
            </a:r>
            <a:r>
              <a:rPr lang="en-US" sz="1200" dirty="0" smtClean="0"/>
              <a:t>(</a:t>
            </a:r>
            <a:r>
              <a:rPr lang="en-US" sz="1200" dirty="0" err="1" smtClean="0"/>
              <a:t>int</a:t>
            </a:r>
            <a:r>
              <a:rPr lang="en-US" sz="1200" dirty="0" smtClean="0"/>
              <a:t> state, String </a:t>
            </a:r>
            <a:r>
              <a:rPr lang="en-US" sz="1200" dirty="0" err="1" smtClean="0"/>
              <a:t>incomingNumber</a:t>
            </a:r>
            <a:r>
              <a:rPr lang="en-US" sz="1200" dirty="0" smtClean="0"/>
              <a:t>) {</a:t>
            </a:r>
          </a:p>
          <a:p>
            <a:pPr marL="0" indent="0">
              <a:spcBef>
                <a:spcPts val="0"/>
              </a:spcBef>
              <a:buNone/>
            </a:pPr>
            <a:r>
              <a:rPr lang="en-US" sz="1200" dirty="0" smtClean="0"/>
              <a:t>            </a:t>
            </a:r>
            <a:r>
              <a:rPr lang="en-US" sz="1200" dirty="0" err="1" smtClean="0"/>
              <a:t>super.onCallStateChanged</a:t>
            </a:r>
            <a:r>
              <a:rPr lang="en-US" sz="1200" dirty="0" smtClean="0"/>
              <a:t>(state, </a:t>
            </a:r>
            <a:r>
              <a:rPr lang="en-US" sz="1200" dirty="0" err="1" smtClean="0"/>
              <a:t>incomingNumber</a:t>
            </a:r>
            <a:r>
              <a:rPr lang="en-US" sz="1200" dirty="0" smtClean="0"/>
              <a:t>);</a:t>
            </a:r>
          </a:p>
          <a:p>
            <a:pPr marL="0" indent="0">
              <a:spcBef>
                <a:spcPts val="0"/>
              </a:spcBef>
              <a:buNone/>
            </a:pPr>
            <a:endParaRPr lang="en-US" sz="1200" dirty="0" smtClean="0"/>
          </a:p>
          <a:p>
            <a:pPr marL="0" indent="0">
              <a:spcBef>
                <a:spcPts val="0"/>
              </a:spcBef>
              <a:buNone/>
            </a:pPr>
            <a:r>
              <a:rPr lang="en-US" sz="1200" dirty="0" smtClean="0"/>
              <a:t>            switch(state)</a:t>
            </a:r>
          </a:p>
          <a:p>
            <a:pPr marL="0" indent="0">
              <a:spcBef>
                <a:spcPts val="0"/>
              </a:spcBef>
              <a:buNone/>
            </a:pPr>
            <a:r>
              <a:rPr lang="en-US" sz="1200" dirty="0" smtClean="0"/>
              <a:t>            {</a:t>
            </a:r>
          </a:p>
          <a:p>
            <a:pPr marL="0" indent="0">
              <a:spcBef>
                <a:spcPts val="0"/>
              </a:spcBef>
              <a:buNone/>
            </a:pPr>
            <a:endParaRPr lang="en-US" sz="1200" dirty="0" smtClean="0"/>
          </a:p>
          <a:p>
            <a:pPr marL="0" indent="0">
              <a:spcBef>
                <a:spcPts val="0"/>
              </a:spcBef>
              <a:buNone/>
            </a:pPr>
            <a:r>
              <a:rPr lang="en-US" sz="1200" dirty="0" smtClean="0"/>
              <a:t>                case </a:t>
            </a:r>
            <a:r>
              <a:rPr lang="en-US" sz="1200" dirty="0" err="1" smtClean="0"/>
              <a:t>TelephonyManager.CALL_STATE_IDLE</a:t>
            </a:r>
            <a:r>
              <a:rPr lang="en-US" sz="1200" dirty="0" smtClean="0"/>
              <a:t>:</a:t>
            </a:r>
          </a:p>
          <a:p>
            <a:pPr marL="0" indent="0">
              <a:spcBef>
                <a:spcPts val="0"/>
              </a:spcBef>
              <a:buNone/>
            </a:pPr>
            <a:r>
              <a:rPr lang="en-US" sz="1200" dirty="0" smtClean="0"/>
              <a:t>                    </a:t>
            </a:r>
            <a:r>
              <a:rPr lang="en-US" sz="1200" dirty="0" err="1" smtClean="0"/>
              <a:t>Log.d</a:t>
            </a:r>
            <a:r>
              <a:rPr lang="en-US" sz="1200" dirty="0" smtClean="0"/>
              <a:t>(TAG, "call state idle...incoming number is["+ </a:t>
            </a:r>
            <a:r>
              <a:rPr lang="en-US" sz="1200" dirty="0" err="1" smtClean="0"/>
              <a:t>incomingNumber</a:t>
            </a:r>
            <a:r>
              <a:rPr lang="en-US" sz="1200" dirty="0" smtClean="0"/>
              <a:t>+"]");break;</a:t>
            </a:r>
          </a:p>
          <a:p>
            <a:pPr marL="0" indent="0">
              <a:spcBef>
                <a:spcPts val="0"/>
              </a:spcBef>
              <a:buNone/>
            </a:pPr>
            <a:r>
              <a:rPr lang="en-US" sz="1200" dirty="0" smtClean="0"/>
              <a:t>                case </a:t>
            </a:r>
            <a:r>
              <a:rPr lang="en-US" sz="1200" dirty="0" err="1" smtClean="0"/>
              <a:t>TelephonyManager.CALL_STATE_RINGING</a:t>
            </a:r>
            <a:r>
              <a:rPr lang="en-US" sz="1200" dirty="0" smtClean="0"/>
              <a:t>:</a:t>
            </a:r>
          </a:p>
          <a:p>
            <a:pPr marL="0" indent="0">
              <a:spcBef>
                <a:spcPts val="0"/>
              </a:spcBef>
              <a:buNone/>
            </a:pPr>
            <a:r>
              <a:rPr lang="en-US" sz="1200" dirty="0" smtClean="0"/>
              <a:t>                    </a:t>
            </a:r>
            <a:r>
              <a:rPr lang="en-US" sz="1200" dirty="0" err="1" smtClean="0"/>
              <a:t>Log.d</a:t>
            </a:r>
            <a:r>
              <a:rPr lang="en-US" sz="1200" dirty="0" smtClean="0"/>
              <a:t>(TAG, "call state ringing...incoming number is["+ </a:t>
            </a:r>
            <a:r>
              <a:rPr lang="en-US" sz="1200" dirty="0" err="1" smtClean="0"/>
              <a:t>incomingNumber</a:t>
            </a:r>
            <a:r>
              <a:rPr lang="en-US" sz="1200" dirty="0" smtClean="0"/>
              <a:t>+"]");break;</a:t>
            </a:r>
          </a:p>
          <a:p>
            <a:pPr marL="0" indent="0">
              <a:spcBef>
                <a:spcPts val="0"/>
              </a:spcBef>
              <a:buNone/>
            </a:pPr>
            <a:r>
              <a:rPr lang="en-US" sz="1200" dirty="0" smtClean="0"/>
              <a:t>                case </a:t>
            </a:r>
            <a:r>
              <a:rPr lang="en-US" sz="1200" dirty="0" err="1" smtClean="0"/>
              <a:t>TelephonyManager.CALL_STATE_OFFHOOK</a:t>
            </a:r>
            <a:r>
              <a:rPr lang="en-US" sz="1200" dirty="0" smtClean="0"/>
              <a:t>:</a:t>
            </a:r>
          </a:p>
          <a:p>
            <a:pPr marL="0" indent="0">
              <a:spcBef>
                <a:spcPts val="0"/>
              </a:spcBef>
              <a:buNone/>
            </a:pPr>
            <a:r>
              <a:rPr lang="en-US" sz="1200" dirty="0" smtClean="0"/>
              <a:t>                    </a:t>
            </a:r>
            <a:r>
              <a:rPr lang="en-US" sz="1200" dirty="0" err="1" smtClean="0"/>
              <a:t>Log.d</a:t>
            </a:r>
            <a:r>
              <a:rPr lang="en-US" sz="1200" dirty="0" smtClean="0"/>
              <a:t>(TAG, "call state </a:t>
            </a:r>
            <a:r>
              <a:rPr lang="en-US" sz="1200" dirty="0" err="1" smtClean="0"/>
              <a:t>Offhook</a:t>
            </a:r>
            <a:r>
              <a:rPr lang="en-US" sz="1200" dirty="0" smtClean="0"/>
              <a:t>...incoming number is["+ </a:t>
            </a:r>
            <a:r>
              <a:rPr lang="en-US" sz="1200" dirty="0" err="1" smtClean="0"/>
              <a:t>incomingNumber</a:t>
            </a:r>
            <a:r>
              <a:rPr lang="en-US" sz="1200" dirty="0" smtClean="0"/>
              <a:t>+"]");break;</a:t>
            </a:r>
          </a:p>
          <a:p>
            <a:pPr marL="0" indent="0">
              <a:spcBef>
                <a:spcPts val="0"/>
              </a:spcBef>
              <a:buNone/>
            </a:pPr>
            <a:r>
              <a:rPr lang="en-US" sz="1200" dirty="0" smtClean="0"/>
              <a:t>                default:</a:t>
            </a:r>
          </a:p>
          <a:p>
            <a:pPr marL="0" indent="0">
              <a:spcBef>
                <a:spcPts val="0"/>
              </a:spcBef>
              <a:buNone/>
            </a:pPr>
            <a:r>
              <a:rPr lang="en-US" sz="1200" dirty="0" smtClean="0"/>
              <a:t>                    </a:t>
            </a:r>
            <a:r>
              <a:rPr lang="en-US" sz="1200" dirty="0" err="1" smtClean="0"/>
              <a:t>Log.d</a:t>
            </a:r>
            <a:r>
              <a:rPr lang="en-US" sz="1200" dirty="0" smtClean="0"/>
              <a:t>(TAG, "call state ["+state+"]incoming number is["+ </a:t>
            </a:r>
            <a:r>
              <a:rPr lang="en-US" sz="1200" dirty="0" err="1" smtClean="0"/>
              <a:t>incomingNumber</a:t>
            </a:r>
            <a:r>
              <a:rPr lang="en-US" sz="1200" dirty="0" smtClean="0"/>
              <a:t>+"]");break;</a:t>
            </a:r>
          </a:p>
          <a:p>
            <a:pPr marL="0" indent="0">
              <a:spcBef>
                <a:spcPts val="0"/>
              </a:spcBef>
              <a:buNone/>
            </a:pPr>
            <a:r>
              <a:rPr lang="en-US" sz="1200" dirty="0" smtClean="0"/>
              <a:t>            }</a:t>
            </a:r>
          </a:p>
          <a:p>
            <a:pPr marL="0" indent="0">
              <a:spcBef>
                <a:spcPts val="0"/>
              </a:spcBef>
              <a:buNone/>
            </a:pPr>
            <a:r>
              <a:rPr lang="en-US" sz="1200" dirty="0" smtClean="0"/>
              <a:t>        }</a:t>
            </a:r>
          </a:p>
          <a:p>
            <a:pPr marL="0" indent="0">
              <a:spcBef>
                <a:spcPts val="0"/>
              </a:spcBef>
              <a:buNone/>
            </a:pPr>
            <a:r>
              <a:rPr lang="en-US" sz="1200" dirty="0" smtClean="0"/>
              <a:t>    }</a:t>
            </a:r>
            <a:endParaRPr lang="en-US" sz="1200" dirty="0"/>
          </a:p>
        </p:txBody>
      </p:sp>
    </p:spTree>
    <p:extLst>
      <p:ext uri="{BB962C8B-B14F-4D97-AF65-F5344CB8AC3E}">
        <p14:creationId xmlns:p14="http://schemas.microsoft.com/office/powerpoint/2010/main" val="4067981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a:xfrm>
            <a:off x="0" y="990600"/>
            <a:ext cx="3581400" cy="533400"/>
          </a:xfrm>
        </p:spPr>
        <p:txBody>
          <a:bodyPr/>
          <a:lstStyle/>
          <a:p>
            <a:r>
              <a:rPr lang="en-US" dirty="0" err="1" smtClean="0"/>
              <a:t>Gradle</a:t>
            </a:r>
            <a:r>
              <a:rPr lang="en-US" dirty="0" smtClean="0"/>
              <a:t> Build Files</a:t>
            </a:r>
            <a:endParaRPr lang="en-US" dirty="0"/>
          </a:p>
        </p:txBody>
      </p:sp>
      <p:sp>
        <p:nvSpPr>
          <p:cNvPr id="7" name="Rectangle 6"/>
          <p:cNvSpPr/>
          <p:nvPr/>
        </p:nvSpPr>
        <p:spPr>
          <a:xfrm>
            <a:off x="0" y="1658302"/>
            <a:ext cx="9144000" cy="1938992"/>
          </a:xfrm>
          <a:prstGeom prst="rect">
            <a:avLst/>
          </a:prstGeom>
        </p:spPr>
        <p:txBody>
          <a:bodyPr wrap="square">
            <a:spAutoFit/>
          </a:bodyPr>
          <a:lstStyle/>
          <a:p>
            <a:r>
              <a:rPr lang="en-US" b="1" dirty="0" smtClean="0"/>
              <a:t>Top Level Build File</a:t>
            </a:r>
          </a:p>
          <a:p>
            <a:pPr>
              <a:lnSpc>
                <a:spcPct val="150000"/>
              </a:lnSpc>
            </a:pPr>
            <a:r>
              <a:rPr lang="en-US" sz="1400" dirty="0" smtClean="0"/>
              <a:t>This is where you'll find the configuration options that are common to all the modules that make up your project.</a:t>
            </a:r>
          </a:p>
          <a:p>
            <a:pPr>
              <a:lnSpc>
                <a:spcPct val="150000"/>
              </a:lnSpc>
            </a:pPr>
            <a:endParaRPr lang="en-US" sz="1400" dirty="0" smtClean="0"/>
          </a:p>
          <a:p>
            <a:r>
              <a:rPr lang="en-US" b="1" dirty="0" smtClean="0"/>
              <a:t>Module Level Build File</a:t>
            </a:r>
          </a:p>
          <a:p>
            <a:pPr>
              <a:lnSpc>
                <a:spcPct val="150000"/>
              </a:lnSpc>
            </a:pPr>
            <a:r>
              <a:rPr lang="en-US" sz="1400" dirty="0" smtClean="0"/>
              <a:t>Each module has its own </a:t>
            </a:r>
            <a:r>
              <a:rPr lang="en-US" sz="1400" dirty="0" err="1" smtClean="0"/>
              <a:t>Gradle</a:t>
            </a:r>
            <a:r>
              <a:rPr lang="en-US" sz="1400" dirty="0" smtClean="0"/>
              <a:t> build file that contains module-specific build settings. You'll spend most of your time editing module-level build file(s) rather than your project's top-level build file.</a:t>
            </a:r>
            <a:endParaRPr lang="en-US" sz="1400" dirty="0"/>
          </a:p>
        </p:txBody>
      </p:sp>
      <p:pic>
        <p:nvPicPr>
          <p:cNvPr id="9" name="Picture 8" descr="gradle-android-multiple-modules.jpg"/>
          <p:cNvPicPr>
            <a:picLocks noChangeAspect="1"/>
          </p:cNvPicPr>
          <p:nvPr/>
        </p:nvPicPr>
        <p:blipFill>
          <a:blip r:embed="rId3" cstate="print"/>
          <a:stretch>
            <a:fillRect/>
          </a:stretch>
        </p:blipFill>
        <p:spPr>
          <a:xfrm>
            <a:off x="4724400" y="3581400"/>
            <a:ext cx="4038600" cy="2557780"/>
          </a:xfrm>
          <a:prstGeom prst="rect">
            <a:avLst/>
          </a:prstGeom>
        </p:spPr>
      </p:pic>
      <p:sp>
        <p:nvSpPr>
          <p:cNvPr id="11" name="Rectangle 10"/>
          <p:cNvSpPr/>
          <p:nvPr/>
        </p:nvSpPr>
        <p:spPr>
          <a:xfrm>
            <a:off x="0" y="3882241"/>
            <a:ext cx="4267200" cy="1985159"/>
          </a:xfrm>
          <a:prstGeom prst="rect">
            <a:avLst/>
          </a:prstGeom>
        </p:spPr>
        <p:txBody>
          <a:bodyPr wrap="square">
            <a:spAutoFit/>
          </a:bodyPr>
          <a:lstStyle/>
          <a:p>
            <a:r>
              <a:rPr lang="en-US" b="1" dirty="0" smtClean="0"/>
              <a:t>Other </a:t>
            </a:r>
            <a:r>
              <a:rPr lang="en-US" b="1" dirty="0" err="1" smtClean="0"/>
              <a:t>Gradle</a:t>
            </a:r>
            <a:r>
              <a:rPr lang="en-US" b="1" dirty="0" smtClean="0"/>
              <a:t> Files</a:t>
            </a:r>
          </a:p>
          <a:p>
            <a:pPr algn="just">
              <a:lnSpc>
                <a:spcPct val="150000"/>
              </a:lnSpc>
            </a:pPr>
            <a:r>
              <a:rPr lang="en-US" sz="1400" dirty="0" smtClean="0"/>
              <a:t>In addition to the </a:t>
            </a:r>
            <a:r>
              <a:rPr lang="en-US" sz="1400" dirty="0" err="1" smtClean="0"/>
              <a:t>build.gradle</a:t>
            </a:r>
            <a:r>
              <a:rPr lang="en-US" sz="1400" dirty="0" smtClean="0"/>
              <a:t> files, your</a:t>
            </a:r>
            <a:r>
              <a:rPr lang="en-US" sz="1400" b="1" dirty="0" smtClean="0"/>
              <a:t> </a:t>
            </a:r>
            <a:r>
              <a:rPr lang="en-US" sz="1400" b="1" dirty="0" err="1" smtClean="0"/>
              <a:t>Gradle</a:t>
            </a:r>
            <a:r>
              <a:rPr lang="en-US" sz="1400" b="1" dirty="0" smtClean="0"/>
              <a:t> Scripts</a:t>
            </a:r>
            <a:r>
              <a:rPr lang="en-US" sz="1400" dirty="0" smtClean="0"/>
              <a:t> folder contains some other </a:t>
            </a:r>
            <a:r>
              <a:rPr lang="en-US" sz="1400" dirty="0" err="1" smtClean="0"/>
              <a:t>Gradle</a:t>
            </a:r>
            <a:r>
              <a:rPr lang="en-US" sz="1400" dirty="0" smtClean="0"/>
              <a:t> files. Most of the time you won't have to manually edit these files as they'll update automatically when you make any relevant changes to your project. </a:t>
            </a:r>
            <a:endParaRPr lang="en-US" sz="1400" dirty="0"/>
          </a:p>
        </p:txBody>
      </p:sp>
    </p:spTree>
    <p:extLst>
      <p:ext uri="{BB962C8B-B14F-4D97-AF65-F5344CB8AC3E}">
        <p14:creationId xmlns:p14="http://schemas.microsoft.com/office/powerpoint/2010/main" val="2044644248"/>
      </p:ext>
    </p:extLst>
  </p:cSld>
  <p:clrMapOvr>
    <a:masterClrMapping/>
  </p:clrMapOv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5" name="Text Placeholder 4"/>
          <p:cNvSpPr>
            <a:spLocks noGrp="1"/>
          </p:cNvSpPr>
          <p:nvPr>
            <p:ph type="body" sz="quarter" idx="12"/>
          </p:nvPr>
        </p:nvSpPr>
        <p:spPr/>
        <p:txBody>
          <a:bodyPr/>
          <a:lstStyle/>
          <a:p>
            <a:r>
              <a:rPr lang="en-US" dirty="0" smtClean="0"/>
              <a:t>SMS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In many circumstances you may find it easier to pass on the responsibility for sending SMS messages to another application, rather than implementing a full SMS client within your app.</a:t>
            </a:r>
          </a:p>
          <a:p>
            <a:r>
              <a:rPr lang="en-US" smtClean="0"/>
              <a:t>To do so, call startActivity using an Intent with the Intent.ACTION_SENDTO action. </a:t>
            </a:r>
          </a:p>
          <a:p>
            <a:r>
              <a:rPr lang="en-US" smtClean="0"/>
              <a:t>Specify a target</a:t>
            </a:r>
          </a:p>
          <a:p>
            <a:pPr lvl="1"/>
            <a:r>
              <a:rPr lang="en-US" smtClean="0"/>
              <a:t>number using sms: schema notation as the Intent data. </a:t>
            </a:r>
          </a:p>
          <a:p>
            <a:pPr lvl="1"/>
            <a:r>
              <a:rPr lang="en-US" smtClean="0"/>
              <a:t>Include the message you want to send within the Intent payload using an sms_body extra</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52600" y="5181600"/>
            <a:ext cx="5327197" cy="857250"/>
          </a:xfrm>
          <a:prstGeom prst="rect">
            <a:avLst/>
          </a:prstGeom>
          <a:noFill/>
          <a:ln w="9525">
            <a:noFill/>
            <a:miter lim="800000"/>
            <a:headEnd/>
            <a:tailEnd/>
          </a:ln>
          <a:effectLst/>
        </p:spPr>
      </p:pic>
    </p:spTree>
    <p:extLst>
      <p:ext uri="{BB962C8B-B14F-4D97-AF65-F5344CB8AC3E}">
        <p14:creationId xmlns:p14="http://schemas.microsoft.com/office/powerpoint/2010/main" val="5866694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p>
        </p:txBody>
      </p:sp>
      <p:sp>
        <p:nvSpPr>
          <p:cNvPr id="4" name="Text Placeholder 3"/>
          <p:cNvSpPr>
            <a:spLocks noGrp="1"/>
          </p:cNvSpPr>
          <p:nvPr>
            <p:ph type="body" sz="quarter" idx="12"/>
          </p:nvPr>
        </p:nvSpPr>
        <p:spPr/>
        <p:txBody>
          <a:bodyPr/>
          <a:lstStyle/>
          <a:p>
            <a:r>
              <a:rPr lang="en-US" dirty="0" smtClean="0"/>
              <a:t>Sending SMS Messages Manually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SMS messaging in Android is handled by the </a:t>
            </a:r>
            <a:r>
              <a:rPr lang="en-US" dirty="0" err="1" smtClean="0"/>
              <a:t>SmsManager</a:t>
            </a:r>
            <a:r>
              <a:rPr lang="en-US" dirty="0" smtClean="0"/>
              <a:t>. </a:t>
            </a:r>
          </a:p>
          <a:p>
            <a:r>
              <a:rPr lang="en-US" dirty="0" smtClean="0"/>
              <a:t>Get a reference to the SMS Manager using-</a:t>
            </a:r>
          </a:p>
          <a:p>
            <a:pPr marL="0" indent="0">
              <a:buNone/>
            </a:pPr>
            <a:r>
              <a:rPr lang="en-US" dirty="0" smtClean="0"/>
              <a:t>	</a:t>
            </a:r>
            <a:r>
              <a:rPr lang="en-US" dirty="0" err="1" smtClean="0"/>
              <a:t>SmsManager</a:t>
            </a:r>
            <a:r>
              <a:rPr lang="en-US" dirty="0" smtClean="0"/>
              <a:t> </a:t>
            </a:r>
            <a:r>
              <a:rPr lang="en-US" dirty="0" err="1" smtClean="0"/>
              <a:t>smsManager</a:t>
            </a:r>
            <a:r>
              <a:rPr lang="en-US" dirty="0" smtClean="0"/>
              <a:t> = </a:t>
            </a:r>
            <a:r>
              <a:rPr lang="en-US" dirty="0" err="1" smtClean="0"/>
              <a:t>SmsManager.getDefault</a:t>
            </a:r>
            <a:r>
              <a:rPr lang="en-US" dirty="0" smtClean="0"/>
              <a:t>();</a:t>
            </a:r>
          </a:p>
          <a:p>
            <a:r>
              <a:rPr lang="en-US" dirty="0" smtClean="0"/>
              <a:t>To send SMS messages, your applications must specify the SEND_SMS uses-permission. </a:t>
            </a:r>
          </a:p>
          <a:p>
            <a:r>
              <a:rPr lang="en-US" dirty="0" smtClean="0"/>
              <a:t>To request this permission, add it to the manifest as shown below:</a:t>
            </a:r>
          </a:p>
          <a:p>
            <a:r>
              <a:rPr lang="en-US" dirty="0" smtClean="0"/>
              <a:t>&lt;uses-permission </a:t>
            </a:r>
            <a:r>
              <a:rPr lang="en-US" dirty="0" err="1" smtClean="0"/>
              <a:t>android:name</a:t>
            </a:r>
            <a:r>
              <a:rPr lang="en-US" dirty="0" smtClean="0"/>
              <a:t>="</a:t>
            </a:r>
            <a:r>
              <a:rPr lang="en-US" dirty="0" err="1" smtClean="0"/>
              <a:t>android.permission.SEND_SMS</a:t>
            </a:r>
            <a:r>
              <a:rPr lang="en-US" dirty="0" smtClean="0"/>
              <a:t>"/&gt;</a:t>
            </a:r>
            <a:endParaRPr lang="en-US" dirty="0"/>
          </a:p>
        </p:txBody>
      </p:sp>
    </p:spTree>
    <p:extLst>
      <p:ext uri="{BB962C8B-B14F-4D97-AF65-F5344CB8AC3E}">
        <p14:creationId xmlns:p14="http://schemas.microsoft.com/office/powerpoint/2010/main" val="358789392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10" name="Text Placeholder 9"/>
          <p:cNvSpPr>
            <a:spLocks noGrp="1"/>
          </p:cNvSpPr>
          <p:nvPr>
            <p:ph type="body" sz="quarter" idx="12"/>
          </p:nvPr>
        </p:nvSpPr>
        <p:spPr/>
        <p:txBody>
          <a:bodyPr/>
          <a:lstStyle/>
          <a:p>
            <a:r>
              <a:rPr lang="en-US" dirty="0" smtClean="0"/>
              <a:t>Sending SMS Messages Manually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To send a text message, use sendTextMessage from the SMS Manager, passing in the address (phone number) of your recipient and the text message you want to send</a:t>
            </a:r>
          </a:p>
          <a:p>
            <a:pPr lvl="1"/>
            <a:r>
              <a:rPr lang="en-US" smtClean="0"/>
              <a:t>String sendTo = "5551234";</a:t>
            </a:r>
          </a:p>
          <a:p>
            <a:pPr lvl="1"/>
            <a:r>
              <a:rPr lang="en-US" smtClean="0"/>
              <a:t>String myMessage = "Android supports programmatic SMS messaging!";</a:t>
            </a:r>
          </a:p>
          <a:p>
            <a:pPr lvl="1"/>
            <a:r>
              <a:rPr lang="de-DE" smtClean="0"/>
              <a:t>smsManager.sendTextMessage(sendTo, null, myMessage, null, null);</a:t>
            </a:r>
            <a:endParaRPr lang="en-US" dirty="0"/>
          </a:p>
        </p:txBody>
      </p:sp>
      <p:sp>
        <p:nvSpPr>
          <p:cNvPr id="4" name="TextBox 3"/>
          <p:cNvSpPr txBox="1"/>
          <p:nvPr/>
        </p:nvSpPr>
        <p:spPr>
          <a:xfrm>
            <a:off x="3257551" y="4629151"/>
            <a:ext cx="2127505" cy="646331"/>
          </a:xfrm>
          <a:prstGeom prst="rect">
            <a:avLst/>
          </a:prstGeom>
          <a:noFill/>
        </p:spPr>
        <p:txBody>
          <a:bodyPr wrap="none" rtlCol="0">
            <a:spAutoFit/>
          </a:bodyPr>
          <a:lstStyle/>
          <a:p>
            <a:r>
              <a:rPr lang="en-US" dirty="0"/>
              <a:t>SMSC to use</a:t>
            </a:r>
          </a:p>
          <a:p>
            <a:r>
              <a:rPr lang="en-US" dirty="0"/>
              <a:t>(Null = use default)</a:t>
            </a:r>
          </a:p>
        </p:txBody>
      </p:sp>
      <p:sp>
        <p:nvSpPr>
          <p:cNvPr id="5" name="TextBox 4"/>
          <p:cNvSpPr txBox="1"/>
          <p:nvPr/>
        </p:nvSpPr>
        <p:spPr>
          <a:xfrm>
            <a:off x="4876800" y="5181600"/>
            <a:ext cx="3506088" cy="646331"/>
          </a:xfrm>
          <a:prstGeom prst="rect">
            <a:avLst/>
          </a:prstGeom>
          <a:noFill/>
        </p:spPr>
        <p:txBody>
          <a:bodyPr wrap="none" rtlCol="0">
            <a:spAutoFit/>
          </a:bodyPr>
          <a:lstStyle/>
          <a:p>
            <a:r>
              <a:rPr lang="en-US" dirty="0"/>
              <a:t>Intents to track the transmission </a:t>
            </a:r>
          </a:p>
          <a:p>
            <a:r>
              <a:rPr lang="en-US" dirty="0"/>
              <a:t>and successful delivery</a:t>
            </a:r>
          </a:p>
        </p:txBody>
      </p:sp>
      <p:cxnSp>
        <p:nvCxnSpPr>
          <p:cNvPr id="7" name="Straight Arrow Connector 6"/>
          <p:cNvCxnSpPr/>
          <p:nvPr/>
        </p:nvCxnSpPr>
        <p:spPr>
          <a:xfrm flipV="1">
            <a:off x="3943350" y="4286250"/>
            <a:ext cx="857250" cy="3429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rot="16200000" flipV="1">
            <a:off x="6086475" y="4314825"/>
            <a:ext cx="628650" cy="5715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rot="5400000" flipH="1" flipV="1">
            <a:off x="6029325" y="4600575"/>
            <a:ext cx="85725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31698429"/>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Telephony</a:t>
            </a:r>
          </a:p>
        </p:txBody>
      </p:sp>
      <p:sp>
        <p:nvSpPr>
          <p:cNvPr id="4" name="Text Placeholder 3"/>
          <p:cNvSpPr>
            <a:spLocks noGrp="1"/>
          </p:cNvSpPr>
          <p:nvPr>
            <p:ph type="body" sz="quarter" idx="12"/>
          </p:nvPr>
        </p:nvSpPr>
        <p:spPr/>
        <p:txBody>
          <a:bodyPr/>
          <a:lstStyle/>
          <a:p>
            <a:r>
              <a:rPr lang="en-US" dirty="0" smtClean="0"/>
              <a:t>Tracking and Confirming SMS Message Delivery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dirty="0" smtClean="0"/>
              <a:t>To track the transmission and delivery success of your outgoing SMS messages, implement and register Broadcast Receivers that listen for the actions you specify when creating the Pending Intents you pass in to the </a:t>
            </a:r>
            <a:r>
              <a:rPr lang="en-US" dirty="0" err="1" smtClean="0"/>
              <a:t>sendTextMessage</a:t>
            </a:r>
            <a:r>
              <a:rPr lang="en-US" dirty="0" smtClean="0"/>
              <a:t> method.</a:t>
            </a:r>
          </a:p>
          <a:p>
            <a:r>
              <a:rPr lang="en-US" dirty="0" smtClean="0"/>
              <a:t>The first Pending Intent parameter, </a:t>
            </a:r>
            <a:r>
              <a:rPr lang="en-US" dirty="0" err="1" smtClean="0"/>
              <a:t>sentIntent</a:t>
            </a:r>
            <a:r>
              <a:rPr lang="en-US" dirty="0" smtClean="0"/>
              <a:t>, is fired when the message either is successfully sent or fails to send. The result code for the Broadcast Receiver that receives this Intent will be one of the following:</a:t>
            </a:r>
          </a:p>
          <a:p>
            <a:pPr lvl="1"/>
            <a:r>
              <a:rPr lang="en-US" dirty="0" err="1" smtClean="0"/>
              <a:t>Activity.RESULT_OK</a:t>
            </a:r>
            <a:r>
              <a:rPr lang="en-US" dirty="0" smtClean="0"/>
              <a:t> To indicate a successful transmission</a:t>
            </a:r>
          </a:p>
          <a:p>
            <a:pPr lvl="1"/>
            <a:r>
              <a:rPr lang="en-US" dirty="0" err="1" smtClean="0"/>
              <a:t>SmsManager.RESULT_ERROR_GENERIC_FAILURE</a:t>
            </a:r>
            <a:r>
              <a:rPr lang="en-US" dirty="0" smtClean="0"/>
              <a:t> To indicate a nonspecific failure</a:t>
            </a:r>
          </a:p>
          <a:p>
            <a:pPr lvl="1"/>
            <a:r>
              <a:rPr lang="en-US" dirty="0" err="1" smtClean="0"/>
              <a:t>SmsManager.RESULT_ERROR_RADIO_OFF</a:t>
            </a:r>
            <a:r>
              <a:rPr lang="en-US" dirty="0" smtClean="0"/>
              <a:t> When the phone radio is turned off</a:t>
            </a:r>
          </a:p>
          <a:p>
            <a:pPr lvl="1"/>
            <a:r>
              <a:rPr lang="en-US" dirty="0" err="1" smtClean="0"/>
              <a:t>SmsManager.RESULT_ERROR_NULL_PDU</a:t>
            </a:r>
            <a:r>
              <a:rPr lang="en-US" dirty="0" smtClean="0"/>
              <a:t> To indicate a PDU (protocol description unit) failure</a:t>
            </a:r>
          </a:p>
          <a:p>
            <a:r>
              <a:rPr lang="en-US" dirty="0" smtClean="0"/>
              <a:t>The second Pending Intent parameter, </a:t>
            </a:r>
            <a:r>
              <a:rPr lang="en-US" dirty="0" err="1" smtClean="0"/>
              <a:t>deliveryIntent</a:t>
            </a:r>
            <a:r>
              <a:rPr lang="en-US" dirty="0" smtClean="0"/>
              <a:t>, is fired only after the destination recipient receives your SMS message.</a:t>
            </a:r>
            <a:endParaRPr lang="en-US" dirty="0"/>
          </a:p>
        </p:txBody>
      </p:sp>
    </p:spTree>
    <p:extLst>
      <p:ext uri="{BB962C8B-B14F-4D97-AF65-F5344CB8AC3E}">
        <p14:creationId xmlns:p14="http://schemas.microsoft.com/office/powerpoint/2010/main" val="7816652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Telephony</a:t>
            </a:r>
            <a:endParaRPr lang="en-US" dirty="0"/>
          </a:p>
        </p:txBody>
      </p:sp>
      <p:sp>
        <p:nvSpPr>
          <p:cNvPr id="4" name="Text Placeholder 3"/>
          <p:cNvSpPr>
            <a:spLocks noGrp="1"/>
          </p:cNvSpPr>
          <p:nvPr>
            <p:ph type="body" sz="quarter" idx="12"/>
          </p:nvPr>
        </p:nvSpPr>
        <p:spPr/>
        <p:txBody>
          <a:bodyPr/>
          <a:lstStyle/>
          <a:p>
            <a:r>
              <a:rPr lang="en-US" dirty="0" smtClean="0"/>
              <a:t>Lab</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Send and receive SMS Using Emulator </a:t>
            </a:r>
          </a:p>
          <a:p>
            <a:pPr lvl="1"/>
            <a:r>
              <a:rPr lang="en-US" smtClean="0"/>
              <a:t>SMSMessaging Project</a:t>
            </a:r>
            <a:endParaRPr lang="en-US" dirty="0"/>
          </a:p>
        </p:txBody>
      </p:sp>
    </p:spTree>
    <p:extLst>
      <p:ext uri="{BB962C8B-B14F-4D97-AF65-F5344CB8AC3E}">
        <p14:creationId xmlns:p14="http://schemas.microsoft.com/office/powerpoint/2010/main" val="302749681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WIFI, BLUETOOTH &amp; NETWORKING</a:t>
            </a:r>
            <a:endParaRPr lang="en-US" dirty="0"/>
          </a:p>
        </p:txBody>
      </p:sp>
    </p:spTree>
    <p:extLst>
      <p:ext uri="{BB962C8B-B14F-4D97-AF65-F5344CB8AC3E}">
        <p14:creationId xmlns:p14="http://schemas.microsoft.com/office/powerpoint/2010/main" val="272888329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03238"/>
            <a:ext cx="8229600" cy="639762"/>
          </a:xfrm>
        </p:spPr>
        <p:txBody>
          <a:bodyPr/>
          <a:lstStyle/>
          <a:p>
            <a:r>
              <a:rPr lang="en-US" dirty="0" smtClean="0"/>
              <a:t>WIFI, BLUETOOTH &amp; NETWORKING</a:t>
            </a:r>
            <a:br>
              <a:rPr lang="en-US" dirty="0" smtClean="0"/>
            </a:br>
            <a:endParaRPr lang="en-US" dirty="0"/>
          </a:p>
        </p:txBody>
      </p:sp>
      <p:sp>
        <p:nvSpPr>
          <p:cNvPr id="5" name="Text Placeholder 4"/>
          <p:cNvSpPr>
            <a:spLocks noGrp="1"/>
          </p:cNvSpPr>
          <p:nvPr>
            <p:ph type="body" sz="quarter" idx="12"/>
          </p:nvPr>
        </p:nvSpPr>
        <p:spPr/>
        <p:txBody>
          <a:bodyPr/>
          <a:lstStyle/>
          <a:p>
            <a:r>
              <a:rPr lang="en-US" dirty="0" smtClean="0"/>
              <a:t>Bluetooth</a:t>
            </a:r>
            <a:endParaRPr lang="en-US" dirty="0"/>
          </a:p>
        </p:txBody>
      </p:sp>
      <p:pic>
        <p:nvPicPr>
          <p:cNvPr id="303106" name="Picture 2" descr="D:\ref\Android\Bluetooth_profile.png"/>
          <p:cNvPicPr>
            <a:picLocks noChangeAspect="1" noChangeArrowheads="1"/>
          </p:cNvPicPr>
          <p:nvPr/>
        </p:nvPicPr>
        <p:blipFill>
          <a:blip r:embed="rId2" cstate="print"/>
          <a:srcRect/>
          <a:stretch>
            <a:fillRect/>
          </a:stretch>
        </p:blipFill>
        <p:spPr bwMode="auto">
          <a:xfrm>
            <a:off x="2228851" y="2114550"/>
            <a:ext cx="5050631" cy="3728118"/>
          </a:xfrm>
          <a:prstGeom prst="rect">
            <a:avLst/>
          </a:prstGeom>
          <a:noFill/>
        </p:spPr>
      </p:pic>
    </p:spTree>
    <p:extLst>
      <p:ext uri="{BB962C8B-B14F-4D97-AF65-F5344CB8AC3E}">
        <p14:creationId xmlns:p14="http://schemas.microsoft.com/office/powerpoint/2010/main" val="1831382360"/>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27038"/>
            <a:ext cx="8229600" cy="639762"/>
          </a:xfrm>
        </p:spPr>
        <p:txBody>
          <a:bodyPr/>
          <a:lstStyle/>
          <a:p>
            <a:r>
              <a:rPr lang="en-US" dirty="0" smtClean="0"/>
              <a:t>WIFI, BLUETOOTH &amp; NETWORKING</a:t>
            </a:r>
            <a:br>
              <a:rPr lang="en-US" dirty="0" smtClean="0"/>
            </a:br>
            <a:endParaRPr lang="en-US" dirty="0"/>
          </a:p>
        </p:txBody>
      </p:sp>
      <p:sp>
        <p:nvSpPr>
          <p:cNvPr id="4" name="Text Placeholder 3"/>
          <p:cNvSpPr>
            <a:spLocks noGrp="1"/>
          </p:cNvSpPr>
          <p:nvPr>
            <p:ph type="body" sz="quarter" idx="12"/>
          </p:nvPr>
        </p:nvSpPr>
        <p:spPr/>
        <p:txBody>
          <a:bodyPr/>
          <a:lstStyle/>
          <a:p>
            <a:r>
              <a:rPr lang="en-US" dirty="0" smtClean="0"/>
              <a:t>Bluetooth</a:t>
            </a:r>
            <a:endParaRPr lang="en-US" dirty="0"/>
          </a:p>
        </p:txBody>
      </p:sp>
      <p:sp>
        <p:nvSpPr>
          <p:cNvPr id="3" name="Content Placeholder 2"/>
          <p:cNvSpPr>
            <a:spLocks noGrp="1"/>
          </p:cNvSpPr>
          <p:nvPr>
            <p:ph sz="quarter" idx="13"/>
          </p:nvPr>
        </p:nvSpPr>
        <p:spPr>
          <a:xfrm>
            <a:off x="152400" y="2133600"/>
            <a:ext cx="8534400" cy="4038600"/>
          </a:xfrm>
          <a:prstGeom prst="rect">
            <a:avLst/>
          </a:prstGeom>
        </p:spPr>
        <p:txBody>
          <a:bodyPr>
            <a:normAutofit/>
          </a:bodyPr>
          <a:lstStyle/>
          <a:p>
            <a:pPr>
              <a:spcBef>
                <a:spcPts val="600"/>
              </a:spcBef>
            </a:pPr>
            <a:r>
              <a:rPr lang="en-US" dirty="0" smtClean="0"/>
              <a:t>The Android platform includes support for the Bluetooth network stack, which allows a device to wirelessly exchange data with other Bluetooth devices. </a:t>
            </a:r>
          </a:p>
          <a:p>
            <a:pPr>
              <a:spcBef>
                <a:spcPts val="600"/>
              </a:spcBef>
            </a:pPr>
            <a:r>
              <a:rPr lang="en-US" dirty="0" smtClean="0"/>
              <a:t>The application framework provides access to the Bluetooth functionality through the Android Bluetooth APIs. </a:t>
            </a:r>
          </a:p>
          <a:p>
            <a:pPr>
              <a:spcBef>
                <a:spcPts val="600"/>
              </a:spcBef>
            </a:pPr>
            <a:r>
              <a:rPr lang="en-US" dirty="0" smtClean="0"/>
              <a:t>These APIs let applications wirelessly connect to other Bluetooth devices, enabling point-to-point and multipoint wireless features.</a:t>
            </a:r>
          </a:p>
          <a:p>
            <a:pPr>
              <a:spcBef>
                <a:spcPts val="600"/>
              </a:spcBef>
            </a:pPr>
            <a:r>
              <a:rPr lang="en-US" dirty="0" smtClean="0"/>
              <a:t>Using the Bluetooth APIs, an Android application can perform the following:</a:t>
            </a:r>
          </a:p>
          <a:p>
            <a:pPr lvl="1">
              <a:spcBef>
                <a:spcPts val="600"/>
              </a:spcBef>
            </a:pPr>
            <a:r>
              <a:rPr lang="en-US" dirty="0" smtClean="0"/>
              <a:t>Scan for other Bluetooth devices</a:t>
            </a:r>
          </a:p>
          <a:p>
            <a:pPr lvl="1">
              <a:spcBef>
                <a:spcPts val="600"/>
              </a:spcBef>
            </a:pPr>
            <a:r>
              <a:rPr lang="en-US" dirty="0" smtClean="0"/>
              <a:t>Query the local Bluetooth adapter for paired Bluetooth devices</a:t>
            </a:r>
          </a:p>
          <a:p>
            <a:pPr lvl="1">
              <a:spcBef>
                <a:spcPts val="600"/>
              </a:spcBef>
            </a:pPr>
            <a:r>
              <a:rPr lang="en-US" dirty="0" smtClean="0"/>
              <a:t>Establish RFCOMM channels</a:t>
            </a:r>
          </a:p>
          <a:p>
            <a:pPr lvl="1">
              <a:spcBef>
                <a:spcPts val="600"/>
              </a:spcBef>
            </a:pPr>
            <a:r>
              <a:rPr lang="en-US" dirty="0" smtClean="0"/>
              <a:t>Connect to other devices through service discovery</a:t>
            </a:r>
          </a:p>
          <a:p>
            <a:pPr lvl="1">
              <a:spcBef>
                <a:spcPts val="600"/>
              </a:spcBef>
            </a:pPr>
            <a:r>
              <a:rPr lang="en-US" dirty="0" smtClean="0"/>
              <a:t>Transfer data to and from other devices</a:t>
            </a:r>
          </a:p>
          <a:p>
            <a:pPr lvl="1">
              <a:spcBef>
                <a:spcPts val="600"/>
              </a:spcBef>
            </a:pPr>
            <a:r>
              <a:rPr lang="en-US" dirty="0" smtClean="0"/>
              <a:t>Manage multiple connections</a:t>
            </a:r>
          </a:p>
        </p:txBody>
      </p:sp>
    </p:spTree>
    <p:extLst>
      <p:ext uri="{BB962C8B-B14F-4D97-AF65-F5344CB8AC3E}">
        <p14:creationId xmlns:p14="http://schemas.microsoft.com/office/powerpoint/2010/main" val="276611474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03238"/>
            <a:ext cx="8229600" cy="639762"/>
          </a:xfrm>
        </p:spPr>
        <p:txBody>
          <a:bodyPr/>
          <a:lstStyle/>
          <a:p>
            <a:r>
              <a:rPr lang="en-US" dirty="0" smtClean="0"/>
              <a:t>WIFI, BLUETOOTH &amp; NETWORKING</a:t>
            </a:r>
            <a:br>
              <a:rPr lang="en-US" dirty="0" smtClean="0"/>
            </a:br>
            <a:endParaRPr lang="en-US" dirty="0"/>
          </a:p>
        </p:txBody>
      </p:sp>
      <p:sp>
        <p:nvSpPr>
          <p:cNvPr id="4" name="Text Placeholder 3"/>
          <p:cNvSpPr>
            <a:spLocks noGrp="1"/>
          </p:cNvSpPr>
          <p:nvPr>
            <p:ph type="body" sz="quarter" idx="12"/>
          </p:nvPr>
        </p:nvSpPr>
        <p:spPr/>
        <p:txBody>
          <a:bodyPr/>
          <a:lstStyle/>
          <a:p>
            <a:r>
              <a:rPr lang="en-US" dirty="0" smtClean="0"/>
              <a:t>Bluetooth</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All of the Bluetooth APIs are available in the </a:t>
            </a:r>
            <a:r>
              <a:rPr lang="en-US" smtClean="0">
                <a:hlinkClick r:id="rId2"/>
              </a:rPr>
              <a:t>android.bluetooth</a:t>
            </a:r>
            <a:r>
              <a:rPr lang="en-US" smtClean="0"/>
              <a:t> package. </a:t>
            </a:r>
          </a:p>
          <a:p>
            <a:r>
              <a:rPr lang="en-US" smtClean="0"/>
              <a:t>Here's a summary of the classes and interfaces you will need to create Bluetooth connections:</a:t>
            </a:r>
          </a:p>
          <a:p>
            <a:pPr lvl="1"/>
            <a:r>
              <a:rPr lang="en-US" smtClean="0">
                <a:hlinkClick r:id="rId3"/>
              </a:rPr>
              <a:t>BluetoothAdapter</a:t>
            </a:r>
            <a:r>
              <a:rPr lang="en-US" smtClean="0"/>
              <a:t> Represents the local Bluetooth adapter (Bluetooth radio). The </a:t>
            </a:r>
            <a:r>
              <a:rPr lang="en-US" smtClean="0">
                <a:hlinkClick r:id="rId3"/>
              </a:rPr>
              <a:t>BluetoothAdapter</a:t>
            </a:r>
            <a:r>
              <a:rPr lang="en-US" smtClean="0"/>
              <a:t> is the entry-point for all Bluetooth interaction. Using this, you can discover other Bluetooth devices, query a list of bonded (paired) devices, instantiate a </a:t>
            </a:r>
            <a:r>
              <a:rPr lang="en-US" smtClean="0">
                <a:hlinkClick r:id="rId4"/>
              </a:rPr>
              <a:t>BluetoothDevice</a:t>
            </a:r>
            <a:r>
              <a:rPr lang="en-US" smtClean="0"/>
              <a:t> using a known MAC address, and create a </a:t>
            </a:r>
            <a:r>
              <a:rPr lang="en-US" smtClean="0">
                <a:hlinkClick r:id="rId5"/>
              </a:rPr>
              <a:t>BluetoothServerSocket</a:t>
            </a:r>
            <a:r>
              <a:rPr lang="en-US" smtClean="0"/>
              <a:t> to listen for communications from other devices. </a:t>
            </a:r>
          </a:p>
          <a:p>
            <a:pPr lvl="1"/>
            <a:r>
              <a:rPr lang="en-US" smtClean="0">
                <a:hlinkClick r:id="rId4"/>
              </a:rPr>
              <a:t>BluetoothDevice</a:t>
            </a:r>
            <a:r>
              <a:rPr lang="en-US" smtClean="0"/>
              <a:t> Represents a remote Bluetooth device. Use this to request a connection with a remote device through a </a:t>
            </a:r>
            <a:r>
              <a:rPr lang="en-US" smtClean="0">
                <a:hlinkClick r:id="rId6"/>
              </a:rPr>
              <a:t>BluetoothSocket</a:t>
            </a:r>
            <a:r>
              <a:rPr lang="en-US" smtClean="0"/>
              <a:t> or query information about the device such as its name, address, class, and bonding state.</a:t>
            </a:r>
            <a:endParaRPr lang="en-US" dirty="0"/>
          </a:p>
        </p:txBody>
      </p:sp>
    </p:spTree>
    <p:extLst>
      <p:ext uri="{BB962C8B-B14F-4D97-AF65-F5344CB8AC3E}">
        <p14:creationId xmlns:p14="http://schemas.microsoft.com/office/powerpoint/2010/main" val="2309522824"/>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endParaRPr lang="en-US" dirty="0"/>
          </a:p>
        </p:txBody>
      </p:sp>
      <p:sp>
        <p:nvSpPr>
          <p:cNvPr id="4" name="Text Placeholder 3"/>
          <p:cNvSpPr>
            <a:spLocks noGrp="1"/>
          </p:cNvSpPr>
          <p:nvPr>
            <p:ph type="body" sz="quarter" idx="12"/>
          </p:nvPr>
        </p:nvSpPr>
        <p:spPr/>
        <p:txBody>
          <a:bodyPr/>
          <a:lstStyle/>
          <a:p>
            <a:r>
              <a:rPr lang="en-US" dirty="0" smtClean="0"/>
              <a:t>Bluetooth</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err="1" smtClean="0">
                <a:hlinkClick r:id="rId2"/>
              </a:rPr>
              <a:t>BluetoothSocket</a:t>
            </a:r>
            <a:r>
              <a:rPr lang="en-US" dirty="0" smtClean="0"/>
              <a:t> Represents the interface for a Bluetooth socket (similar to a TCP </a:t>
            </a:r>
            <a:r>
              <a:rPr lang="en-US" dirty="0" smtClean="0">
                <a:hlinkClick r:id="rId3"/>
              </a:rPr>
              <a:t>Socket</a:t>
            </a:r>
            <a:r>
              <a:rPr lang="en-US" dirty="0" smtClean="0"/>
              <a:t>). This is the connection point that allows an application to exchange data with another Bluetooth device via </a:t>
            </a:r>
            <a:r>
              <a:rPr lang="en-US" dirty="0" err="1" smtClean="0"/>
              <a:t>InputStream</a:t>
            </a:r>
            <a:r>
              <a:rPr lang="en-US" dirty="0" smtClean="0"/>
              <a:t> and </a:t>
            </a:r>
            <a:r>
              <a:rPr lang="en-US" dirty="0" err="1" smtClean="0"/>
              <a:t>OutputStream</a:t>
            </a:r>
            <a:r>
              <a:rPr lang="en-US" dirty="0" smtClean="0"/>
              <a:t>. </a:t>
            </a:r>
          </a:p>
          <a:p>
            <a:r>
              <a:rPr lang="en-US" dirty="0" err="1" smtClean="0">
                <a:hlinkClick r:id="rId4"/>
              </a:rPr>
              <a:t>BluetoothServerSocket</a:t>
            </a:r>
            <a:r>
              <a:rPr lang="en-US" dirty="0" smtClean="0"/>
              <a:t> Represents an open server socket that listens for incoming requests (similar to a TCP </a:t>
            </a:r>
            <a:r>
              <a:rPr lang="en-US" dirty="0" err="1" smtClean="0">
                <a:hlinkClick r:id="rId5"/>
              </a:rPr>
              <a:t>ServerSocket</a:t>
            </a:r>
            <a:r>
              <a:rPr lang="en-US" dirty="0" smtClean="0"/>
              <a:t>). In order to connect two Android devices, one device must open a server socket with this class. When a remote Bluetooth device makes a connection request to the this device, the </a:t>
            </a:r>
            <a:r>
              <a:rPr lang="en-US" dirty="0" err="1" smtClean="0">
                <a:hlinkClick r:id="rId4"/>
              </a:rPr>
              <a:t>BluetoothServerSocket</a:t>
            </a:r>
            <a:r>
              <a:rPr lang="en-US" dirty="0" smtClean="0"/>
              <a:t> will return a connected </a:t>
            </a:r>
            <a:r>
              <a:rPr lang="en-US" dirty="0" err="1" smtClean="0">
                <a:hlinkClick r:id="rId2"/>
              </a:rPr>
              <a:t>BluetoothSocket</a:t>
            </a:r>
            <a:r>
              <a:rPr lang="en-US" dirty="0" smtClean="0"/>
              <a:t> when the connection is accepted. </a:t>
            </a:r>
          </a:p>
          <a:p>
            <a:r>
              <a:rPr lang="en-US" dirty="0" err="1" smtClean="0">
                <a:hlinkClick r:id="rId6"/>
              </a:rPr>
              <a:t>BluetoothClass</a:t>
            </a:r>
            <a:r>
              <a:rPr lang="en-US" dirty="0" smtClean="0"/>
              <a:t> Describes the general characteristics and capabilities of a Bluetooth device. This is a read-only set of properties that define the device's major and minor device classes and its services. However, this does not reliably describe all Bluetooth profiles and services supported by the device, but is useful as a hint to the device type.</a:t>
            </a:r>
            <a:endParaRPr lang="en-US" dirty="0"/>
          </a:p>
        </p:txBody>
      </p:sp>
    </p:spTree>
    <p:extLst>
      <p:ext uri="{BB962C8B-B14F-4D97-AF65-F5344CB8AC3E}">
        <p14:creationId xmlns:p14="http://schemas.microsoft.com/office/powerpoint/2010/main" val="18944696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Android Application Fundamentals</a:t>
            </a:r>
          </a:p>
        </p:txBody>
      </p:sp>
      <p:sp>
        <p:nvSpPr>
          <p:cNvPr id="6" name="Text Placeholder 5"/>
          <p:cNvSpPr>
            <a:spLocks noGrp="1"/>
          </p:cNvSpPr>
          <p:nvPr>
            <p:ph type="body" sz="quarter" idx="12"/>
          </p:nvPr>
        </p:nvSpPr>
        <p:spPr>
          <a:xfrm>
            <a:off x="0" y="1066800"/>
            <a:ext cx="3962400" cy="533400"/>
          </a:xfrm>
        </p:spPr>
        <p:txBody>
          <a:bodyPr/>
          <a:lstStyle/>
          <a:p>
            <a:r>
              <a:rPr lang="en-US" dirty="0"/>
              <a:t>Memory and CPU </a:t>
            </a:r>
            <a:r>
              <a:rPr lang="en-US" dirty="0" smtClean="0"/>
              <a:t>monitor</a:t>
            </a:r>
          </a:p>
        </p:txBody>
      </p:sp>
      <p:pic>
        <p:nvPicPr>
          <p:cNvPr id="5" name="Picture 4" descr="profiling-small.png"/>
          <p:cNvPicPr>
            <a:picLocks noChangeAspect="1"/>
          </p:cNvPicPr>
          <p:nvPr/>
        </p:nvPicPr>
        <p:blipFill>
          <a:blip r:embed="rId2" cstate="print"/>
          <a:stretch>
            <a:fillRect/>
          </a:stretch>
        </p:blipFill>
        <p:spPr>
          <a:xfrm>
            <a:off x="438150" y="2438400"/>
            <a:ext cx="8096250" cy="3933825"/>
          </a:xfrm>
          <a:prstGeom prst="rect">
            <a:avLst/>
          </a:prstGeom>
        </p:spPr>
      </p:pic>
      <p:sp>
        <p:nvSpPr>
          <p:cNvPr id="7" name="TextBox 6"/>
          <p:cNvSpPr txBox="1"/>
          <p:nvPr/>
        </p:nvSpPr>
        <p:spPr>
          <a:xfrm>
            <a:off x="76200" y="1524000"/>
            <a:ext cx="8802410" cy="872034"/>
          </a:xfrm>
          <a:prstGeom prst="rect">
            <a:avLst/>
          </a:prstGeom>
          <a:noFill/>
        </p:spPr>
        <p:txBody>
          <a:bodyPr wrap="none" rtlCol="0">
            <a:spAutoFit/>
          </a:bodyPr>
          <a:lstStyle/>
          <a:p>
            <a:pPr>
              <a:lnSpc>
                <a:spcPct val="150000"/>
              </a:lnSpc>
            </a:pPr>
            <a:r>
              <a:rPr lang="en-US" dirty="0" smtClean="0"/>
              <a:t>Real time monitoring of Memory &amp; CPU cycle allocation for the application</a:t>
            </a:r>
          </a:p>
          <a:p>
            <a:pPr>
              <a:lnSpc>
                <a:spcPct val="150000"/>
              </a:lnSpc>
            </a:pPr>
            <a:r>
              <a:rPr lang="en-US" dirty="0" smtClean="0"/>
              <a:t>Displays available &amp; used memory/CPU in a graph and Garbage collection over time</a:t>
            </a:r>
          </a:p>
        </p:txBody>
      </p:sp>
    </p:spTree>
    <p:extLst>
      <p:ext uri="{BB962C8B-B14F-4D97-AF65-F5344CB8AC3E}">
        <p14:creationId xmlns:p14="http://schemas.microsoft.com/office/powerpoint/2010/main" val="3066076012"/>
      </p:ext>
    </p:extLst>
  </p:cSld>
  <p:clrMapOvr>
    <a:masterClrMapping/>
  </p:clrMapOvr>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endParaRPr lang="en-US" dirty="0"/>
          </a:p>
        </p:txBody>
      </p:sp>
      <p:sp>
        <p:nvSpPr>
          <p:cNvPr id="4" name="Text Placeholder 3"/>
          <p:cNvSpPr>
            <a:spLocks noGrp="1"/>
          </p:cNvSpPr>
          <p:nvPr>
            <p:ph type="body" sz="quarter" idx="12"/>
          </p:nvPr>
        </p:nvSpPr>
        <p:spPr/>
        <p:txBody>
          <a:bodyPr/>
          <a:lstStyle/>
          <a:p>
            <a:r>
              <a:rPr lang="en-US" dirty="0" smtClean="0"/>
              <a:t>Bluetooth</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hlinkClick r:id="rId2"/>
              </a:rPr>
              <a:t>BluetoothProfile</a:t>
            </a:r>
            <a:r>
              <a:rPr lang="en-US" smtClean="0"/>
              <a:t> An interface that represents a Bluetooth profile. A Bluetooth profile is a wireless interface specification for Bluetooth-based communication between devices. An example is the Hands-Free profile.</a:t>
            </a:r>
          </a:p>
          <a:p>
            <a:r>
              <a:rPr lang="en-US" smtClean="0">
                <a:hlinkClick r:id="rId3"/>
              </a:rPr>
              <a:t>BluetoothHeadset</a:t>
            </a:r>
            <a:r>
              <a:rPr lang="en-US" smtClean="0"/>
              <a:t> Provides support for Bluetooth headsets to be used with mobile phones. This includes both Bluetooth Headset and Hands-Free (v1.5) profiles.</a:t>
            </a:r>
          </a:p>
          <a:p>
            <a:r>
              <a:rPr lang="en-US" smtClean="0">
                <a:hlinkClick r:id="rId4"/>
              </a:rPr>
              <a:t>BluetoothA2dp</a:t>
            </a:r>
            <a:r>
              <a:rPr lang="en-US" smtClean="0"/>
              <a:t> Defines how high quality audio can be streamed from one device to another over a Bluetooth connection. "A2DP" stands for Advanced Audio Distribution Profile. </a:t>
            </a:r>
          </a:p>
          <a:p>
            <a:r>
              <a:rPr lang="en-US" smtClean="0">
                <a:hlinkClick r:id="rId5"/>
              </a:rPr>
              <a:t>BluetoothProfile.ServiceListener</a:t>
            </a:r>
            <a:r>
              <a:rPr lang="en-US" smtClean="0"/>
              <a:t> An interface that notifies </a:t>
            </a:r>
            <a:r>
              <a:rPr lang="en-US" smtClean="0">
                <a:hlinkClick r:id="rId2"/>
              </a:rPr>
              <a:t>BluetoothProfile</a:t>
            </a:r>
            <a:r>
              <a:rPr lang="en-US" smtClean="0"/>
              <a:t> IPC clients when they have been connected to or disconnected from the service (that is, the internal service that runs a particular profile). </a:t>
            </a:r>
            <a:endParaRPr lang="en-US" dirty="0"/>
          </a:p>
        </p:txBody>
      </p:sp>
    </p:spTree>
    <p:extLst>
      <p:ext uri="{BB962C8B-B14F-4D97-AF65-F5344CB8AC3E}">
        <p14:creationId xmlns:p14="http://schemas.microsoft.com/office/powerpoint/2010/main" val="353931138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4" name="Text Placeholder 3"/>
          <p:cNvSpPr>
            <a:spLocks noGrp="1"/>
          </p:cNvSpPr>
          <p:nvPr>
            <p:ph type="body" sz="quarter" idx="12"/>
          </p:nvPr>
        </p:nvSpPr>
        <p:spPr/>
        <p:txBody>
          <a:bodyPr/>
          <a:lstStyle/>
          <a:p>
            <a:r>
              <a:rPr lang="en-US" dirty="0" smtClean="0"/>
              <a:t>Bluetooth Permissions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In order to use Bluetooth features in your application, you need to declare at least one of two Bluetooth permissions: </a:t>
            </a:r>
          </a:p>
          <a:p>
            <a:pPr lvl="1"/>
            <a:r>
              <a:rPr lang="en-US" smtClean="0">
                <a:hlinkClick r:id="rId2"/>
              </a:rPr>
              <a:t>BLUETOOTH</a:t>
            </a:r>
            <a:r>
              <a:rPr lang="en-US" smtClean="0"/>
              <a:t> and </a:t>
            </a:r>
          </a:p>
          <a:p>
            <a:pPr lvl="1"/>
            <a:r>
              <a:rPr lang="en-US" smtClean="0">
                <a:hlinkClick r:id="rId2"/>
              </a:rPr>
              <a:t>BLUETOOTH_ADMIN</a:t>
            </a:r>
            <a:r>
              <a:rPr lang="en-US" smtClean="0"/>
              <a:t>.</a:t>
            </a:r>
          </a:p>
          <a:p>
            <a:r>
              <a:rPr lang="en-US" smtClean="0"/>
              <a:t>You must request the </a:t>
            </a:r>
            <a:r>
              <a:rPr lang="en-US" smtClean="0">
                <a:hlinkClick r:id="rId2"/>
              </a:rPr>
              <a:t>BLUETOOTH</a:t>
            </a:r>
            <a:r>
              <a:rPr lang="en-US" smtClean="0"/>
              <a:t> permission in order to perform any Bluetooth communication, such as requesting a connection, accepting a connection, and transferring data.</a:t>
            </a:r>
          </a:p>
          <a:p>
            <a:r>
              <a:rPr lang="en-US" smtClean="0"/>
              <a:t>You must request the </a:t>
            </a:r>
            <a:r>
              <a:rPr lang="en-US" smtClean="0">
                <a:hlinkClick r:id="rId2"/>
              </a:rPr>
              <a:t>BLUETOOTH_ADMIN</a:t>
            </a:r>
            <a:r>
              <a:rPr lang="en-US" smtClean="0"/>
              <a:t> permission in order to initiate device discovery or manipulate Bluetooth settings.</a:t>
            </a:r>
            <a:endParaRPr lang="en-US" dirty="0"/>
          </a:p>
        </p:txBody>
      </p:sp>
    </p:spTree>
    <p:extLst>
      <p:ext uri="{BB962C8B-B14F-4D97-AF65-F5344CB8AC3E}">
        <p14:creationId xmlns:p14="http://schemas.microsoft.com/office/powerpoint/2010/main" val="16591275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12" name="Text Placeholder 11"/>
          <p:cNvSpPr>
            <a:spLocks noGrp="1"/>
          </p:cNvSpPr>
          <p:nvPr>
            <p:ph type="body" sz="quarter" idx="12"/>
          </p:nvPr>
        </p:nvSpPr>
        <p:spPr/>
        <p:txBody>
          <a:bodyPr/>
          <a:lstStyle/>
          <a:p>
            <a:r>
              <a:rPr lang="en-US" dirty="0" smtClean="0"/>
              <a:t>Setting Up Bluetooth</a:t>
            </a:r>
            <a:endParaRPr lang="en-US" dirty="0"/>
          </a:p>
        </p:txBody>
      </p:sp>
      <p:pic>
        <p:nvPicPr>
          <p:cNvPr id="304130" name="Picture 2"/>
          <p:cNvPicPr>
            <a:picLocks noChangeAspect="1" noChangeArrowheads="1"/>
          </p:cNvPicPr>
          <p:nvPr/>
        </p:nvPicPr>
        <p:blipFill>
          <a:blip r:embed="rId2" cstate="print"/>
          <a:srcRect/>
          <a:stretch>
            <a:fillRect/>
          </a:stretch>
        </p:blipFill>
        <p:spPr bwMode="auto">
          <a:xfrm>
            <a:off x="1543050" y="2228850"/>
            <a:ext cx="6086837" cy="800100"/>
          </a:xfrm>
          <a:prstGeom prst="rect">
            <a:avLst/>
          </a:prstGeom>
          <a:noFill/>
          <a:ln w="9525">
            <a:noFill/>
            <a:miter lim="800000"/>
            <a:headEnd/>
            <a:tailEnd/>
          </a:ln>
          <a:effectLst/>
        </p:spPr>
      </p:pic>
      <p:pic>
        <p:nvPicPr>
          <p:cNvPr id="304131" name="Picture 3"/>
          <p:cNvPicPr>
            <a:picLocks noChangeAspect="1" noChangeArrowheads="1"/>
          </p:cNvPicPr>
          <p:nvPr/>
        </p:nvPicPr>
        <p:blipFill>
          <a:blip r:embed="rId3" cstate="print"/>
          <a:srcRect/>
          <a:stretch>
            <a:fillRect/>
          </a:stretch>
        </p:blipFill>
        <p:spPr bwMode="auto">
          <a:xfrm>
            <a:off x="1657350" y="3657600"/>
            <a:ext cx="5916168" cy="685800"/>
          </a:xfrm>
          <a:prstGeom prst="rect">
            <a:avLst/>
          </a:prstGeom>
          <a:noFill/>
          <a:ln w="9525">
            <a:noFill/>
            <a:miter lim="800000"/>
            <a:headEnd/>
            <a:tailEnd/>
          </a:ln>
          <a:effectLst/>
        </p:spPr>
      </p:pic>
      <p:pic>
        <p:nvPicPr>
          <p:cNvPr id="304133" name="Picture 5" descr="D:\My Web Sites\AndroidUserGuide\developer.android.com\images\bt_enable_request.png"/>
          <p:cNvPicPr>
            <a:picLocks noChangeAspect="1" noChangeArrowheads="1"/>
          </p:cNvPicPr>
          <p:nvPr/>
        </p:nvPicPr>
        <p:blipFill>
          <a:blip r:embed="rId4" cstate="print"/>
          <a:srcRect/>
          <a:stretch>
            <a:fillRect/>
          </a:stretch>
        </p:blipFill>
        <p:spPr bwMode="auto">
          <a:xfrm>
            <a:off x="5715000" y="4343401"/>
            <a:ext cx="1771650" cy="1417321"/>
          </a:xfrm>
          <a:prstGeom prst="rect">
            <a:avLst/>
          </a:prstGeom>
          <a:noFill/>
        </p:spPr>
      </p:pic>
      <p:cxnSp>
        <p:nvCxnSpPr>
          <p:cNvPr id="8" name="Straight Arrow Connector 7"/>
          <p:cNvCxnSpPr/>
          <p:nvPr/>
        </p:nvCxnSpPr>
        <p:spPr>
          <a:xfrm>
            <a:off x="3371850" y="4171950"/>
            <a:ext cx="2286000" cy="742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1543050" y="1943100"/>
            <a:ext cx="2993127" cy="369332"/>
          </a:xfrm>
          <a:prstGeom prst="rect">
            <a:avLst/>
          </a:prstGeom>
          <a:noFill/>
        </p:spPr>
        <p:txBody>
          <a:bodyPr wrap="none" rtlCol="0">
            <a:spAutoFit/>
          </a:bodyPr>
          <a:lstStyle/>
          <a:p>
            <a:r>
              <a:rPr lang="en-US" b="1" dirty="0"/>
              <a:t>Get the </a:t>
            </a:r>
            <a:r>
              <a:rPr lang="en-US" b="1" dirty="0" err="1">
                <a:hlinkClick r:id="rId5"/>
              </a:rPr>
              <a:t>BluetoothAdapter</a:t>
            </a:r>
            <a:endParaRPr lang="en-US" b="1" dirty="0"/>
          </a:p>
        </p:txBody>
      </p:sp>
      <p:sp>
        <p:nvSpPr>
          <p:cNvPr id="11" name="Rectangle 10"/>
          <p:cNvSpPr/>
          <p:nvPr/>
        </p:nvSpPr>
        <p:spPr>
          <a:xfrm>
            <a:off x="1600200" y="3371850"/>
            <a:ext cx="2146742" cy="369332"/>
          </a:xfrm>
          <a:prstGeom prst="rect">
            <a:avLst/>
          </a:prstGeom>
        </p:spPr>
        <p:txBody>
          <a:bodyPr wrap="none">
            <a:spAutoFit/>
          </a:bodyPr>
          <a:lstStyle/>
          <a:p>
            <a:r>
              <a:rPr lang="en-US" b="1" dirty="0"/>
              <a:t>Enable Bluetooth </a:t>
            </a:r>
          </a:p>
        </p:txBody>
      </p:sp>
    </p:spTree>
    <p:extLst>
      <p:ext uri="{BB962C8B-B14F-4D97-AF65-F5344CB8AC3E}">
        <p14:creationId xmlns:p14="http://schemas.microsoft.com/office/powerpoint/2010/main" val="14194033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5" name="Text Placeholder 4"/>
          <p:cNvSpPr>
            <a:spLocks noGrp="1"/>
          </p:cNvSpPr>
          <p:nvPr>
            <p:ph type="body" sz="quarter" idx="12"/>
          </p:nvPr>
        </p:nvSpPr>
        <p:spPr/>
        <p:txBody>
          <a:bodyPr/>
          <a:lstStyle/>
          <a:p>
            <a:r>
              <a:rPr lang="en-US" dirty="0" smtClean="0"/>
              <a:t>Querying paired devices</a:t>
            </a:r>
            <a:endParaRPr lang="en-US" dirty="0"/>
          </a:p>
        </p:txBody>
      </p:sp>
      <p:pic>
        <p:nvPicPr>
          <p:cNvPr id="327683" name="Picture 3"/>
          <p:cNvPicPr>
            <a:picLocks noChangeAspect="1" noChangeArrowheads="1"/>
          </p:cNvPicPr>
          <p:nvPr/>
        </p:nvPicPr>
        <p:blipFill>
          <a:blip r:embed="rId2" cstate="print"/>
          <a:srcRect/>
          <a:stretch>
            <a:fillRect/>
          </a:stretch>
        </p:blipFill>
        <p:spPr bwMode="auto">
          <a:xfrm>
            <a:off x="1428750" y="2228850"/>
            <a:ext cx="6000750" cy="1485900"/>
          </a:xfrm>
          <a:prstGeom prst="rect">
            <a:avLst/>
          </a:prstGeom>
          <a:noFill/>
          <a:ln w="9525">
            <a:noFill/>
            <a:miter lim="800000"/>
            <a:headEnd/>
            <a:tailEnd/>
          </a:ln>
          <a:effectLst/>
        </p:spPr>
      </p:pic>
    </p:spTree>
    <p:extLst>
      <p:ext uri="{BB962C8B-B14F-4D97-AF65-F5344CB8AC3E}">
        <p14:creationId xmlns:p14="http://schemas.microsoft.com/office/powerpoint/2010/main" val="20016511"/>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12" name="Text Placeholder 11"/>
          <p:cNvSpPr>
            <a:spLocks noGrp="1"/>
          </p:cNvSpPr>
          <p:nvPr>
            <p:ph type="body" sz="quarter" idx="12"/>
          </p:nvPr>
        </p:nvSpPr>
        <p:spPr/>
        <p:txBody>
          <a:bodyPr/>
          <a:lstStyle/>
          <a:p>
            <a:r>
              <a:rPr lang="en-US" dirty="0" smtClean="0"/>
              <a:t>Discovering devices</a:t>
            </a:r>
            <a:endParaRPr lang="en-US" dirty="0"/>
          </a:p>
        </p:txBody>
      </p:sp>
      <p:pic>
        <p:nvPicPr>
          <p:cNvPr id="328706" name="Picture 2"/>
          <p:cNvPicPr>
            <a:picLocks noChangeAspect="1" noChangeArrowheads="1"/>
          </p:cNvPicPr>
          <p:nvPr/>
        </p:nvPicPr>
        <p:blipFill>
          <a:blip r:embed="rId2" cstate="print"/>
          <a:srcRect/>
          <a:stretch>
            <a:fillRect/>
          </a:stretch>
        </p:blipFill>
        <p:spPr bwMode="auto">
          <a:xfrm>
            <a:off x="1485900" y="2571750"/>
            <a:ext cx="6366933" cy="2286000"/>
          </a:xfrm>
          <a:prstGeom prst="rect">
            <a:avLst/>
          </a:prstGeom>
          <a:noFill/>
          <a:ln w="9525">
            <a:noFill/>
            <a:miter lim="800000"/>
            <a:headEnd/>
            <a:tailEnd/>
          </a:ln>
          <a:effectLst/>
        </p:spPr>
      </p:pic>
      <p:sp>
        <p:nvSpPr>
          <p:cNvPr id="328707" name="Rectangle 3"/>
          <p:cNvSpPr>
            <a:spLocks noChangeArrowheads="1"/>
          </p:cNvSpPr>
          <p:nvPr/>
        </p:nvSpPr>
        <p:spPr bwMode="auto">
          <a:xfrm>
            <a:off x="1543050" y="1827126"/>
            <a:ext cx="1714500" cy="62324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fontAlgn="base">
              <a:spcBef>
                <a:spcPct val="0"/>
              </a:spcBef>
              <a:spcAft>
                <a:spcPct val="0"/>
              </a:spcAft>
            </a:pPr>
            <a:r>
              <a:rPr lang="en-US" dirty="0" err="1">
                <a:solidFill>
                  <a:srgbClr val="882288"/>
                </a:solidFill>
                <a:latin typeface="Arial Unicode MS" pitchFamily="34" charset="-128"/>
                <a:cs typeface="Courier New" pitchFamily="49" charset="0"/>
                <a:hlinkClick r:id="rId3"/>
              </a:rPr>
              <a:t>startDiscovery</a:t>
            </a:r>
            <a:r>
              <a:rPr lang="en-US" dirty="0">
                <a:solidFill>
                  <a:srgbClr val="882288"/>
                </a:solidFill>
                <a:latin typeface="Arial Unicode MS" pitchFamily="34" charset="-128"/>
                <a:cs typeface="Courier New" pitchFamily="49" charset="0"/>
                <a:hlinkClick r:id="rId3"/>
              </a:rPr>
              <a:t>()</a:t>
            </a:r>
            <a:r>
              <a:rPr lang="en-US" dirty="0">
                <a:latin typeface="Arial" pitchFamily="34" charset="0"/>
                <a:cs typeface="Arial" pitchFamily="34" charset="0"/>
              </a:rPr>
              <a:t> </a:t>
            </a:r>
          </a:p>
        </p:txBody>
      </p:sp>
      <p:cxnSp>
        <p:nvCxnSpPr>
          <p:cNvPr id="7" name="Straight Arrow Connector 6"/>
          <p:cNvCxnSpPr/>
          <p:nvPr/>
        </p:nvCxnSpPr>
        <p:spPr>
          <a:xfrm rot="10800000" flipV="1">
            <a:off x="2914650" y="2114550"/>
            <a:ext cx="628650" cy="571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3600451" y="1943100"/>
            <a:ext cx="2262158" cy="369332"/>
          </a:xfrm>
          <a:prstGeom prst="rect">
            <a:avLst/>
          </a:prstGeom>
          <a:noFill/>
        </p:spPr>
        <p:txBody>
          <a:bodyPr wrap="none" rtlCol="0">
            <a:spAutoFit/>
          </a:bodyPr>
          <a:lstStyle/>
          <a:p>
            <a:r>
              <a:rPr lang="en-US" dirty="0"/>
              <a:t>Call </a:t>
            </a:r>
            <a:r>
              <a:rPr lang="en-US" dirty="0" err="1"/>
              <a:t>startDiscovery</a:t>
            </a:r>
            <a:r>
              <a:rPr lang="en-US" dirty="0"/>
              <a:t>()</a:t>
            </a:r>
          </a:p>
        </p:txBody>
      </p:sp>
      <p:cxnSp>
        <p:nvCxnSpPr>
          <p:cNvPr id="9" name="Straight Arrow Connector 8"/>
          <p:cNvCxnSpPr/>
          <p:nvPr/>
        </p:nvCxnSpPr>
        <p:spPr>
          <a:xfrm rot="10800000" flipV="1">
            <a:off x="5029202" y="2466201"/>
            <a:ext cx="803882" cy="2769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5829301" y="2228851"/>
            <a:ext cx="1539268" cy="923330"/>
          </a:xfrm>
          <a:prstGeom prst="rect">
            <a:avLst/>
          </a:prstGeom>
          <a:noFill/>
        </p:spPr>
        <p:txBody>
          <a:bodyPr wrap="square" rtlCol="0">
            <a:spAutoFit/>
          </a:bodyPr>
          <a:lstStyle/>
          <a:p>
            <a:r>
              <a:rPr lang="en-US" dirty="0"/>
              <a:t>Register Broadcast Receiver</a:t>
            </a:r>
          </a:p>
        </p:txBody>
      </p:sp>
    </p:spTree>
    <p:extLst>
      <p:ext uri="{BB962C8B-B14F-4D97-AF65-F5344CB8AC3E}">
        <p14:creationId xmlns:p14="http://schemas.microsoft.com/office/powerpoint/2010/main" val="261874985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14" name="Text Placeholder 13"/>
          <p:cNvSpPr>
            <a:spLocks noGrp="1"/>
          </p:cNvSpPr>
          <p:nvPr>
            <p:ph type="body" sz="quarter" idx="12"/>
          </p:nvPr>
        </p:nvSpPr>
        <p:spPr/>
        <p:txBody>
          <a:bodyPr/>
          <a:lstStyle/>
          <a:p>
            <a:r>
              <a:rPr lang="en-US" dirty="0" smtClean="0"/>
              <a:t>Enabling discoverability</a:t>
            </a:r>
            <a:endParaRPr lang="en-US" dirty="0"/>
          </a:p>
        </p:txBody>
      </p:sp>
      <p:pic>
        <p:nvPicPr>
          <p:cNvPr id="329730" name="Picture 2"/>
          <p:cNvPicPr>
            <a:picLocks noChangeAspect="1" noChangeArrowheads="1"/>
          </p:cNvPicPr>
          <p:nvPr/>
        </p:nvPicPr>
        <p:blipFill>
          <a:blip r:embed="rId2" cstate="print"/>
          <a:srcRect/>
          <a:stretch>
            <a:fillRect/>
          </a:stretch>
        </p:blipFill>
        <p:spPr bwMode="auto">
          <a:xfrm>
            <a:off x="1485901" y="2286000"/>
            <a:ext cx="5944441" cy="628650"/>
          </a:xfrm>
          <a:prstGeom prst="rect">
            <a:avLst/>
          </a:prstGeom>
          <a:noFill/>
          <a:ln w="9525">
            <a:noFill/>
            <a:miter lim="800000"/>
            <a:headEnd/>
            <a:tailEnd/>
          </a:ln>
          <a:effectLst/>
        </p:spPr>
      </p:pic>
      <p:pic>
        <p:nvPicPr>
          <p:cNvPr id="329732" name="Picture 4" descr="D:\My Web Sites\AndroidUserGuide\developer.android.com\images\bt_enable_discoverable.png"/>
          <p:cNvPicPr>
            <a:picLocks noChangeAspect="1" noChangeArrowheads="1"/>
          </p:cNvPicPr>
          <p:nvPr/>
        </p:nvPicPr>
        <p:blipFill>
          <a:blip r:embed="rId3" cstate="print"/>
          <a:srcRect/>
          <a:stretch>
            <a:fillRect/>
          </a:stretch>
        </p:blipFill>
        <p:spPr bwMode="auto">
          <a:xfrm>
            <a:off x="1600200" y="3486150"/>
            <a:ext cx="1428750" cy="1371600"/>
          </a:xfrm>
          <a:prstGeom prst="rect">
            <a:avLst/>
          </a:prstGeom>
          <a:noFill/>
        </p:spPr>
      </p:pic>
      <p:cxnSp>
        <p:nvCxnSpPr>
          <p:cNvPr id="7" name="Straight Arrow Connector 6"/>
          <p:cNvCxnSpPr>
            <a:endCxn id="329732" idx="0"/>
          </p:cNvCxnSpPr>
          <p:nvPr/>
        </p:nvCxnSpPr>
        <p:spPr>
          <a:xfrm rot="5400000">
            <a:off x="2071688" y="3157538"/>
            <a:ext cx="571500" cy="857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rot="5400000">
            <a:off x="6786563" y="2986088"/>
            <a:ext cx="571500" cy="857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6343650" y="3314701"/>
            <a:ext cx="2108269" cy="646331"/>
          </a:xfrm>
          <a:prstGeom prst="rect">
            <a:avLst/>
          </a:prstGeom>
          <a:noFill/>
        </p:spPr>
        <p:txBody>
          <a:bodyPr wrap="none" rtlCol="0">
            <a:spAutoFit/>
          </a:bodyPr>
          <a:lstStyle/>
          <a:p>
            <a:r>
              <a:rPr lang="en-US" dirty="0"/>
              <a:t>Duration for which </a:t>
            </a:r>
          </a:p>
          <a:p>
            <a:r>
              <a:rPr lang="en-US" dirty="0"/>
              <a:t>to be discoverable</a:t>
            </a:r>
          </a:p>
        </p:txBody>
      </p:sp>
      <p:cxnSp>
        <p:nvCxnSpPr>
          <p:cNvPr id="11" name="Straight Arrow Connector 10"/>
          <p:cNvCxnSpPr/>
          <p:nvPr/>
        </p:nvCxnSpPr>
        <p:spPr>
          <a:xfrm rot="5400000">
            <a:off x="4786313" y="3100388"/>
            <a:ext cx="571500" cy="857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4171950" y="3429000"/>
            <a:ext cx="2454518" cy="923330"/>
          </a:xfrm>
          <a:prstGeom prst="rect">
            <a:avLst/>
          </a:prstGeom>
          <a:noFill/>
        </p:spPr>
        <p:txBody>
          <a:bodyPr wrap="none" rtlCol="0">
            <a:spAutoFit/>
          </a:bodyPr>
          <a:lstStyle/>
          <a:p>
            <a:r>
              <a:rPr lang="en-US" dirty="0"/>
              <a:t>To change default </a:t>
            </a:r>
          </a:p>
          <a:p>
            <a:r>
              <a:rPr lang="en-US" dirty="0"/>
              <a:t>discoverability time of </a:t>
            </a:r>
          </a:p>
          <a:p>
            <a:r>
              <a:rPr lang="en-US" dirty="0"/>
              <a:t>120 seconds</a:t>
            </a:r>
          </a:p>
        </p:txBody>
      </p:sp>
    </p:spTree>
    <p:extLst>
      <p:ext uri="{BB962C8B-B14F-4D97-AF65-F5344CB8AC3E}">
        <p14:creationId xmlns:p14="http://schemas.microsoft.com/office/powerpoint/2010/main" val="260611256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p>
        </p:txBody>
      </p:sp>
      <p:sp>
        <p:nvSpPr>
          <p:cNvPr id="19" name="Text Placeholder 18"/>
          <p:cNvSpPr>
            <a:spLocks noGrp="1"/>
          </p:cNvSpPr>
          <p:nvPr>
            <p:ph type="body" sz="quarter" idx="12"/>
          </p:nvPr>
        </p:nvSpPr>
        <p:spPr/>
        <p:txBody>
          <a:bodyPr/>
          <a:lstStyle/>
          <a:p>
            <a:r>
              <a:rPr lang="en-US" dirty="0" smtClean="0"/>
              <a:t>Connecting Devices - Server</a:t>
            </a:r>
            <a:endParaRPr lang="en-US" dirty="0"/>
          </a:p>
        </p:txBody>
      </p:sp>
      <p:pic>
        <p:nvPicPr>
          <p:cNvPr id="330754" name="Picture 2"/>
          <p:cNvPicPr>
            <a:picLocks noChangeAspect="1" noChangeArrowheads="1"/>
          </p:cNvPicPr>
          <p:nvPr/>
        </p:nvPicPr>
        <p:blipFill>
          <a:blip r:embed="rId2" cstate="print"/>
          <a:srcRect/>
          <a:stretch>
            <a:fillRect/>
          </a:stretch>
        </p:blipFill>
        <p:spPr bwMode="auto">
          <a:xfrm>
            <a:off x="1771650" y="1828801"/>
            <a:ext cx="4371975" cy="4021931"/>
          </a:xfrm>
          <a:prstGeom prst="rect">
            <a:avLst/>
          </a:prstGeom>
          <a:noFill/>
          <a:ln w="9525">
            <a:noFill/>
            <a:miter lim="800000"/>
            <a:headEnd/>
            <a:tailEnd/>
          </a:ln>
          <a:effectLst/>
        </p:spPr>
      </p:pic>
      <p:sp>
        <p:nvSpPr>
          <p:cNvPr id="6" name="TextBox 5"/>
          <p:cNvSpPr txBox="1"/>
          <p:nvPr/>
        </p:nvSpPr>
        <p:spPr>
          <a:xfrm>
            <a:off x="6000751" y="2114551"/>
            <a:ext cx="2544286" cy="646331"/>
          </a:xfrm>
          <a:prstGeom prst="rect">
            <a:avLst/>
          </a:prstGeom>
          <a:noFill/>
        </p:spPr>
        <p:txBody>
          <a:bodyPr wrap="none" rtlCol="0">
            <a:spAutoFit/>
          </a:bodyPr>
          <a:lstStyle/>
          <a:p>
            <a:r>
              <a:rPr lang="en-US" dirty="0"/>
              <a:t>Get a </a:t>
            </a:r>
          </a:p>
          <a:p>
            <a:r>
              <a:rPr lang="en-US" dirty="0" err="1">
                <a:hlinkClick r:id="rId3"/>
              </a:rPr>
              <a:t>BluetoothServerSocket</a:t>
            </a:r>
            <a:endParaRPr lang="en-US" dirty="0"/>
          </a:p>
        </p:txBody>
      </p:sp>
      <p:cxnSp>
        <p:nvCxnSpPr>
          <p:cNvPr id="8" name="Straight Arrow Connector 7"/>
          <p:cNvCxnSpPr/>
          <p:nvPr/>
        </p:nvCxnSpPr>
        <p:spPr>
          <a:xfrm rot="10800000" flipV="1">
            <a:off x="5086350" y="2457450"/>
            <a:ext cx="857250" cy="2857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4572001" y="3028950"/>
            <a:ext cx="1031051" cy="369332"/>
          </a:xfrm>
          <a:prstGeom prst="rect">
            <a:avLst/>
          </a:prstGeom>
          <a:noFill/>
        </p:spPr>
        <p:txBody>
          <a:bodyPr wrap="none" rtlCol="0">
            <a:spAutoFit/>
          </a:bodyPr>
          <a:lstStyle/>
          <a:p>
            <a:r>
              <a:rPr lang="en-US" dirty="0"/>
              <a:t>arbitrary</a:t>
            </a:r>
          </a:p>
        </p:txBody>
      </p:sp>
      <p:cxnSp>
        <p:nvCxnSpPr>
          <p:cNvPr id="11" name="Straight Arrow Connector 10"/>
          <p:cNvCxnSpPr/>
          <p:nvPr/>
        </p:nvCxnSpPr>
        <p:spPr>
          <a:xfrm flipV="1">
            <a:off x="5086350" y="2800350"/>
            <a:ext cx="3429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5338011" y="3657601"/>
            <a:ext cx="3839513" cy="646331"/>
          </a:xfrm>
          <a:prstGeom prst="rect">
            <a:avLst/>
          </a:prstGeom>
          <a:noFill/>
        </p:spPr>
        <p:txBody>
          <a:bodyPr wrap="none" rtlCol="0">
            <a:spAutoFit/>
          </a:bodyPr>
          <a:lstStyle/>
          <a:p>
            <a:r>
              <a:rPr lang="en-US" dirty="0"/>
              <a:t>Universally Unique Identifier (UUID)</a:t>
            </a:r>
          </a:p>
          <a:p>
            <a:r>
              <a:rPr lang="en-US" dirty="0"/>
              <a:t>(128 Bits)</a:t>
            </a:r>
          </a:p>
        </p:txBody>
      </p:sp>
      <p:cxnSp>
        <p:nvCxnSpPr>
          <p:cNvPr id="15" name="Straight Arrow Connector 14"/>
          <p:cNvCxnSpPr>
            <a:stCxn id="12" idx="0"/>
          </p:cNvCxnSpPr>
          <p:nvPr/>
        </p:nvCxnSpPr>
        <p:spPr>
          <a:xfrm flipH="1" flipV="1">
            <a:off x="5886450" y="2857500"/>
            <a:ext cx="1371318" cy="8001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6229351" y="4319201"/>
            <a:ext cx="1056700" cy="369332"/>
          </a:xfrm>
          <a:prstGeom prst="rect">
            <a:avLst/>
          </a:prstGeom>
          <a:noFill/>
        </p:spPr>
        <p:txBody>
          <a:bodyPr wrap="none" rtlCol="0">
            <a:spAutoFit/>
          </a:bodyPr>
          <a:lstStyle/>
          <a:p>
            <a:r>
              <a:rPr lang="en-US" dirty="0"/>
              <a:t>Blocking</a:t>
            </a:r>
          </a:p>
        </p:txBody>
      </p:sp>
      <p:cxnSp>
        <p:nvCxnSpPr>
          <p:cNvPr id="17" name="Straight Arrow Connector 16"/>
          <p:cNvCxnSpPr>
            <a:stCxn id="16" idx="1"/>
          </p:cNvCxnSpPr>
          <p:nvPr/>
        </p:nvCxnSpPr>
        <p:spPr>
          <a:xfrm flipH="1" flipV="1">
            <a:off x="4229100" y="3829050"/>
            <a:ext cx="2000251" cy="6748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30757" name="Picture 5" descr="D:\My Web Sites\AndroidUserGuide\developer.android.com\images\bt_pairing_request.png"/>
          <p:cNvPicPr>
            <a:picLocks noChangeAspect="1" noChangeArrowheads="1"/>
          </p:cNvPicPr>
          <p:nvPr/>
        </p:nvPicPr>
        <p:blipFill>
          <a:blip r:embed="rId4" cstate="print"/>
          <a:srcRect/>
          <a:stretch>
            <a:fillRect/>
          </a:stretch>
        </p:blipFill>
        <p:spPr bwMode="auto">
          <a:xfrm>
            <a:off x="6572250" y="5007770"/>
            <a:ext cx="1428750" cy="992981"/>
          </a:xfrm>
          <a:prstGeom prst="rect">
            <a:avLst/>
          </a:prstGeom>
          <a:noFill/>
        </p:spPr>
      </p:pic>
      <p:sp>
        <p:nvSpPr>
          <p:cNvPr id="13" name="TextBox 12"/>
          <p:cNvSpPr txBox="1"/>
          <p:nvPr/>
        </p:nvSpPr>
        <p:spPr>
          <a:xfrm>
            <a:off x="1371601" y="4400550"/>
            <a:ext cx="748955" cy="577081"/>
          </a:xfrm>
          <a:prstGeom prst="rect">
            <a:avLst/>
          </a:prstGeom>
          <a:noFill/>
        </p:spPr>
        <p:txBody>
          <a:bodyPr wrap="square" rtlCol="0">
            <a:spAutoFit/>
          </a:bodyPr>
          <a:lstStyle/>
          <a:p>
            <a:r>
              <a:rPr lang="en-US" sz="1050" dirty="0"/>
              <a:t>User Processing</a:t>
            </a:r>
          </a:p>
        </p:txBody>
      </p:sp>
      <p:cxnSp>
        <p:nvCxnSpPr>
          <p:cNvPr id="14" name="Straight Arrow Connector 13"/>
          <p:cNvCxnSpPr/>
          <p:nvPr/>
        </p:nvCxnSpPr>
        <p:spPr>
          <a:xfrm flipV="1">
            <a:off x="2000250" y="4457700"/>
            <a:ext cx="457200" cy="114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088973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endParaRPr lang="en-US" dirty="0"/>
          </a:p>
        </p:txBody>
      </p:sp>
      <p:sp>
        <p:nvSpPr>
          <p:cNvPr id="14" name="Text Placeholder 13"/>
          <p:cNvSpPr>
            <a:spLocks noGrp="1"/>
          </p:cNvSpPr>
          <p:nvPr>
            <p:ph type="body" sz="quarter" idx="12"/>
          </p:nvPr>
        </p:nvSpPr>
        <p:spPr/>
        <p:txBody>
          <a:bodyPr/>
          <a:lstStyle/>
          <a:p>
            <a:r>
              <a:rPr lang="en-US" dirty="0" smtClean="0"/>
              <a:t>Connecting Devices - Client</a:t>
            </a:r>
            <a:endParaRPr lang="en-US" dirty="0"/>
          </a:p>
        </p:txBody>
      </p:sp>
      <p:pic>
        <p:nvPicPr>
          <p:cNvPr id="331778" name="Picture 2"/>
          <p:cNvPicPr>
            <a:picLocks noChangeAspect="1" noChangeArrowheads="1"/>
          </p:cNvPicPr>
          <p:nvPr/>
        </p:nvPicPr>
        <p:blipFill>
          <a:blip r:embed="rId2" cstate="print"/>
          <a:srcRect/>
          <a:stretch>
            <a:fillRect/>
          </a:stretch>
        </p:blipFill>
        <p:spPr bwMode="auto">
          <a:xfrm>
            <a:off x="1543050" y="1714501"/>
            <a:ext cx="3886200" cy="4217761"/>
          </a:xfrm>
          <a:prstGeom prst="rect">
            <a:avLst/>
          </a:prstGeom>
          <a:noFill/>
          <a:ln w="9525">
            <a:noFill/>
            <a:miter lim="800000"/>
            <a:headEnd/>
            <a:tailEnd/>
          </a:ln>
          <a:effectLst/>
        </p:spPr>
      </p:pic>
      <p:sp>
        <p:nvSpPr>
          <p:cNvPr id="5" name="TextBox 4"/>
          <p:cNvSpPr txBox="1"/>
          <p:nvPr/>
        </p:nvSpPr>
        <p:spPr>
          <a:xfrm>
            <a:off x="5886450" y="2343151"/>
            <a:ext cx="1826141" cy="646331"/>
          </a:xfrm>
          <a:prstGeom prst="rect">
            <a:avLst/>
          </a:prstGeom>
          <a:noFill/>
        </p:spPr>
        <p:txBody>
          <a:bodyPr wrap="none" rtlCol="0">
            <a:spAutoFit/>
          </a:bodyPr>
          <a:lstStyle/>
          <a:p>
            <a:r>
              <a:rPr lang="en-US" dirty="0"/>
              <a:t>must match the </a:t>
            </a:r>
          </a:p>
          <a:p>
            <a:r>
              <a:rPr lang="en-US" dirty="0"/>
              <a:t>server UUID</a:t>
            </a:r>
          </a:p>
        </p:txBody>
      </p:sp>
      <p:cxnSp>
        <p:nvCxnSpPr>
          <p:cNvPr id="7" name="Straight Arrow Connector 6"/>
          <p:cNvCxnSpPr/>
          <p:nvPr/>
        </p:nvCxnSpPr>
        <p:spPr>
          <a:xfrm rot="10800000" flipV="1">
            <a:off x="4629150" y="2628900"/>
            <a:ext cx="1200150" cy="3429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5486401" y="3829050"/>
            <a:ext cx="1056700" cy="369332"/>
          </a:xfrm>
          <a:prstGeom prst="rect">
            <a:avLst/>
          </a:prstGeom>
          <a:noFill/>
        </p:spPr>
        <p:txBody>
          <a:bodyPr wrap="none" rtlCol="0">
            <a:spAutoFit/>
          </a:bodyPr>
          <a:lstStyle/>
          <a:p>
            <a:r>
              <a:rPr lang="en-US" dirty="0"/>
              <a:t>Blocking</a:t>
            </a:r>
          </a:p>
        </p:txBody>
      </p:sp>
      <p:cxnSp>
        <p:nvCxnSpPr>
          <p:cNvPr id="12" name="Straight Arrow Connector 11"/>
          <p:cNvCxnSpPr>
            <a:stCxn id="8" idx="1"/>
          </p:cNvCxnSpPr>
          <p:nvPr/>
        </p:nvCxnSpPr>
        <p:spPr>
          <a:xfrm flipH="1">
            <a:off x="3028950" y="4013716"/>
            <a:ext cx="2457451" cy="10108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5486400" y="4457701"/>
            <a:ext cx="1890261" cy="646331"/>
          </a:xfrm>
          <a:prstGeom prst="rect">
            <a:avLst/>
          </a:prstGeom>
          <a:noFill/>
        </p:spPr>
        <p:txBody>
          <a:bodyPr wrap="none" rtlCol="0">
            <a:spAutoFit/>
          </a:bodyPr>
          <a:lstStyle/>
          <a:p>
            <a:r>
              <a:rPr lang="en-US" dirty="0"/>
              <a:t>Application data </a:t>
            </a:r>
          </a:p>
          <a:p>
            <a:r>
              <a:rPr lang="en-US" dirty="0"/>
              <a:t>processing</a:t>
            </a:r>
          </a:p>
        </p:txBody>
      </p:sp>
      <p:cxnSp>
        <p:nvCxnSpPr>
          <p:cNvPr id="15" name="Straight Arrow Connector 14"/>
          <p:cNvCxnSpPr>
            <a:stCxn id="13" idx="1"/>
          </p:cNvCxnSpPr>
          <p:nvPr/>
        </p:nvCxnSpPr>
        <p:spPr>
          <a:xfrm flipH="1">
            <a:off x="3429000" y="4780867"/>
            <a:ext cx="2057400" cy="2483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331780" name="Picture 4" descr="D:\My Web Sites\AndroidUserGuide\developer.android.com\images\bt_pairing_request.png"/>
          <p:cNvPicPr>
            <a:picLocks noChangeAspect="1" noChangeArrowheads="1"/>
          </p:cNvPicPr>
          <p:nvPr/>
        </p:nvPicPr>
        <p:blipFill>
          <a:blip r:embed="rId3" cstate="print"/>
          <a:srcRect/>
          <a:stretch>
            <a:fillRect/>
          </a:stretch>
        </p:blipFill>
        <p:spPr bwMode="auto">
          <a:xfrm>
            <a:off x="6572250" y="5007770"/>
            <a:ext cx="1428750" cy="992981"/>
          </a:xfrm>
          <a:prstGeom prst="rect">
            <a:avLst/>
          </a:prstGeom>
          <a:noFill/>
        </p:spPr>
      </p:pic>
    </p:spTree>
    <p:extLst>
      <p:ext uri="{BB962C8B-B14F-4D97-AF65-F5344CB8AC3E}">
        <p14:creationId xmlns:p14="http://schemas.microsoft.com/office/powerpoint/2010/main" val="37201304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endParaRPr lang="en-US" dirty="0"/>
          </a:p>
        </p:txBody>
      </p:sp>
      <p:sp>
        <p:nvSpPr>
          <p:cNvPr id="10" name="Text Placeholder 9"/>
          <p:cNvSpPr>
            <a:spLocks noGrp="1"/>
          </p:cNvSpPr>
          <p:nvPr>
            <p:ph type="body" sz="quarter" idx="12"/>
          </p:nvPr>
        </p:nvSpPr>
        <p:spPr/>
        <p:txBody>
          <a:bodyPr/>
          <a:lstStyle/>
          <a:p>
            <a:r>
              <a:rPr lang="en-US" dirty="0" smtClean="0"/>
              <a:t>Managing Connection</a:t>
            </a:r>
            <a:endParaRPr lang="en-US" dirty="0"/>
          </a:p>
        </p:txBody>
      </p:sp>
      <p:pic>
        <p:nvPicPr>
          <p:cNvPr id="332803" name="Picture 3"/>
          <p:cNvPicPr>
            <a:picLocks noChangeAspect="1" noChangeArrowheads="1"/>
          </p:cNvPicPr>
          <p:nvPr/>
        </p:nvPicPr>
        <p:blipFill>
          <a:blip r:embed="rId2" cstate="print"/>
          <a:srcRect/>
          <a:stretch>
            <a:fillRect/>
          </a:stretch>
        </p:blipFill>
        <p:spPr bwMode="auto">
          <a:xfrm>
            <a:off x="1600200" y="1885950"/>
            <a:ext cx="3684770" cy="3943350"/>
          </a:xfrm>
          <a:prstGeom prst="rect">
            <a:avLst/>
          </a:prstGeom>
          <a:noFill/>
          <a:ln w="9525">
            <a:noFill/>
            <a:miter lim="800000"/>
            <a:headEnd/>
            <a:tailEnd/>
          </a:ln>
          <a:effectLst/>
        </p:spPr>
      </p:pic>
      <p:sp>
        <p:nvSpPr>
          <p:cNvPr id="6" name="TextBox 5"/>
          <p:cNvSpPr txBox="1"/>
          <p:nvPr/>
        </p:nvSpPr>
        <p:spPr>
          <a:xfrm>
            <a:off x="6172201" y="4171950"/>
            <a:ext cx="1056700" cy="369332"/>
          </a:xfrm>
          <a:prstGeom prst="rect">
            <a:avLst/>
          </a:prstGeom>
          <a:noFill/>
        </p:spPr>
        <p:txBody>
          <a:bodyPr wrap="none" rtlCol="0">
            <a:spAutoFit/>
          </a:bodyPr>
          <a:lstStyle/>
          <a:p>
            <a:r>
              <a:rPr lang="en-US" dirty="0"/>
              <a:t>Blocking</a:t>
            </a:r>
          </a:p>
        </p:txBody>
      </p:sp>
      <p:cxnSp>
        <p:nvCxnSpPr>
          <p:cNvPr id="7" name="Straight Arrow Connector 6"/>
          <p:cNvCxnSpPr/>
          <p:nvPr/>
        </p:nvCxnSpPr>
        <p:spPr>
          <a:xfrm rot="10800000" flipV="1">
            <a:off x="3371850" y="4857750"/>
            <a:ext cx="2286000" cy="1714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rot="10800000">
            <a:off x="3829050" y="4057650"/>
            <a:ext cx="22860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5715001" y="4629151"/>
            <a:ext cx="1826141" cy="646331"/>
          </a:xfrm>
          <a:prstGeom prst="rect">
            <a:avLst/>
          </a:prstGeom>
          <a:noFill/>
        </p:spPr>
        <p:txBody>
          <a:bodyPr wrap="none" rtlCol="0">
            <a:spAutoFit/>
          </a:bodyPr>
          <a:lstStyle/>
          <a:p>
            <a:r>
              <a:rPr lang="en-US" dirty="0"/>
              <a:t>Blocking if flow </a:t>
            </a:r>
          </a:p>
          <a:p>
            <a:r>
              <a:rPr lang="en-US" dirty="0"/>
              <a:t>control happens</a:t>
            </a:r>
          </a:p>
        </p:txBody>
      </p:sp>
    </p:spTree>
    <p:extLst>
      <p:ext uri="{BB962C8B-B14F-4D97-AF65-F5344CB8AC3E}">
        <p14:creationId xmlns:p14="http://schemas.microsoft.com/office/powerpoint/2010/main" val="3059248457"/>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BLUETOOTH &amp; NETWORKING</a:t>
            </a:r>
            <a:endParaRPr lang="en-US" dirty="0"/>
          </a:p>
        </p:txBody>
      </p:sp>
      <p:sp>
        <p:nvSpPr>
          <p:cNvPr id="4" name="Text Placeholder 3"/>
          <p:cNvSpPr>
            <a:spLocks noGrp="1"/>
          </p:cNvSpPr>
          <p:nvPr>
            <p:ph type="body" sz="quarter" idx="12"/>
          </p:nvPr>
        </p:nvSpPr>
        <p:spPr/>
        <p:txBody>
          <a:bodyPr/>
          <a:lstStyle/>
          <a:p>
            <a:r>
              <a:rPr lang="en-US" dirty="0" smtClean="0"/>
              <a:t>Lab</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Bluetooth Chat</a:t>
            </a:r>
            <a:endParaRPr lang="en-US" dirty="0"/>
          </a:p>
        </p:txBody>
      </p:sp>
    </p:spTree>
    <p:extLst>
      <p:ext uri="{BB962C8B-B14F-4D97-AF65-F5344CB8AC3E}">
        <p14:creationId xmlns:p14="http://schemas.microsoft.com/office/powerpoint/2010/main" val="3709940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905000"/>
            <a:ext cx="8382000" cy="4267200"/>
          </a:xfrm>
          <a:prstGeom prst="rect">
            <a:avLst/>
          </a:prstGeom>
        </p:spPr>
      </p:pic>
      <p:sp>
        <p:nvSpPr>
          <p:cNvPr id="7" name="Title 6"/>
          <p:cNvSpPr>
            <a:spLocks noGrp="1"/>
          </p:cNvSpPr>
          <p:nvPr>
            <p:ph type="title"/>
          </p:nvPr>
        </p:nvSpPr>
        <p:spPr/>
        <p:txBody>
          <a:bodyPr/>
          <a:lstStyle/>
          <a:p>
            <a:r>
              <a:rPr lang="en-US" dirty="0" smtClean="0"/>
              <a:t>Android Application Fundamentals</a:t>
            </a:r>
            <a:endParaRPr lang="en-US" dirty="0"/>
          </a:p>
        </p:txBody>
      </p:sp>
      <p:sp>
        <p:nvSpPr>
          <p:cNvPr id="9" name="Text Placeholder 8"/>
          <p:cNvSpPr>
            <a:spLocks noGrp="1"/>
          </p:cNvSpPr>
          <p:nvPr>
            <p:ph type="body" sz="quarter" idx="12"/>
          </p:nvPr>
        </p:nvSpPr>
        <p:spPr>
          <a:xfrm>
            <a:off x="0" y="990600"/>
            <a:ext cx="1905000" cy="533400"/>
          </a:xfrm>
        </p:spPr>
        <p:txBody>
          <a:bodyPr/>
          <a:lstStyle/>
          <a:p>
            <a:r>
              <a:rPr lang="en-US" dirty="0" smtClean="0"/>
              <a:t>Heap Dump </a:t>
            </a:r>
          </a:p>
          <a:p>
            <a:endParaRPr lang="en-US" dirty="0"/>
          </a:p>
        </p:txBody>
      </p:sp>
      <p:sp>
        <p:nvSpPr>
          <p:cNvPr id="5" name="TextBox 4"/>
          <p:cNvSpPr txBox="1"/>
          <p:nvPr/>
        </p:nvSpPr>
        <p:spPr>
          <a:xfrm>
            <a:off x="334952" y="1459468"/>
            <a:ext cx="7742248" cy="369332"/>
          </a:xfrm>
          <a:prstGeom prst="rect">
            <a:avLst/>
          </a:prstGeom>
          <a:noFill/>
        </p:spPr>
        <p:txBody>
          <a:bodyPr wrap="none" rtlCol="0">
            <a:spAutoFit/>
          </a:bodyPr>
          <a:lstStyle/>
          <a:p>
            <a:r>
              <a:rPr lang="en-US" dirty="0" smtClean="0"/>
              <a:t>Track type of memory used, object leaks &amp; compare application statistics</a:t>
            </a:r>
            <a:endParaRPr lang="en-US" dirty="0"/>
          </a:p>
        </p:txBody>
      </p:sp>
    </p:spTree>
    <p:extLst>
      <p:ext uri="{BB962C8B-B14F-4D97-AF65-F5344CB8AC3E}">
        <p14:creationId xmlns:p14="http://schemas.microsoft.com/office/powerpoint/2010/main" val="66987950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SENSORS</a:t>
            </a:r>
            <a:endParaRPr lang="en-US" dirty="0"/>
          </a:p>
        </p:txBody>
      </p:sp>
    </p:spTree>
    <p:extLst>
      <p:ext uri="{BB962C8B-B14F-4D97-AF65-F5344CB8AC3E}">
        <p14:creationId xmlns:p14="http://schemas.microsoft.com/office/powerpoint/2010/main" val="3885773678"/>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Sensors</a:t>
            </a:r>
          </a:p>
        </p:txBody>
      </p:sp>
      <p:sp>
        <p:nvSpPr>
          <p:cNvPr id="4" name="Text Placeholder 3"/>
          <p:cNvSpPr>
            <a:spLocks noGrp="1"/>
          </p:cNvSpPr>
          <p:nvPr>
            <p:ph type="body" sz="quarter" idx="12"/>
          </p:nvPr>
        </p:nvSpPr>
        <p:spPr/>
        <p:txBody>
          <a:bodyPr/>
          <a:lstStyle/>
          <a:p>
            <a:r>
              <a:rPr lang="en-US" dirty="0" smtClean="0"/>
              <a:t>USING SENSORS AND THE SENSOR MANAGER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Sensor Manager is used to manage the sensor hardware available on Android devices. Use getSystemService to return a reference to the Sensor Manager Service, as shown in the following snippet:</a:t>
            </a:r>
          </a:p>
          <a:p>
            <a:endParaRPr lang="en-US" smtClean="0"/>
          </a:p>
          <a:p>
            <a:r>
              <a:rPr lang="en-US" smtClean="0"/>
              <a:t>String service_name = Context.SENSOR_SERVICE;</a:t>
            </a:r>
          </a:p>
          <a:p>
            <a:r>
              <a:rPr lang="en-US" smtClean="0"/>
              <a:t>SensorManager sensorManager = (SensorManager)getSystemService(service_name);</a:t>
            </a:r>
            <a:endParaRPr lang="en-US" dirty="0"/>
          </a:p>
        </p:txBody>
      </p:sp>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p>
        </p:txBody>
      </p:sp>
      <p:sp>
        <p:nvSpPr>
          <p:cNvPr id="4" name="Text Placeholder 3"/>
          <p:cNvSpPr>
            <a:spLocks noGrp="1"/>
          </p:cNvSpPr>
          <p:nvPr>
            <p:ph type="body" sz="quarter" idx="12"/>
          </p:nvPr>
        </p:nvSpPr>
        <p:spPr/>
        <p:txBody>
          <a:bodyPr/>
          <a:lstStyle/>
          <a:p>
            <a:r>
              <a:rPr lang="en-US" dirty="0" smtClean="0"/>
              <a:t>Supported Android Sensors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Autofit/>
          </a:bodyPr>
          <a:lstStyle/>
          <a:p>
            <a:pPr>
              <a:spcBef>
                <a:spcPts val="600"/>
              </a:spcBef>
            </a:pPr>
            <a:r>
              <a:rPr lang="en-US" sz="1000" dirty="0" smtClean="0"/>
              <a:t>➤ </a:t>
            </a:r>
            <a:r>
              <a:rPr lang="en-US" sz="1000" dirty="0" err="1" smtClean="0"/>
              <a:t>Sensor.TYPE_ACCELEROMETER</a:t>
            </a:r>
            <a:r>
              <a:rPr lang="en-US" sz="1000" dirty="0" smtClean="0"/>
              <a:t> A three-axis accelerometer sensor that returns the current acceleration along three axes in m/s2. </a:t>
            </a:r>
          </a:p>
          <a:p>
            <a:pPr>
              <a:spcBef>
                <a:spcPts val="600"/>
              </a:spcBef>
            </a:pPr>
            <a:r>
              <a:rPr lang="en-US" sz="1000" dirty="0" smtClean="0"/>
              <a:t>➤ </a:t>
            </a:r>
            <a:r>
              <a:rPr lang="en-US" sz="1000" dirty="0" err="1" smtClean="0"/>
              <a:t>Sensor.TYPE_GYROSCOPE</a:t>
            </a:r>
            <a:r>
              <a:rPr lang="en-US" sz="1000" dirty="0" smtClean="0"/>
              <a:t> A gyroscopic sensor that returns the current device orientation on three axes in degrees.</a:t>
            </a:r>
          </a:p>
          <a:p>
            <a:pPr>
              <a:spcBef>
                <a:spcPts val="600"/>
              </a:spcBef>
            </a:pPr>
            <a:r>
              <a:rPr lang="en-US" sz="1000" dirty="0" smtClean="0"/>
              <a:t>➤ </a:t>
            </a:r>
            <a:r>
              <a:rPr lang="en-US" sz="1000" dirty="0" err="1" smtClean="0"/>
              <a:t>Sensor.TYPE_LIGHT</a:t>
            </a:r>
            <a:r>
              <a:rPr lang="en-US" sz="1000" dirty="0" smtClean="0"/>
              <a:t> An ambient light sensor that returns a single value describing the ambient illumination in lux. A light sensor is commonly used to dynamically control the screen brightness.</a:t>
            </a:r>
          </a:p>
          <a:p>
            <a:pPr>
              <a:spcBef>
                <a:spcPts val="600"/>
              </a:spcBef>
            </a:pPr>
            <a:r>
              <a:rPr lang="en-US" sz="1000" dirty="0" smtClean="0"/>
              <a:t>➤ </a:t>
            </a:r>
            <a:r>
              <a:rPr lang="en-US" sz="1000" dirty="0" err="1" smtClean="0"/>
              <a:t>Sensor.TYPE_MAGNETIC_FIELD</a:t>
            </a:r>
            <a:r>
              <a:rPr lang="en-US" sz="1000" dirty="0" smtClean="0"/>
              <a:t> A magnetic field sensor that finds the current magnetic field</a:t>
            </a:r>
          </a:p>
          <a:p>
            <a:pPr>
              <a:spcBef>
                <a:spcPts val="600"/>
              </a:spcBef>
            </a:pPr>
            <a:r>
              <a:rPr lang="en-US" sz="1000" dirty="0" smtClean="0"/>
              <a:t>in </a:t>
            </a:r>
            <a:r>
              <a:rPr lang="en-US" sz="1000" dirty="0" err="1" smtClean="0"/>
              <a:t>microteslas</a:t>
            </a:r>
            <a:r>
              <a:rPr lang="en-US" sz="1000" dirty="0" smtClean="0"/>
              <a:t> along three axes.</a:t>
            </a:r>
          </a:p>
          <a:p>
            <a:pPr>
              <a:spcBef>
                <a:spcPts val="600"/>
              </a:spcBef>
            </a:pPr>
            <a:r>
              <a:rPr lang="en-US" sz="1000" dirty="0" smtClean="0"/>
              <a:t>➤ </a:t>
            </a:r>
            <a:r>
              <a:rPr lang="en-US" sz="1000" dirty="0" err="1" smtClean="0"/>
              <a:t>Sensor.TYPE_ORIENTATION</a:t>
            </a:r>
            <a:r>
              <a:rPr lang="en-US" sz="1000" dirty="0" smtClean="0"/>
              <a:t> An orientation sensor that returns the device orientation on</a:t>
            </a:r>
          </a:p>
          <a:p>
            <a:pPr>
              <a:spcBef>
                <a:spcPts val="600"/>
              </a:spcBef>
            </a:pPr>
            <a:r>
              <a:rPr lang="en-US" sz="1000" dirty="0" smtClean="0"/>
              <a:t>three axes in degrees. </a:t>
            </a:r>
          </a:p>
          <a:p>
            <a:pPr>
              <a:spcBef>
                <a:spcPts val="600"/>
              </a:spcBef>
            </a:pPr>
            <a:r>
              <a:rPr lang="en-US" sz="1000" dirty="0" smtClean="0"/>
              <a:t>➤ </a:t>
            </a:r>
            <a:r>
              <a:rPr lang="en-US" sz="1000" dirty="0" err="1" smtClean="0"/>
              <a:t>Sensor.TYPE_PRESSURE</a:t>
            </a:r>
            <a:r>
              <a:rPr lang="en-US" sz="1000" dirty="0" smtClean="0"/>
              <a:t> A pressure sensor that returns a single value, the current pressure</a:t>
            </a:r>
          </a:p>
          <a:p>
            <a:pPr>
              <a:spcBef>
                <a:spcPts val="600"/>
              </a:spcBef>
            </a:pPr>
            <a:r>
              <a:rPr lang="en-US" sz="1000" dirty="0" smtClean="0"/>
              <a:t>exerted on the device in kilopascals.</a:t>
            </a:r>
          </a:p>
          <a:p>
            <a:pPr>
              <a:spcBef>
                <a:spcPts val="600"/>
              </a:spcBef>
            </a:pPr>
            <a:r>
              <a:rPr lang="en-US" sz="1000" dirty="0" smtClean="0"/>
              <a:t>➤ </a:t>
            </a:r>
            <a:r>
              <a:rPr lang="en-US" sz="1000" dirty="0" err="1" smtClean="0"/>
              <a:t>Sensor.TYPE_PROXIMITY</a:t>
            </a:r>
            <a:r>
              <a:rPr lang="en-US" sz="1000" dirty="0" smtClean="0"/>
              <a:t> A proximity sensor that indicates the distance between the device</a:t>
            </a:r>
          </a:p>
          <a:p>
            <a:pPr>
              <a:spcBef>
                <a:spcPts val="600"/>
              </a:spcBef>
            </a:pPr>
            <a:r>
              <a:rPr lang="en-US" sz="1000" dirty="0" smtClean="0"/>
              <a:t>and the target object in meters. How a target object is selected, and the distances supported,</a:t>
            </a:r>
          </a:p>
          <a:p>
            <a:pPr>
              <a:spcBef>
                <a:spcPts val="600"/>
              </a:spcBef>
            </a:pPr>
            <a:r>
              <a:rPr lang="en-US" sz="1000" dirty="0" smtClean="0"/>
              <a:t>will depend on the hardware implementation of the proximity detector. A typical use for the</a:t>
            </a:r>
          </a:p>
          <a:p>
            <a:pPr>
              <a:spcBef>
                <a:spcPts val="600"/>
              </a:spcBef>
            </a:pPr>
            <a:r>
              <a:rPr lang="en-US" sz="1000" dirty="0" smtClean="0"/>
              <a:t>proximity sensor is to detect when the device is being held up against the user’s ear and to</a:t>
            </a:r>
          </a:p>
          <a:p>
            <a:pPr>
              <a:spcBef>
                <a:spcPts val="600"/>
              </a:spcBef>
            </a:pPr>
            <a:r>
              <a:rPr lang="en-US" sz="1000" dirty="0" smtClean="0"/>
              <a:t>automatically adjust screen brightness or initiate a voice command.</a:t>
            </a:r>
          </a:p>
          <a:p>
            <a:pPr>
              <a:spcBef>
                <a:spcPts val="600"/>
              </a:spcBef>
            </a:pPr>
            <a:r>
              <a:rPr lang="en-US" sz="1000" dirty="0" smtClean="0"/>
              <a:t>➤ </a:t>
            </a:r>
            <a:r>
              <a:rPr lang="en-US" sz="1000" dirty="0" err="1" smtClean="0"/>
              <a:t>Sensor.TYPE_TEMPERATURE</a:t>
            </a:r>
            <a:r>
              <a:rPr lang="en-US" sz="1000" dirty="0" smtClean="0"/>
              <a:t> A thermometer that returns temperature in degrees Celsius. The</a:t>
            </a:r>
          </a:p>
          <a:p>
            <a:pPr>
              <a:spcBef>
                <a:spcPts val="600"/>
              </a:spcBef>
            </a:pPr>
            <a:r>
              <a:rPr lang="en-US" sz="1000" dirty="0" smtClean="0"/>
              <a:t>temperature returned may be the ambient room temperature, device battery temperature, or</a:t>
            </a:r>
          </a:p>
          <a:p>
            <a:pPr>
              <a:spcBef>
                <a:spcPts val="600"/>
              </a:spcBef>
            </a:pPr>
            <a:r>
              <a:rPr lang="en-US" sz="1000" dirty="0" smtClean="0"/>
              <a:t>remote sensor temperature, depending on the hardware implementation.</a:t>
            </a:r>
            <a:endParaRPr lang="en-US" sz="1000" dirty="0"/>
          </a:p>
        </p:txBody>
      </p:sp>
    </p:spTree>
    <p:extLst>
      <p:ext uri="{BB962C8B-B14F-4D97-AF65-F5344CB8AC3E}">
        <p14:creationId xmlns:p14="http://schemas.microsoft.com/office/powerpoint/2010/main" val="424414407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p>
        </p:txBody>
      </p:sp>
      <p:sp>
        <p:nvSpPr>
          <p:cNvPr id="4" name="Text Placeholder 3"/>
          <p:cNvSpPr>
            <a:spLocks noGrp="1"/>
          </p:cNvSpPr>
          <p:nvPr>
            <p:ph type="body" sz="quarter" idx="12"/>
          </p:nvPr>
        </p:nvSpPr>
        <p:spPr/>
        <p:txBody>
          <a:bodyPr/>
          <a:lstStyle/>
          <a:p>
            <a:r>
              <a:rPr lang="en-US" dirty="0" smtClean="0"/>
              <a:t>Finding Sensors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a:bodyPr>
          <a:lstStyle/>
          <a:p>
            <a:r>
              <a:rPr lang="en-US" dirty="0" smtClean="0"/>
              <a:t>returns the default gyroscope</a:t>
            </a:r>
          </a:p>
          <a:p>
            <a:r>
              <a:rPr lang="en-US" dirty="0" smtClean="0"/>
              <a:t>Sensor </a:t>
            </a:r>
            <a:r>
              <a:rPr lang="en-US" dirty="0" err="1" smtClean="0"/>
              <a:t>defaultGyroscope</a:t>
            </a:r>
            <a:r>
              <a:rPr lang="en-US" dirty="0" smtClean="0"/>
              <a:t> = </a:t>
            </a:r>
            <a:r>
              <a:rPr lang="en-US" dirty="0" err="1" smtClean="0"/>
              <a:t>sensorManager.getDefaultSensor</a:t>
            </a:r>
            <a:r>
              <a:rPr lang="en-US" dirty="0" smtClean="0"/>
              <a:t>(</a:t>
            </a:r>
            <a:r>
              <a:rPr lang="en-US" dirty="0" err="1" smtClean="0"/>
              <a:t>Sensor.TYPE_GYROSCOPE</a:t>
            </a:r>
            <a:r>
              <a:rPr lang="en-US" dirty="0" smtClean="0"/>
              <a:t>);</a:t>
            </a:r>
          </a:p>
          <a:p>
            <a:endParaRPr lang="en-US" dirty="0" smtClean="0"/>
          </a:p>
          <a:p>
            <a:r>
              <a:rPr lang="en-US" dirty="0" smtClean="0"/>
              <a:t>to return a list of all the available Sensors of a given type</a:t>
            </a:r>
          </a:p>
          <a:p>
            <a:r>
              <a:rPr lang="en-US" dirty="0" smtClean="0"/>
              <a:t>List&lt;Sensor&gt; </a:t>
            </a:r>
            <a:r>
              <a:rPr lang="en-US" dirty="0" err="1" smtClean="0"/>
              <a:t>pressureSensors</a:t>
            </a:r>
            <a:r>
              <a:rPr lang="en-US" dirty="0" smtClean="0"/>
              <a:t> = </a:t>
            </a:r>
            <a:r>
              <a:rPr lang="en-US" dirty="0" err="1" smtClean="0"/>
              <a:t>sensorManager.getSensorList</a:t>
            </a:r>
            <a:r>
              <a:rPr lang="en-US" dirty="0" smtClean="0"/>
              <a:t>(</a:t>
            </a:r>
            <a:r>
              <a:rPr lang="en-US" dirty="0" err="1" smtClean="0"/>
              <a:t>Sensor.TYPE_PRESSURE</a:t>
            </a:r>
            <a:r>
              <a:rPr lang="en-US" dirty="0" smtClean="0"/>
              <a:t>);</a:t>
            </a:r>
          </a:p>
          <a:p>
            <a:endParaRPr lang="en-US" dirty="0" smtClean="0"/>
          </a:p>
          <a:p>
            <a:r>
              <a:rPr lang="en-US" dirty="0" smtClean="0"/>
              <a:t>To find every Sensor available on the host platform</a:t>
            </a:r>
          </a:p>
          <a:p>
            <a:r>
              <a:rPr lang="en-US" dirty="0" smtClean="0"/>
              <a:t>List&lt;Sensor&gt; </a:t>
            </a:r>
            <a:r>
              <a:rPr lang="en-US" dirty="0" err="1" smtClean="0"/>
              <a:t>allSensors</a:t>
            </a:r>
            <a:r>
              <a:rPr lang="en-US" dirty="0" smtClean="0"/>
              <a:t> = </a:t>
            </a:r>
            <a:r>
              <a:rPr lang="en-US" dirty="0" err="1" smtClean="0"/>
              <a:t>sensorManager.getSensorList</a:t>
            </a:r>
            <a:r>
              <a:rPr lang="en-US" dirty="0" smtClean="0"/>
              <a:t>(</a:t>
            </a:r>
            <a:r>
              <a:rPr lang="en-US" dirty="0" err="1" smtClean="0"/>
              <a:t>Sensor.TYPE_ALL</a:t>
            </a:r>
            <a:r>
              <a:rPr lang="en-US" dirty="0" smtClean="0"/>
              <a:t>);</a:t>
            </a:r>
            <a:endParaRPr lang="en-US" dirty="0"/>
          </a:p>
        </p:txBody>
      </p:sp>
    </p:spTree>
    <p:extLst>
      <p:ext uri="{BB962C8B-B14F-4D97-AF65-F5344CB8AC3E}">
        <p14:creationId xmlns:p14="http://schemas.microsoft.com/office/powerpoint/2010/main" val="2569422867"/>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sp>
        <p:nvSpPr>
          <p:cNvPr id="4" name="Text Placeholder 3"/>
          <p:cNvSpPr>
            <a:spLocks noGrp="1"/>
          </p:cNvSpPr>
          <p:nvPr>
            <p:ph type="body" sz="quarter" idx="12"/>
          </p:nvPr>
        </p:nvSpPr>
        <p:spPr/>
        <p:txBody>
          <a:bodyPr/>
          <a:lstStyle/>
          <a:p>
            <a:r>
              <a:rPr lang="en-US" dirty="0" smtClean="0"/>
              <a:t>Using Sensors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77500" lnSpcReduction="20000"/>
          </a:bodyPr>
          <a:lstStyle/>
          <a:p>
            <a:r>
              <a:rPr lang="en-US" dirty="0" smtClean="0"/>
              <a:t>Get sensor manager</a:t>
            </a:r>
          </a:p>
          <a:p>
            <a:pPr lvl="2"/>
            <a:r>
              <a:rPr lang="en-US" dirty="0" err="1" smtClean="0"/>
              <a:t>mSensorManager</a:t>
            </a:r>
            <a:r>
              <a:rPr lang="en-US" dirty="0" smtClean="0"/>
              <a:t> = (</a:t>
            </a:r>
            <a:r>
              <a:rPr lang="en-US" dirty="0" err="1" smtClean="0"/>
              <a:t>SensorManager</a:t>
            </a:r>
            <a:r>
              <a:rPr lang="en-US" dirty="0" smtClean="0"/>
              <a:t>) </a:t>
            </a:r>
            <a:r>
              <a:rPr lang="en-US" dirty="0" err="1" smtClean="0"/>
              <a:t>getSystemService</a:t>
            </a:r>
            <a:r>
              <a:rPr lang="en-US" dirty="0" smtClean="0"/>
              <a:t>(SENSOR_SERVICE);</a:t>
            </a:r>
          </a:p>
          <a:p>
            <a:r>
              <a:rPr lang="en-US" dirty="0" smtClean="0"/>
              <a:t>Register listener</a:t>
            </a:r>
          </a:p>
          <a:p>
            <a:pPr lvl="2"/>
            <a:r>
              <a:rPr lang="en-US" dirty="0" err="1" smtClean="0"/>
              <a:t>mSensorManager.registerListener</a:t>
            </a:r>
            <a:r>
              <a:rPr lang="en-US" dirty="0" smtClean="0"/>
              <a:t>(</a:t>
            </a:r>
            <a:r>
              <a:rPr lang="en-US" dirty="0" err="1" smtClean="0"/>
              <a:t>mySensorEventListener</a:t>
            </a:r>
            <a:r>
              <a:rPr lang="en-US" dirty="0" smtClean="0"/>
              <a:t>, </a:t>
            </a:r>
          </a:p>
          <a:p>
            <a:pPr lvl="2"/>
            <a:r>
              <a:rPr lang="en-US" dirty="0" smtClean="0"/>
              <a:t>                </a:t>
            </a:r>
            <a:r>
              <a:rPr lang="en-US" dirty="0" err="1" smtClean="0"/>
              <a:t>SensorManager.SENSOR_ACCELEROMETER</a:t>
            </a:r>
            <a:r>
              <a:rPr lang="en-US" dirty="0" smtClean="0"/>
              <a:t> | </a:t>
            </a:r>
          </a:p>
          <a:p>
            <a:pPr lvl="2"/>
            <a:r>
              <a:rPr lang="en-US" dirty="0" smtClean="0"/>
              <a:t>                </a:t>
            </a:r>
            <a:r>
              <a:rPr lang="en-US" dirty="0" err="1" smtClean="0"/>
              <a:t>SensorManager.SENSOR_MAGNETIC_FIELD</a:t>
            </a:r>
            <a:r>
              <a:rPr lang="en-US" dirty="0" smtClean="0"/>
              <a:t> | </a:t>
            </a:r>
          </a:p>
          <a:p>
            <a:pPr lvl="2"/>
            <a:r>
              <a:rPr lang="en-US" dirty="0" smtClean="0"/>
              <a:t>                </a:t>
            </a:r>
            <a:r>
              <a:rPr lang="en-US" dirty="0" err="1" smtClean="0"/>
              <a:t>SensorManager.SENSOR_ORIENTATION</a:t>
            </a:r>
            <a:r>
              <a:rPr lang="en-US" dirty="0" smtClean="0"/>
              <a:t>,</a:t>
            </a:r>
          </a:p>
          <a:p>
            <a:pPr lvl="2"/>
            <a:r>
              <a:rPr lang="en-US" dirty="0" smtClean="0"/>
              <a:t>                </a:t>
            </a:r>
            <a:r>
              <a:rPr lang="en-US" dirty="0" err="1" smtClean="0"/>
              <a:t>SensorManager.SENSOR_DELAY_FASTEST</a:t>
            </a:r>
            <a:r>
              <a:rPr lang="en-US" dirty="0" smtClean="0"/>
              <a:t>);</a:t>
            </a:r>
          </a:p>
          <a:p>
            <a:r>
              <a:rPr lang="en-US" dirty="0" smtClean="0"/>
              <a:t>Unregister Listener</a:t>
            </a:r>
          </a:p>
          <a:p>
            <a:pPr lvl="1"/>
            <a:r>
              <a:rPr lang="en-US" dirty="0" err="1" smtClean="0"/>
              <a:t>mSensorManager.unregisterListener</a:t>
            </a:r>
            <a:r>
              <a:rPr lang="en-US" dirty="0" smtClean="0"/>
              <a:t>(</a:t>
            </a:r>
            <a:r>
              <a:rPr lang="en-US" dirty="0" err="1" smtClean="0"/>
              <a:t>mySensorEventListener</a:t>
            </a:r>
            <a:r>
              <a:rPr lang="en-US" dirty="0" smtClean="0"/>
              <a:t>);</a:t>
            </a:r>
            <a:endParaRPr lang="en-US" dirty="0"/>
          </a:p>
        </p:txBody>
      </p:sp>
    </p:spTree>
    <p:extLst>
      <p:ext uri="{BB962C8B-B14F-4D97-AF65-F5344CB8AC3E}">
        <p14:creationId xmlns:p14="http://schemas.microsoft.com/office/powerpoint/2010/main" val="938412850"/>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p>
        </p:txBody>
      </p:sp>
      <p:sp>
        <p:nvSpPr>
          <p:cNvPr id="4" name="Text Placeholder 3"/>
          <p:cNvSpPr>
            <a:spLocks noGrp="1"/>
          </p:cNvSpPr>
          <p:nvPr>
            <p:ph type="body" sz="quarter" idx="12"/>
          </p:nvPr>
        </p:nvSpPr>
        <p:spPr/>
        <p:txBody>
          <a:bodyPr/>
          <a:lstStyle/>
          <a:p>
            <a:r>
              <a:rPr lang="en-US" dirty="0" smtClean="0"/>
              <a:t>Using Sensors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pPr marL="0" indent="0">
              <a:buNone/>
            </a:pPr>
            <a:r>
              <a:rPr lang="nb-NO" dirty="0" smtClean="0"/>
              <a:t>final SensorEventListener mySensorEventListener = new SensorEventListener() {</a:t>
            </a:r>
          </a:p>
          <a:p>
            <a:pPr marL="239712" lvl="1" indent="0">
              <a:buNone/>
            </a:pPr>
            <a:r>
              <a:rPr lang="en-US" dirty="0" smtClean="0"/>
              <a:t>public void </a:t>
            </a:r>
            <a:r>
              <a:rPr lang="en-US" dirty="0" err="1" smtClean="0"/>
              <a:t>onSensorChanged</a:t>
            </a:r>
            <a:r>
              <a:rPr lang="en-US" dirty="0" smtClean="0"/>
              <a:t>(</a:t>
            </a:r>
            <a:r>
              <a:rPr lang="en-US" dirty="0" err="1" smtClean="0"/>
              <a:t>int</a:t>
            </a:r>
            <a:r>
              <a:rPr lang="en-US" dirty="0" smtClean="0"/>
              <a:t> sensor, float[] values) {</a:t>
            </a:r>
          </a:p>
          <a:p>
            <a:pPr marL="239712" lvl="1" indent="0">
              <a:buNone/>
            </a:pPr>
            <a:r>
              <a:rPr lang="en-US" dirty="0" smtClean="0"/>
              <a:t>// TODO Monitor Sensor changes.</a:t>
            </a:r>
          </a:p>
          <a:p>
            <a:pPr marL="239712" lvl="1" indent="0">
              <a:buNone/>
            </a:pPr>
            <a:r>
              <a:rPr lang="en-US" dirty="0" smtClean="0"/>
              <a:t>}</a:t>
            </a:r>
          </a:p>
          <a:p>
            <a:pPr marL="239712" lvl="1" indent="0">
              <a:buNone/>
            </a:pPr>
            <a:r>
              <a:rPr lang="en-US" dirty="0" smtClean="0"/>
              <a:t>public void </a:t>
            </a:r>
            <a:r>
              <a:rPr lang="en-US" dirty="0" err="1" smtClean="0"/>
              <a:t>onAccuracyChanged</a:t>
            </a:r>
            <a:r>
              <a:rPr lang="en-US" dirty="0" smtClean="0"/>
              <a:t>(Sensor </a:t>
            </a:r>
            <a:r>
              <a:rPr lang="en-US" dirty="0" err="1" smtClean="0"/>
              <a:t>sensor</a:t>
            </a:r>
            <a:r>
              <a:rPr lang="en-US" dirty="0" smtClean="0"/>
              <a:t>, </a:t>
            </a:r>
            <a:r>
              <a:rPr lang="en-US" dirty="0" err="1" smtClean="0"/>
              <a:t>int</a:t>
            </a:r>
            <a:r>
              <a:rPr lang="en-US" dirty="0" smtClean="0"/>
              <a:t> accuracy) {</a:t>
            </a:r>
          </a:p>
          <a:p>
            <a:pPr marL="466725" lvl="2" indent="0">
              <a:buNone/>
            </a:pPr>
            <a:r>
              <a:rPr lang="en-US" dirty="0" smtClean="0"/>
              <a:t>// TODO React to a change in Sensor accuracy.</a:t>
            </a:r>
          </a:p>
          <a:p>
            <a:pPr marL="239712" lvl="1" indent="0">
              <a:buNone/>
            </a:pPr>
            <a:r>
              <a:rPr lang="en-US" dirty="0" smtClean="0"/>
              <a:t>}</a:t>
            </a:r>
          </a:p>
          <a:p>
            <a:pPr marL="0" indent="0">
              <a:buNone/>
            </a:pPr>
            <a:r>
              <a:rPr lang="en-US" dirty="0" smtClean="0"/>
              <a:t>};</a:t>
            </a:r>
            <a:endParaRPr lang="en-US" dirty="0"/>
          </a:p>
        </p:txBody>
      </p:sp>
    </p:spTree>
    <p:extLst>
      <p:ext uri="{BB962C8B-B14F-4D97-AF65-F5344CB8AC3E}">
        <p14:creationId xmlns:p14="http://schemas.microsoft.com/office/powerpoint/2010/main" val="584341517"/>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sp>
        <p:nvSpPr>
          <p:cNvPr id="4" name="Text Placeholder 3"/>
          <p:cNvSpPr>
            <a:spLocks noGrp="1"/>
          </p:cNvSpPr>
          <p:nvPr>
            <p:ph type="body" sz="quarter" idx="12"/>
          </p:nvPr>
        </p:nvSpPr>
        <p:spPr/>
        <p:txBody>
          <a:bodyPr/>
          <a:lstStyle/>
          <a:p>
            <a:r>
              <a:rPr lang="en-US" dirty="0" smtClean="0"/>
              <a:t>Using Sensors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dirty="0" smtClean="0"/>
              <a:t>The accuracy value represents feedback from the monitored Sensor’s accuracy, </a:t>
            </a:r>
            <a:r>
              <a:rPr lang="en-US" dirty="0" err="1" smtClean="0"/>
              <a:t>usingone</a:t>
            </a:r>
            <a:r>
              <a:rPr lang="en-US" dirty="0" smtClean="0"/>
              <a:t> of the following constants:</a:t>
            </a:r>
          </a:p>
          <a:p>
            <a:pPr lvl="1"/>
            <a:r>
              <a:rPr lang="en-US" dirty="0" err="1" smtClean="0"/>
              <a:t>SensorManager.SENSOR_STATUS_ACCURACY_LOW</a:t>
            </a:r>
            <a:r>
              <a:rPr lang="en-US" dirty="0" smtClean="0"/>
              <a:t> Indicates that the Sensor is reporting with low accuracy and needs to be calibrated</a:t>
            </a:r>
          </a:p>
          <a:p>
            <a:pPr lvl="1"/>
            <a:r>
              <a:rPr lang="en-US" dirty="0" err="1" smtClean="0"/>
              <a:t>SensorManager.SENSOR_STATUS_ACCURACY_MEDIUM</a:t>
            </a:r>
            <a:r>
              <a:rPr lang="en-US" dirty="0" smtClean="0"/>
              <a:t> Indicates that the Sensor data is of average accuracy, and that calibration might improve the readings</a:t>
            </a:r>
          </a:p>
          <a:p>
            <a:pPr lvl="1"/>
            <a:r>
              <a:rPr lang="en-US" dirty="0" err="1" smtClean="0"/>
              <a:t>SensorManager.SENSOR_STATUS_ACCURACY_HIGH</a:t>
            </a:r>
            <a:r>
              <a:rPr lang="en-US" dirty="0" smtClean="0"/>
              <a:t> Indicates that the Sensor is reporting with the highest possible accuracy</a:t>
            </a:r>
          </a:p>
          <a:p>
            <a:pPr lvl="1"/>
            <a:r>
              <a:rPr lang="en-US" dirty="0" err="1" smtClean="0"/>
              <a:t>SensorManager.SENSOR_STATUS_UNRELIABLE</a:t>
            </a:r>
            <a:r>
              <a:rPr lang="en-US" dirty="0" smtClean="0"/>
              <a:t> Indicates that the Sensor data is unreliable, meaning that either calibration is required or readings are not currently possible</a:t>
            </a:r>
            <a:endParaRPr lang="en-US" dirty="0"/>
          </a:p>
        </p:txBody>
      </p:sp>
    </p:spTree>
    <p:extLst>
      <p:ext uri="{BB962C8B-B14F-4D97-AF65-F5344CB8AC3E}">
        <p14:creationId xmlns:p14="http://schemas.microsoft.com/office/powerpoint/2010/main" val="175882530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p>
        </p:txBody>
      </p:sp>
      <p:sp>
        <p:nvSpPr>
          <p:cNvPr id="5" name="Text Placeholder 4"/>
          <p:cNvSpPr>
            <a:spLocks noGrp="1"/>
          </p:cNvSpPr>
          <p:nvPr>
            <p:ph type="body" sz="quarter" idx="12"/>
          </p:nvPr>
        </p:nvSpPr>
        <p:spPr/>
        <p:txBody>
          <a:bodyPr/>
          <a:lstStyle/>
          <a:p>
            <a:r>
              <a:rPr lang="en-US" dirty="0" smtClean="0"/>
              <a:t>INTERPRETING SENSOR VALUES</a:t>
            </a:r>
            <a:endParaRPr lang="en-US" dirty="0"/>
          </a:p>
        </p:txBody>
      </p:sp>
      <p:pic>
        <p:nvPicPr>
          <p:cNvPr id="333826" name="Picture 2"/>
          <p:cNvPicPr>
            <a:picLocks noChangeAspect="1" noChangeArrowheads="1"/>
          </p:cNvPicPr>
          <p:nvPr/>
        </p:nvPicPr>
        <p:blipFill>
          <a:blip r:embed="rId2" cstate="print"/>
          <a:srcRect/>
          <a:stretch>
            <a:fillRect/>
          </a:stretch>
        </p:blipFill>
        <p:spPr bwMode="auto">
          <a:xfrm>
            <a:off x="2457451" y="2057401"/>
            <a:ext cx="4579144" cy="3716986"/>
          </a:xfrm>
          <a:prstGeom prst="rect">
            <a:avLst/>
          </a:prstGeom>
          <a:noFill/>
          <a:ln w="9525">
            <a:noFill/>
            <a:miter lim="800000"/>
            <a:headEnd/>
            <a:tailEnd/>
          </a:ln>
          <a:effectLst/>
        </p:spPr>
      </p:pic>
    </p:spTree>
    <p:extLst>
      <p:ext uri="{BB962C8B-B14F-4D97-AF65-F5344CB8AC3E}">
        <p14:creationId xmlns:p14="http://schemas.microsoft.com/office/powerpoint/2010/main" val="226977975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sp>
        <p:nvSpPr>
          <p:cNvPr id="4" name="Text Placeholder 3"/>
          <p:cNvSpPr>
            <a:spLocks noGrp="1"/>
          </p:cNvSpPr>
          <p:nvPr>
            <p:ph type="body" sz="quarter" idx="12"/>
          </p:nvPr>
        </p:nvSpPr>
        <p:spPr/>
        <p:txBody>
          <a:bodyPr/>
          <a:lstStyle/>
          <a:p>
            <a:r>
              <a:rPr lang="en-US" dirty="0" smtClean="0"/>
              <a:t>Lab</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Sensors Lab</a:t>
            </a:r>
          </a:p>
          <a:p>
            <a:endParaRPr lang="en-US" dirty="0"/>
          </a:p>
        </p:txBody>
      </p:sp>
    </p:spTree>
    <p:extLst>
      <p:ext uri="{BB962C8B-B14F-4D97-AF65-F5344CB8AC3E}">
        <p14:creationId xmlns:p14="http://schemas.microsoft.com/office/powerpoint/2010/main" val="604079849"/>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NETWORK COMMUNICATIONS</a:t>
            </a:r>
            <a:endParaRPr lang="en-US" dirty="0"/>
          </a:p>
        </p:txBody>
      </p:sp>
    </p:spTree>
    <p:extLst>
      <p:ext uri="{BB962C8B-B14F-4D97-AF65-F5344CB8AC3E}">
        <p14:creationId xmlns:p14="http://schemas.microsoft.com/office/powerpoint/2010/main" val="3885773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905000"/>
            <a:ext cx="7924800" cy="4160520"/>
          </a:xfrm>
          <a:prstGeom prst="rect">
            <a:avLst/>
          </a:prstGeom>
        </p:spPr>
      </p:pic>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p:txBody>
          <a:bodyPr/>
          <a:lstStyle/>
          <a:p>
            <a:r>
              <a:rPr lang="en-US" dirty="0" smtClean="0"/>
              <a:t>Dynamic layout preview – design view</a:t>
            </a:r>
          </a:p>
          <a:p>
            <a:endParaRPr lang="en-US" dirty="0"/>
          </a:p>
        </p:txBody>
      </p:sp>
    </p:spTree>
    <p:extLst>
      <p:ext uri="{BB962C8B-B14F-4D97-AF65-F5344CB8AC3E}">
        <p14:creationId xmlns:p14="http://schemas.microsoft.com/office/powerpoint/2010/main" val="711518864"/>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Connecting to the Network</a:t>
            </a:r>
            <a:endParaRPr lang="en-US" dirty="0"/>
          </a:p>
        </p:txBody>
      </p:sp>
      <p:sp>
        <p:nvSpPr>
          <p:cNvPr id="3" name="Content Placeholder 2"/>
          <p:cNvSpPr>
            <a:spLocks noGrp="1"/>
          </p:cNvSpPr>
          <p:nvPr>
            <p:ph sz="quarter" idx="13"/>
          </p:nvPr>
        </p:nvSpPr>
        <p:spPr>
          <a:xfrm>
            <a:off x="0" y="1752600"/>
            <a:ext cx="9144000" cy="4267200"/>
          </a:xfrm>
          <a:prstGeom prst="rect">
            <a:avLst/>
          </a:prstGeom>
        </p:spPr>
        <p:txBody>
          <a:bodyPr>
            <a:normAutofit/>
          </a:bodyPr>
          <a:lstStyle/>
          <a:p>
            <a:pPr>
              <a:buNone/>
            </a:pPr>
            <a:r>
              <a:rPr lang="en-US" dirty="0" smtClean="0"/>
              <a:t>Below are the steps we should follow when creating even the simplest network-connected app.</a:t>
            </a:r>
          </a:p>
          <a:p>
            <a:r>
              <a:rPr lang="en-US" dirty="0" smtClean="0"/>
              <a:t>Add network permissions to the manifest</a:t>
            </a:r>
          </a:p>
          <a:p>
            <a:r>
              <a:rPr lang="en-US" dirty="0" smtClean="0"/>
              <a:t>Choose an HTTP Client</a:t>
            </a:r>
          </a:p>
          <a:p>
            <a:r>
              <a:rPr lang="en-US" dirty="0" smtClean="0"/>
              <a:t>Check the Network Connection</a:t>
            </a:r>
          </a:p>
          <a:p>
            <a:r>
              <a:rPr lang="en-US" dirty="0" smtClean="0"/>
              <a:t>Select XML or JSON transmission mode</a:t>
            </a:r>
          </a:p>
          <a:p>
            <a:r>
              <a:rPr lang="en-US" dirty="0" smtClean="0"/>
              <a:t>Perform network operations on separate thread</a:t>
            </a:r>
          </a:p>
          <a:p>
            <a:r>
              <a:rPr lang="en-US" dirty="0" smtClean="0"/>
              <a:t>Connect and download data</a:t>
            </a:r>
          </a:p>
          <a:p>
            <a:r>
              <a:rPr lang="en-US" dirty="0" smtClean="0"/>
              <a:t>Convert Input Stream to String</a:t>
            </a:r>
          </a:p>
          <a:p>
            <a:r>
              <a:rPr lang="en-US" dirty="0" smtClean="0"/>
              <a:t>Parse the XML or JSON data</a:t>
            </a:r>
          </a:p>
        </p:txBody>
      </p:sp>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Add permissions to Manifest</a:t>
            </a:r>
            <a:endParaRPr lang="en-US" dirty="0"/>
          </a:p>
        </p:txBody>
      </p:sp>
      <p:sp>
        <p:nvSpPr>
          <p:cNvPr id="3" name="Content Placeholder 2"/>
          <p:cNvSpPr>
            <a:spLocks noGrp="1"/>
          </p:cNvSpPr>
          <p:nvPr>
            <p:ph sz="quarter" idx="13"/>
          </p:nvPr>
        </p:nvSpPr>
        <p:spPr>
          <a:xfrm>
            <a:off x="0" y="1752600"/>
            <a:ext cx="9144000" cy="381000"/>
          </a:xfrm>
          <a:prstGeom prst="rect">
            <a:avLst/>
          </a:prstGeom>
        </p:spPr>
        <p:txBody>
          <a:bodyPr>
            <a:normAutofit/>
          </a:bodyPr>
          <a:lstStyle/>
          <a:p>
            <a:pPr>
              <a:buNone/>
            </a:pPr>
            <a:r>
              <a:rPr lang="en-US" dirty="0" smtClean="0"/>
              <a:t>Add the below permissions to the Manifest XML file.</a:t>
            </a:r>
          </a:p>
        </p:txBody>
      </p:sp>
      <p:pic>
        <p:nvPicPr>
          <p:cNvPr id="814083" name="Picture 3"/>
          <p:cNvPicPr>
            <a:picLocks noChangeAspect="1" noChangeArrowheads="1"/>
          </p:cNvPicPr>
          <p:nvPr/>
        </p:nvPicPr>
        <p:blipFill>
          <a:blip r:embed="rId2" cstate="print"/>
          <a:srcRect/>
          <a:stretch>
            <a:fillRect/>
          </a:stretch>
        </p:blipFill>
        <p:spPr bwMode="auto">
          <a:xfrm>
            <a:off x="1219200" y="2514600"/>
            <a:ext cx="5810250" cy="371475"/>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Choose an HTTP Client</a:t>
            </a:r>
          </a:p>
          <a:p>
            <a:endParaRPr lang="en-US" dirty="0"/>
          </a:p>
        </p:txBody>
      </p:sp>
      <p:sp>
        <p:nvSpPr>
          <p:cNvPr id="6" name="TextBox 5"/>
          <p:cNvSpPr txBox="1"/>
          <p:nvPr/>
        </p:nvSpPr>
        <p:spPr>
          <a:xfrm>
            <a:off x="0" y="1752600"/>
            <a:ext cx="9144000" cy="830997"/>
          </a:xfrm>
          <a:prstGeom prst="rect">
            <a:avLst/>
          </a:prstGeom>
          <a:noFill/>
        </p:spPr>
        <p:txBody>
          <a:bodyPr wrap="square" rtlCol="0">
            <a:spAutoFit/>
          </a:bodyPr>
          <a:lstStyle/>
          <a:p>
            <a:r>
              <a:rPr lang="en-US" sz="1600" dirty="0" smtClean="0"/>
              <a:t>Most network-connected Android apps use HTTP to send and receive data. The Android platform includes the </a:t>
            </a:r>
            <a:r>
              <a:rPr lang="en-US" sz="1600" dirty="0" err="1" smtClean="0">
                <a:hlinkClick r:id="rId2"/>
              </a:rPr>
              <a:t>HttpURLConnection</a:t>
            </a:r>
            <a:r>
              <a:rPr lang="en-US" sz="1600" dirty="0" smtClean="0"/>
              <a:t> client, which supports HTTPS, streaming uploads and downloads, configurable timeouts, IPv6, and connection pooling.</a:t>
            </a:r>
            <a:endParaRPr lang="en-US" sz="1600" dirty="0"/>
          </a:p>
        </p:txBody>
      </p:sp>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Check the Network Connection</a:t>
            </a:r>
          </a:p>
          <a:p>
            <a:endParaRPr lang="en-US" dirty="0" smtClean="0"/>
          </a:p>
          <a:p>
            <a:endParaRPr lang="en-US" dirty="0"/>
          </a:p>
        </p:txBody>
      </p:sp>
      <p:sp>
        <p:nvSpPr>
          <p:cNvPr id="6" name="TextBox 5"/>
          <p:cNvSpPr txBox="1"/>
          <p:nvPr/>
        </p:nvSpPr>
        <p:spPr>
          <a:xfrm>
            <a:off x="0" y="1752600"/>
            <a:ext cx="9144000" cy="1323439"/>
          </a:xfrm>
          <a:prstGeom prst="rect">
            <a:avLst/>
          </a:prstGeom>
          <a:noFill/>
        </p:spPr>
        <p:txBody>
          <a:bodyPr wrap="square" rtlCol="0">
            <a:spAutoFit/>
          </a:bodyPr>
          <a:lstStyle/>
          <a:p>
            <a:r>
              <a:rPr lang="en-US" sz="1600" dirty="0" smtClean="0"/>
              <a:t>Before your app attempts to connect to the network, it should check to see whether a network connection is available using </a:t>
            </a:r>
            <a:r>
              <a:rPr lang="en-US" sz="1600" dirty="0" err="1" smtClean="0">
                <a:hlinkClick r:id="rId2"/>
              </a:rPr>
              <a:t>getActiveNetworkInfo</a:t>
            </a:r>
            <a:r>
              <a:rPr lang="en-US" sz="1600" dirty="0" smtClean="0">
                <a:hlinkClick r:id="rId2"/>
              </a:rPr>
              <a:t>()</a:t>
            </a:r>
            <a:r>
              <a:rPr lang="en-US" sz="1600" dirty="0" smtClean="0"/>
              <a:t> and </a:t>
            </a:r>
            <a:r>
              <a:rPr lang="en-US" sz="1600" dirty="0" err="1" smtClean="0">
                <a:hlinkClick r:id="rId3"/>
              </a:rPr>
              <a:t>isConnected</a:t>
            </a:r>
            <a:r>
              <a:rPr lang="en-US" sz="1600" dirty="0" smtClean="0">
                <a:hlinkClick r:id="rId3"/>
              </a:rPr>
              <a:t>()</a:t>
            </a:r>
            <a:r>
              <a:rPr lang="en-US" sz="1600" dirty="0" smtClean="0"/>
              <a:t>. </a:t>
            </a:r>
          </a:p>
          <a:p>
            <a:endParaRPr lang="en-US" sz="1600" dirty="0" smtClean="0"/>
          </a:p>
          <a:p>
            <a:r>
              <a:rPr lang="en-US" sz="1600" dirty="0" smtClean="0"/>
              <a:t>The device may be out of range of a network, or the user may have disabled both Wi-Fi and mobile data access.</a:t>
            </a:r>
            <a:endParaRPr lang="en-US" sz="1600" dirty="0"/>
          </a:p>
        </p:txBody>
      </p:sp>
      <p:pic>
        <p:nvPicPr>
          <p:cNvPr id="815106" name="Picture 2"/>
          <p:cNvPicPr>
            <a:picLocks noChangeAspect="1" noChangeArrowheads="1"/>
          </p:cNvPicPr>
          <p:nvPr/>
        </p:nvPicPr>
        <p:blipFill>
          <a:blip r:embed="rId4" cstate="print"/>
          <a:srcRect/>
          <a:stretch>
            <a:fillRect/>
          </a:stretch>
        </p:blipFill>
        <p:spPr bwMode="auto">
          <a:xfrm>
            <a:off x="1676400" y="3124200"/>
            <a:ext cx="5334000" cy="2690813"/>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Perform Network Operations on a Separate Thread</a:t>
            </a:r>
          </a:p>
          <a:p>
            <a:endParaRPr lang="en-US" dirty="0" smtClean="0"/>
          </a:p>
          <a:p>
            <a:endParaRPr lang="en-US" dirty="0" smtClean="0"/>
          </a:p>
          <a:p>
            <a:endParaRPr lang="en-US" dirty="0"/>
          </a:p>
        </p:txBody>
      </p:sp>
      <p:sp>
        <p:nvSpPr>
          <p:cNvPr id="6" name="TextBox 5"/>
          <p:cNvSpPr txBox="1"/>
          <p:nvPr/>
        </p:nvSpPr>
        <p:spPr>
          <a:xfrm>
            <a:off x="0" y="1752600"/>
            <a:ext cx="9144000" cy="1077218"/>
          </a:xfrm>
          <a:prstGeom prst="rect">
            <a:avLst/>
          </a:prstGeom>
          <a:noFill/>
        </p:spPr>
        <p:txBody>
          <a:bodyPr wrap="square" rtlCol="0">
            <a:spAutoFit/>
          </a:bodyPr>
          <a:lstStyle/>
          <a:p>
            <a:r>
              <a:rPr lang="en-US" sz="1600" dirty="0" smtClean="0"/>
              <a:t>Network operations can involve unpredictable delays. To prevent this from causing a poor user experience, always perform network operations on a separate thread from the UI. </a:t>
            </a:r>
          </a:p>
          <a:p>
            <a:endParaRPr lang="en-US" sz="1600" dirty="0" smtClean="0"/>
          </a:p>
          <a:p>
            <a:r>
              <a:rPr lang="en-US" sz="1600" dirty="0" smtClean="0"/>
              <a:t>The </a:t>
            </a:r>
            <a:r>
              <a:rPr lang="en-US" sz="1600" dirty="0" err="1" smtClean="0">
                <a:hlinkClick r:id="rId2"/>
              </a:rPr>
              <a:t>AsyncTask</a:t>
            </a:r>
            <a:r>
              <a:rPr lang="en-US" sz="1600" dirty="0" smtClean="0"/>
              <a:t> class provides one of the simplest ways to fire off a new task from the UI thread. </a:t>
            </a:r>
          </a:p>
        </p:txBody>
      </p:sp>
      <p:pic>
        <p:nvPicPr>
          <p:cNvPr id="816131" name="Picture 3"/>
          <p:cNvPicPr>
            <a:picLocks noChangeAspect="1" noChangeArrowheads="1"/>
          </p:cNvPicPr>
          <p:nvPr/>
        </p:nvPicPr>
        <p:blipFill>
          <a:blip r:embed="rId3" cstate="print"/>
          <a:srcRect/>
          <a:stretch>
            <a:fillRect/>
          </a:stretch>
        </p:blipFill>
        <p:spPr bwMode="auto">
          <a:xfrm>
            <a:off x="133350" y="3048001"/>
            <a:ext cx="3768501" cy="1752600"/>
          </a:xfrm>
          <a:prstGeom prst="rect">
            <a:avLst/>
          </a:prstGeom>
          <a:noFill/>
          <a:ln w="9525">
            <a:noFill/>
            <a:miter lim="800000"/>
            <a:headEnd/>
            <a:tailEnd/>
          </a:ln>
        </p:spPr>
      </p:pic>
      <p:pic>
        <p:nvPicPr>
          <p:cNvPr id="816133" name="Picture 5"/>
          <p:cNvPicPr>
            <a:picLocks noChangeAspect="1" noChangeArrowheads="1"/>
          </p:cNvPicPr>
          <p:nvPr/>
        </p:nvPicPr>
        <p:blipFill>
          <a:blip r:embed="rId4" cstate="print"/>
          <a:srcRect/>
          <a:stretch>
            <a:fillRect/>
          </a:stretch>
        </p:blipFill>
        <p:spPr bwMode="auto">
          <a:xfrm>
            <a:off x="4017768" y="3048000"/>
            <a:ext cx="4745232" cy="2438400"/>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Connect and Download Data</a:t>
            </a:r>
            <a:br>
              <a:rPr lang="en-US" dirty="0" smtClean="0"/>
            </a:br>
            <a:endParaRPr lang="en-US" dirty="0" smtClean="0"/>
          </a:p>
          <a:p>
            <a:endParaRPr lang="en-US" dirty="0" smtClean="0"/>
          </a:p>
          <a:p>
            <a:endParaRPr lang="en-US" dirty="0" smtClean="0"/>
          </a:p>
          <a:p>
            <a:endParaRPr lang="en-US" dirty="0"/>
          </a:p>
        </p:txBody>
      </p:sp>
      <p:sp>
        <p:nvSpPr>
          <p:cNvPr id="6" name="TextBox 5"/>
          <p:cNvSpPr txBox="1"/>
          <p:nvPr/>
        </p:nvSpPr>
        <p:spPr>
          <a:xfrm>
            <a:off x="0" y="1600200"/>
            <a:ext cx="9144000" cy="584775"/>
          </a:xfrm>
          <a:prstGeom prst="rect">
            <a:avLst/>
          </a:prstGeom>
          <a:noFill/>
        </p:spPr>
        <p:txBody>
          <a:bodyPr wrap="square" rtlCol="0">
            <a:spAutoFit/>
          </a:bodyPr>
          <a:lstStyle/>
          <a:p>
            <a:r>
              <a:rPr lang="en-US" sz="1600" dirty="0" smtClean="0"/>
              <a:t>The </a:t>
            </a:r>
            <a:r>
              <a:rPr lang="en-US" sz="1600" dirty="0" err="1" smtClean="0">
                <a:hlinkClick r:id="rId2"/>
              </a:rPr>
              <a:t>doInBackground</a:t>
            </a:r>
            <a:r>
              <a:rPr lang="en-US" sz="1600" dirty="0" smtClean="0">
                <a:hlinkClick r:id="rId2"/>
              </a:rPr>
              <a:t>()</a:t>
            </a:r>
            <a:r>
              <a:rPr lang="en-US" sz="1600" dirty="0" smtClean="0"/>
              <a:t> method calls the method </a:t>
            </a:r>
            <a:r>
              <a:rPr lang="en-US" sz="1600" dirty="0" err="1" smtClean="0"/>
              <a:t>downloadUrl</a:t>
            </a:r>
            <a:r>
              <a:rPr lang="en-US" sz="1600" dirty="0" smtClean="0"/>
              <a:t>(). </a:t>
            </a:r>
            <a:r>
              <a:rPr lang="en-US" sz="1600" dirty="0" err="1" smtClean="0"/>
              <a:t>ThedownloadUrl</a:t>
            </a:r>
            <a:r>
              <a:rPr lang="en-US" sz="1600" dirty="0" smtClean="0"/>
              <a:t>() method takes the given URL and uses it to connect to the network via </a:t>
            </a:r>
            <a:r>
              <a:rPr lang="en-US" sz="1600" dirty="0" err="1" smtClean="0">
                <a:hlinkClick r:id="rId3"/>
              </a:rPr>
              <a:t>HttpURLConnection</a:t>
            </a:r>
            <a:r>
              <a:rPr lang="en-US" sz="1600" dirty="0" smtClean="0"/>
              <a:t>. </a:t>
            </a:r>
          </a:p>
        </p:txBody>
      </p:sp>
      <p:pic>
        <p:nvPicPr>
          <p:cNvPr id="817154" name="Picture 2"/>
          <p:cNvPicPr>
            <a:picLocks noChangeAspect="1" noChangeArrowheads="1"/>
          </p:cNvPicPr>
          <p:nvPr/>
        </p:nvPicPr>
        <p:blipFill>
          <a:blip r:embed="rId4" cstate="print"/>
          <a:srcRect/>
          <a:stretch>
            <a:fillRect/>
          </a:stretch>
        </p:blipFill>
        <p:spPr bwMode="auto">
          <a:xfrm>
            <a:off x="2005013" y="2133600"/>
            <a:ext cx="4319587" cy="4287530"/>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Convert the </a:t>
            </a:r>
            <a:r>
              <a:rPr lang="en-US" dirty="0" err="1" smtClean="0"/>
              <a:t>InputStream</a:t>
            </a:r>
            <a:r>
              <a:rPr lang="en-US" dirty="0" smtClean="0"/>
              <a:t> to a String</a:t>
            </a:r>
          </a:p>
          <a:p>
            <a:r>
              <a:rPr lang="en-US" dirty="0" smtClean="0"/>
              <a:t/>
            </a:r>
            <a:br>
              <a:rPr lang="en-US" dirty="0" smtClean="0"/>
            </a:br>
            <a:endParaRPr lang="en-US" dirty="0" smtClean="0"/>
          </a:p>
          <a:p>
            <a:endParaRPr lang="en-US" dirty="0" smtClean="0"/>
          </a:p>
          <a:p>
            <a:endParaRPr lang="en-US" dirty="0" smtClean="0"/>
          </a:p>
          <a:p>
            <a:endParaRPr lang="en-US" dirty="0"/>
          </a:p>
        </p:txBody>
      </p:sp>
      <p:sp>
        <p:nvSpPr>
          <p:cNvPr id="6" name="TextBox 5"/>
          <p:cNvSpPr txBox="1"/>
          <p:nvPr/>
        </p:nvSpPr>
        <p:spPr>
          <a:xfrm>
            <a:off x="0" y="1600200"/>
            <a:ext cx="9144000" cy="584775"/>
          </a:xfrm>
          <a:prstGeom prst="rect">
            <a:avLst/>
          </a:prstGeom>
          <a:noFill/>
        </p:spPr>
        <p:txBody>
          <a:bodyPr wrap="square" rtlCol="0">
            <a:spAutoFit/>
          </a:bodyPr>
          <a:lstStyle/>
          <a:p>
            <a:r>
              <a:rPr lang="en-US" sz="1600" dirty="0" smtClean="0"/>
              <a:t>An </a:t>
            </a:r>
            <a:r>
              <a:rPr lang="en-US" sz="1600" dirty="0" err="1" smtClean="0">
                <a:hlinkClick r:id="rId2"/>
              </a:rPr>
              <a:t>InputStream</a:t>
            </a:r>
            <a:r>
              <a:rPr lang="en-US" sz="1600" dirty="0" smtClean="0"/>
              <a:t> is a readable source of bytes. Once you get an </a:t>
            </a:r>
            <a:r>
              <a:rPr lang="en-US" sz="1600" dirty="0" err="1" smtClean="0">
                <a:hlinkClick r:id="rId2"/>
              </a:rPr>
              <a:t>InputStream</a:t>
            </a:r>
            <a:r>
              <a:rPr lang="en-US" sz="1600" dirty="0" smtClean="0"/>
              <a:t>, it's common to decode or convert it into a target data type.</a:t>
            </a:r>
          </a:p>
        </p:txBody>
      </p:sp>
      <p:pic>
        <p:nvPicPr>
          <p:cNvPr id="818178" name="Picture 2"/>
          <p:cNvPicPr>
            <a:picLocks noChangeAspect="1" noChangeArrowheads="1"/>
          </p:cNvPicPr>
          <p:nvPr/>
        </p:nvPicPr>
        <p:blipFill>
          <a:blip r:embed="rId3" cstate="print"/>
          <a:srcRect/>
          <a:stretch>
            <a:fillRect/>
          </a:stretch>
        </p:blipFill>
        <p:spPr bwMode="auto">
          <a:xfrm>
            <a:off x="381000" y="2438401"/>
            <a:ext cx="8077200" cy="1712644"/>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Instantiate the Parser</a:t>
            </a:r>
          </a:p>
          <a:p>
            <a:r>
              <a:rPr lang="en-US" dirty="0" smtClean="0"/>
              <a:t/>
            </a:r>
            <a:br>
              <a:rPr lang="en-US" dirty="0" smtClean="0"/>
            </a:br>
            <a:endParaRPr lang="en-US" dirty="0" smtClean="0"/>
          </a:p>
          <a:p>
            <a:endParaRPr lang="en-US" dirty="0" smtClean="0"/>
          </a:p>
          <a:p>
            <a:endParaRPr lang="en-US" dirty="0" smtClean="0"/>
          </a:p>
          <a:p>
            <a:endParaRPr lang="en-US" dirty="0"/>
          </a:p>
        </p:txBody>
      </p:sp>
      <p:sp>
        <p:nvSpPr>
          <p:cNvPr id="6" name="TextBox 5"/>
          <p:cNvSpPr txBox="1"/>
          <p:nvPr/>
        </p:nvSpPr>
        <p:spPr>
          <a:xfrm>
            <a:off x="0" y="1600200"/>
            <a:ext cx="9144000" cy="830997"/>
          </a:xfrm>
          <a:prstGeom prst="rect">
            <a:avLst/>
          </a:prstGeom>
          <a:noFill/>
        </p:spPr>
        <p:txBody>
          <a:bodyPr wrap="square" rtlCol="0">
            <a:spAutoFit/>
          </a:bodyPr>
          <a:lstStyle/>
          <a:p>
            <a:r>
              <a:rPr lang="en-US" sz="1600" dirty="0" smtClean="0"/>
              <a:t>For an </a:t>
            </a:r>
            <a:r>
              <a:rPr lang="en-US" sz="1600" dirty="0" err="1" smtClean="0">
                <a:hlinkClick r:id="rId2"/>
              </a:rPr>
              <a:t>InputStream</a:t>
            </a:r>
            <a:r>
              <a:rPr lang="en-US" sz="1600" dirty="0" smtClean="0"/>
              <a:t> that is in XML format the next step is to instantiate a parser and kick off the parsing process. In this snippet, a parser is initialized to not process namespaces, and to use the provided </a:t>
            </a:r>
            <a:r>
              <a:rPr lang="en-US" sz="1600" dirty="0" err="1" smtClean="0">
                <a:hlinkClick r:id="rId2"/>
              </a:rPr>
              <a:t>InputStream</a:t>
            </a:r>
            <a:r>
              <a:rPr lang="en-US" sz="1600" dirty="0" smtClean="0"/>
              <a:t> as its input.</a:t>
            </a:r>
          </a:p>
        </p:txBody>
      </p:sp>
      <p:pic>
        <p:nvPicPr>
          <p:cNvPr id="819203" name="Picture 3"/>
          <p:cNvPicPr>
            <a:picLocks noChangeAspect="1" noChangeArrowheads="1"/>
          </p:cNvPicPr>
          <p:nvPr/>
        </p:nvPicPr>
        <p:blipFill>
          <a:blip r:embed="rId3" cstate="print"/>
          <a:srcRect/>
          <a:stretch>
            <a:fillRect/>
          </a:stretch>
        </p:blipFill>
        <p:spPr bwMode="auto">
          <a:xfrm>
            <a:off x="990600" y="2590800"/>
            <a:ext cx="6705600" cy="3352800"/>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Read the Feed</a:t>
            </a:r>
          </a:p>
          <a:p>
            <a:endParaRPr lang="en-US" dirty="0" smtClean="0"/>
          </a:p>
          <a:p>
            <a:r>
              <a:rPr lang="en-US" dirty="0" smtClean="0"/>
              <a:t/>
            </a:r>
            <a:br>
              <a:rPr lang="en-US" dirty="0" smtClean="0"/>
            </a:br>
            <a:endParaRPr lang="en-US" dirty="0" smtClean="0"/>
          </a:p>
          <a:p>
            <a:endParaRPr lang="en-US" dirty="0" smtClean="0"/>
          </a:p>
          <a:p>
            <a:endParaRPr lang="en-US" dirty="0" smtClean="0"/>
          </a:p>
          <a:p>
            <a:endParaRPr lang="en-US" dirty="0"/>
          </a:p>
        </p:txBody>
      </p:sp>
      <p:sp>
        <p:nvSpPr>
          <p:cNvPr id="6" name="TextBox 5"/>
          <p:cNvSpPr txBox="1"/>
          <p:nvPr/>
        </p:nvSpPr>
        <p:spPr>
          <a:xfrm>
            <a:off x="0" y="1600200"/>
            <a:ext cx="9144000" cy="584775"/>
          </a:xfrm>
          <a:prstGeom prst="rect">
            <a:avLst/>
          </a:prstGeom>
          <a:noFill/>
        </p:spPr>
        <p:txBody>
          <a:bodyPr wrap="square" rtlCol="0">
            <a:spAutoFit/>
          </a:bodyPr>
          <a:lstStyle/>
          <a:p>
            <a:r>
              <a:rPr lang="en-US" sz="1600" dirty="0" smtClean="0"/>
              <a:t>The </a:t>
            </a:r>
            <a:r>
              <a:rPr lang="en-US" sz="1600" dirty="0" err="1" smtClean="0"/>
              <a:t>readFeed</a:t>
            </a:r>
            <a:r>
              <a:rPr lang="en-US" sz="1600" dirty="0" smtClean="0"/>
              <a:t>() method does the actual work of processing the feed. It looks for elements tagged "entry" as a starting point for recursively processing the feed.</a:t>
            </a:r>
          </a:p>
        </p:txBody>
      </p:sp>
      <p:pic>
        <p:nvPicPr>
          <p:cNvPr id="820226" name="Picture 2"/>
          <p:cNvPicPr>
            <a:picLocks noChangeAspect="1" noChangeArrowheads="1"/>
          </p:cNvPicPr>
          <p:nvPr/>
        </p:nvPicPr>
        <p:blipFill>
          <a:blip r:embed="rId2" cstate="print"/>
          <a:srcRect/>
          <a:stretch>
            <a:fillRect/>
          </a:stretch>
        </p:blipFill>
        <p:spPr bwMode="auto">
          <a:xfrm>
            <a:off x="1143000" y="2514600"/>
            <a:ext cx="6257925" cy="3105150"/>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COMMUNICATIONS</a:t>
            </a:r>
          </a:p>
        </p:txBody>
      </p:sp>
      <p:sp>
        <p:nvSpPr>
          <p:cNvPr id="4" name="Text Placeholder 3"/>
          <p:cNvSpPr>
            <a:spLocks noGrp="1"/>
          </p:cNvSpPr>
          <p:nvPr>
            <p:ph type="body" sz="quarter" idx="12"/>
          </p:nvPr>
        </p:nvSpPr>
        <p:spPr>
          <a:xfrm>
            <a:off x="0" y="1143000"/>
            <a:ext cx="8229600" cy="533400"/>
          </a:xfrm>
        </p:spPr>
        <p:txBody>
          <a:bodyPr/>
          <a:lstStyle/>
          <a:p>
            <a:r>
              <a:rPr lang="en-US" dirty="0" smtClean="0"/>
              <a:t>Parse XML</a:t>
            </a:r>
          </a:p>
          <a:p>
            <a:endParaRPr lang="en-US" dirty="0" smtClean="0"/>
          </a:p>
          <a:p>
            <a:r>
              <a:rPr lang="en-US" dirty="0" smtClean="0"/>
              <a:t/>
            </a:r>
            <a:br>
              <a:rPr lang="en-US" dirty="0" smtClean="0"/>
            </a:br>
            <a:endParaRPr lang="en-US" dirty="0" smtClean="0"/>
          </a:p>
          <a:p>
            <a:endParaRPr lang="en-US" dirty="0" smtClean="0"/>
          </a:p>
          <a:p>
            <a:endParaRPr lang="en-US" dirty="0" smtClean="0"/>
          </a:p>
          <a:p>
            <a:endParaRPr lang="en-US" dirty="0"/>
          </a:p>
        </p:txBody>
      </p:sp>
      <p:pic>
        <p:nvPicPr>
          <p:cNvPr id="821250" name="Picture 2"/>
          <p:cNvPicPr>
            <a:picLocks noChangeAspect="1" noChangeArrowheads="1"/>
          </p:cNvPicPr>
          <p:nvPr/>
        </p:nvPicPr>
        <p:blipFill>
          <a:blip r:embed="rId2" cstate="print"/>
          <a:srcRect/>
          <a:stretch>
            <a:fillRect/>
          </a:stretch>
        </p:blipFill>
        <p:spPr bwMode="auto">
          <a:xfrm>
            <a:off x="76200" y="1600201"/>
            <a:ext cx="5907762" cy="3657600"/>
          </a:xfrm>
          <a:prstGeom prst="rect">
            <a:avLst/>
          </a:prstGeom>
          <a:noFill/>
          <a:ln w="9525">
            <a:noFill/>
            <a:miter lim="800000"/>
            <a:headEnd/>
            <a:tailEnd/>
          </a:ln>
        </p:spPr>
      </p:pic>
      <p:pic>
        <p:nvPicPr>
          <p:cNvPr id="821251" name="Picture 3"/>
          <p:cNvPicPr>
            <a:picLocks noChangeAspect="1" noChangeArrowheads="1"/>
          </p:cNvPicPr>
          <p:nvPr/>
        </p:nvPicPr>
        <p:blipFill>
          <a:blip r:embed="rId3" cstate="print"/>
          <a:srcRect/>
          <a:stretch>
            <a:fillRect/>
          </a:stretch>
        </p:blipFill>
        <p:spPr bwMode="auto">
          <a:xfrm>
            <a:off x="4343400" y="5334000"/>
            <a:ext cx="4572000" cy="981075"/>
          </a:xfrm>
          <a:prstGeom prst="rect">
            <a:avLst/>
          </a:prstGeom>
          <a:noFill/>
          <a:ln w="9525">
            <a:noFill/>
            <a:miter lim="800000"/>
            <a:headEnd/>
            <a:tailEnd/>
          </a:ln>
        </p:spPr>
      </p:pic>
    </p:spTree>
    <p:extLst>
      <p:ext uri="{BB962C8B-B14F-4D97-AF65-F5344CB8AC3E}">
        <p14:creationId xmlns:p14="http://schemas.microsoft.com/office/powerpoint/2010/main" val="2618240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ANDROID</a:t>
            </a:r>
            <a:endParaRPr lang="en-US" dirty="0"/>
          </a:p>
        </p:txBody>
      </p:sp>
      <p:sp>
        <p:nvSpPr>
          <p:cNvPr id="6" name="Text Placeholder 5"/>
          <p:cNvSpPr>
            <a:spLocks noGrp="1"/>
          </p:cNvSpPr>
          <p:nvPr>
            <p:ph type="body" sz="quarter" idx="12"/>
          </p:nvPr>
        </p:nvSpPr>
        <p:spPr>
          <a:xfrm>
            <a:off x="0" y="990600"/>
            <a:ext cx="2590800" cy="533400"/>
          </a:xfrm>
        </p:spPr>
        <p:txBody>
          <a:bodyPr/>
          <a:lstStyle/>
          <a:p>
            <a:r>
              <a:rPr lang="en-US" dirty="0"/>
              <a:t>Android Devices</a:t>
            </a:r>
          </a:p>
        </p:txBody>
      </p:sp>
      <p:pic>
        <p:nvPicPr>
          <p:cNvPr id="5" name="Picture 4" descr="htcdream.jpg"/>
          <p:cNvPicPr>
            <a:picLocks noChangeAspect="1"/>
          </p:cNvPicPr>
          <p:nvPr/>
        </p:nvPicPr>
        <p:blipFill>
          <a:blip r:embed="rId2" cstate="print"/>
          <a:stretch>
            <a:fillRect/>
          </a:stretch>
        </p:blipFill>
        <p:spPr>
          <a:xfrm>
            <a:off x="0" y="1905000"/>
            <a:ext cx="2133600" cy="1295400"/>
          </a:xfrm>
          <a:prstGeom prst="rect">
            <a:avLst/>
          </a:prstGeom>
        </p:spPr>
      </p:pic>
      <p:sp>
        <p:nvSpPr>
          <p:cNvPr id="7" name="TextBox 6"/>
          <p:cNvSpPr txBox="1"/>
          <p:nvPr/>
        </p:nvSpPr>
        <p:spPr>
          <a:xfrm>
            <a:off x="381000" y="3135868"/>
            <a:ext cx="1415772" cy="369332"/>
          </a:xfrm>
          <a:prstGeom prst="rect">
            <a:avLst/>
          </a:prstGeom>
          <a:noFill/>
        </p:spPr>
        <p:txBody>
          <a:bodyPr wrap="none" rtlCol="0">
            <a:spAutoFit/>
          </a:bodyPr>
          <a:lstStyle/>
          <a:p>
            <a:r>
              <a:rPr lang="en-US" dirty="0" smtClean="0"/>
              <a:t>HTC Dream</a:t>
            </a:r>
            <a:endParaRPr lang="en-US" dirty="0"/>
          </a:p>
        </p:txBody>
      </p:sp>
      <p:pic>
        <p:nvPicPr>
          <p:cNvPr id="8" name="Picture 7" descr="Motorola-Trace-i867-Arrives-in-Mexico-via-Nextel-2.jpg"/>
          <p:cNvPicPr>
            <a:picLocks noChangeAspect="1"/>
          </p:cNvPicPr>
          <p:nvPr/>
        </p:nvPicPr>
        <p:blipFill>
          <a:blip r:embed="rId3" cstate="print"/>
          <a:stretch>
            <a:fillRect/>
          </a:stretch>
        </p:blipFill>
        <p:spPr>
          <a:xfrm>
            <a:off x="2590800" y="1447800"/>
            <a:ext cx="1752600" cy="1752600"/>
          </a:xfrm>
          <a:prstGeom prst="rect">
            <a:avLst/>
          </a:prstGeom>
        </p:spPr>
      </p:pic>
      <p:sp>
        <p:nvSpPr>
          <p:cNvPr id="9" name="TextBox 8"/>
          <p:cNvSpPr txBox="1"/>
          <p:nvPr/>
        </p:nvSpPr>
        <p:spPr>
          <a:xfrm>
            <a:off x="2667000" y="3124200"/>
            <a:ext cx="1582484" cy="369332"/>
          </a:xfrm>
          <a:prstGeom prst="rect">
            <a:avLst/>
          </a:prstGeom>
          <a:noFill/>
        </p:spPr>
        <p:txBody>
          <a:bodyPr wrap="none" rtlCol="0">
            <a:spAutoFit/>
          </a:bodyPr>
          <a:lstStyle/>
          <a:p>
            <a:r>
              <a:rPr lang="en-US" dirty="0" smtClean="0"/>
              <a:t>Motorola i867</a:t>
            </a:r>
            <a:endParaRPr lang="en-US" dirty="0"/>
          </a:p>
        </p:txBody>
      </p:sp>
      <p:pic>
        <p:nvPicPr>
          <p:cNvPr id="10" name="Picture 9" descr="samsung-galaxy-ace-s5830i.jpg"/>
          <p:cNvPicPr>
            <a:picLocks noChangeAspect="1"/>
          </p:cNvPicPr>
          <p:nvPr/>
        </p:nvPicPr>
        <p:blipFill>
          <a:blip r:embed="rId4" cstate="print"/>
          <a:stretch>
            <a:fillRect/>
          </a:stretch>
        </p:blipFill>
        <p:spPr>
          <a:xfrm>
            <a:off x="4876800" y="1447800"/>
            <a:ext cx="1323975" cy="1752600"/>
          </a:xfrm>
          <a:prstGeom prst="rect">
            <a:avLst/>
          </a:prstGeom>
        </p:spPr>
      </p:pic>
      <p:sp>
        <p:nvSpPr>
          <p:cNvPr id="11" name="TextBox 10"/>
          <p:cNvSpPr txBox="1"/>
          <p:nvPr/>
        </p:nvSpPr>
        <p:spPr>
          <a:xfrm>
            <a:off x="4391337" y="3124200"/>
            <a:ext cx="2390463" cy="369332"/>
          </a:xfrm>
          <a:prstGeom prst="rect">
            <a:avLst/>
          </a:prstGeom>
          <a:noFill/>
        </p:spPr>
        <p:txBody>
          <a:bodyPr wrap="none" rtlCol="0">
            <a:spAutoFit/>
          </a:bodyPr>
          <a:lstStyle/>
          <a:p>
            <a:r>
              <a:rPr lang="en-US" dirty="0" smtClean="0"/>
              <a:t>Samsung Galaxy Ace</a:t>
            </a:r>
            <a:endParaRPr lang="en-US" dirty="0"/>
          </a:p>
        </p:txBody>
      </p:sp>
      <p:pic>
        <p:nvPicPr>
          <p:cNvPr id="12" name="Picture 11" descr="Dell-Streak-5-Gingerbread.png"/>
          <p:cNvPicPr>
            <a:picLocks noChangeAspect="1"/>
          </p:cNvPicPr>
          <p:nvPr/>
        </p:nvPicPr>
        <p:blipFill>
          <a:blip r:embed="rId5" cstate="print"/>
          <a:stretch>
            <a:fillRect/>
          </a:stretch>
        </p:blipFill>
        <p:spPr>
          <a:xfrm>
            <a:off x="6729984" y="1447800"/>
            <a:ext cx="2414016" cy="1676400"/>
          </a:xfrm>
          <a:prstGeom prst="rect">
            <a:avLst/>
          </a:prstGeom>
        </p:spPr>
      </p:pic>
      <p:sp>
        <p:nvSpPr>
          <p:cNvPr id="13" name="TextBox 12"/>
          <p:cNvSpPr txBox="1"/>
          <p:nvPr/>
        </p:nvSpPr>
        <p:spPr>
          <a:xfrm>
            <a:off x="7391400" y="3095500"/>
            <a:ext cx="1600200" cy="369332"/>
          </a:xfrm>
          <a:prstGeom prst="rect">
            <a:avLst/>
          </a:prstGeom>
          <a:noFill/>
        </p:spPr>
        <p:txBody>
          <a:bodyPr wrap="square" rtlCol="0">
            <a:spAutoFit/>
          </a:bodyPr>
          <a:lstStyle/>
          <a:p>
            <a:r>
              <a:rPr lang="en-US" dirty="0" smtClean="0"/>
              <a:t>Dell Streak</a:t>
            </a:r>
            <a:endParaRPr lang="en-US" dirty="0"/>
          </a:p>
        </p:txBody>
      </p:sp>
      <p:pic>
        <p:nvPicPr>
          <p:cNvPr id="14" name="Picture 13" descr="nexus5.jpg"/>
          <p:cNvPicPr>
            <a:picLocks noChangeAspect="1"/>
          </p:cNvPicPr>
          <p:nvPr/>
        </p:nvPicPr>
        <p:blipFill>
          <a:blip r:embed="rId6" cstate="print"/>
          <a:stretch>
            <a:fillRect/>
          </a:stretch>
        </p:blipFill>
        <p:spPr>
          <a:xfrm>
            <a:off x="0" y="3886200"/>
            <a:ext cx="1981200" cy="1600200"/>
          </a:xfrm>
          <a:prstGeom prst="rect">
            <a:avLst/>
          </a:prstGeom>
        </p:spPr>
      </p:pic>
      <p:sp>
        <p:nvSpPr>
          <p:cNvPr id="15" name="TextBox 14"/>
          <p:cNvSpPr txBox="1"/>
          <p:nvPr/>
        </p:nvSpPr>
        <p:spPr>
          <a:xfrm>
            <a:off x="346675" y="5562600"/>
            <a:ext cx="1710725" cy="369332"/>
          </a:xfrm>
          <a:prstGeom prst="rect">
            <a:avLst/>
          </a:prstGeom>
          <a:noFill/>
        </p:spPr>
        <p:txBody>
          <a:bodyPr wrap="none" rtlCol="0">
            <a:spAutoFit/>
          </a:bodyPr>
          <a:lstStyle/>
          <a:p>
            <a:r>
              <a:rPr lang="en-US" dirty="0" smtClean="0"/>
              <a:t>Google Nexus</a:t>
            </a:r>
            <a:endParaRPr lang="en-US" dirty="0"/>
          </a:p>
        </p:txBody>
      </p:sp>
      <p:pic>
        <p:nvPicPr>
          <p:cNvPr id="16" name="Picture 15" descr="asuszenfone2.jpg"/>
          <p:cNvPicPr>
            <a:picLocks noChangeAspect="1"/>
          </p:cNvPicPr>
          <p:nvPr/>
        </p:nvPicPr>
        <p:blipFill>
          <a:blip r:embed="rId7" cstate="print"/>
          <a:stretch>
            <a:fillRect/>
          </a:stretch>
        </p:blipFill>
        <p:spPr>
          <a:xfrm>
            <a:off x="2077156" y="3810000"/>
            <a:ext cx="1428044" cy="1676399"/>
          </a:xfrm>
          <a:prstGeom prst="rect">
            <a:avLst/>
          </a:prstGeom>
        </p:spPr>
      </p:pic>
      <p:sp>
        <p:nvSpPr>
          <p:cNvPr id="17" name="TextBox 16"/>
          <p:cNvSpPr txBox="1"/>
          <p:nvPr/>
        </p:nvSpPr>
        <p:spPr>
          <a:xfrm>
            <a:off x="2057400" y="5562600"/>
            <a:ext cx="1800493" cy="369332"/>
          </a:xfrm>
          <a:prstGeom prst="rect">
            <a:avLst/>
          </a:prstGeom>
          <a:noFill/>
        </p:spPr>
        <p:txBody>
          <a:bodyPr wrap="none" rtlCol="0">
            <a:spAutoFit/>
          </a:bodyPr>
          <a:lstStyle/>
          <a:p>
            <a:r>
              <a:rPr lang="en-US" dirty="0" smtClean="0"/>
              <a:t>Asus </a:t>
            </a:r>
            <a:r>
              <a:rPr lang="en-US" dirty="0" err="1" smtClean="0"/>
              <a:t>Zenfone</a:t>
            </a:r>
            <a:r>
              <a:rPr lang="en-US" dirty="0" smtClean="0"/>
              <a:t> 2</a:t>
            </a:r>
            <a:endParaRPr lang="en-US" dirty="0"/>
          </a:p>
        </p:txBody>
      </p:sp>
      <p:pic>
        <p:nvPicPr>
          <p:cNvPr id="18" name="Picture 17" descr="moto360.jpg"/>
          <p:cNvPicPr>
            <a:picLocks noChangeAspect="1"/>
          </p:cNvPicPr>
          <p:nvPr/>
        </p:nvPicPr>
        <p:blipFill>
          <a:blip r:embed="rId8" cstate="print"/>
          <a:stretch>
            <a:fillRect/>
          </a:stretch>
        </p:blipFill>
        <p:spPr>
          <a:xfrm>
            <a:off x="4114800" y="3810000"/>
            <a:ext cx="1220386" cy="1600200"/>
          </a:xfrm>
          <a:prstGeom prst="rect">
            <a:avLst/>
          </a:prstGeom>
        </p:spPr>
      </p:pic>
      <p:sp>
        <p:nvSpPr>
          <p:cNvPr id="19" name="TextBox 18"/>
          <p:cNvSpPr txBox="1"/>
          <p:nvPr/>
        </p:nvSpPr>
        <p:spPr>
          <a:xfrm>
            <a:off x="4114800" y="5562600"/>
            <a:ext cx="1146468" cy="369332"/>
          </a:xfrm>
          <a:prstGeom prst="rect">
            <a:avLst/>
          </a:prstGeom>
          <a:noFill/>
        </p:spPr>
        <p:txBody>
          <a:bodyPr wrap="none" rtlCol="0">
            <a:spAutoFit/>
          </a:bodyPr>
          <a:lstStyle/>
          <a:p>
            <a:r>
              <a:rPr lang="en-US" dirty="0" smtClean="0"/>
              <a:t>Moto 360</a:t>
            </a:r>
            <a:endParaRPr lang="en-US" dirty="0"/>
          </a:p>
        </p:txBody>
      </p:sp>
      <p:pic>
        <p:nvPicPr>
          <p:cNvPr id="20" name="Picture 19" descr="androidtv.jpg"/>
          <p:cNvPicPr>
            <a:picLocks noChangeAspect="1"/>
          </p:cNvPicPr>
          <p:nvPr/>
        </p:nvPicPr>
        <p:blipFill>
          <a:blip r:embed="rId9" cstate="print"/>
          <a:stretch>
            <a:fillRect/>
          </a:stretch>
        </p:blipFill>
        <p:spPr>
          <a:xfrm>
            <a:off x="5562600" y="3581400"/>
            <a:ext cx="2581275" cy="1771650"/>
          </a:xfrm>
          <a:prstGeom prst="rect">
            <a:avLst/>
          </a:prstGeom>
        </p:spPr>
      </p:pic>
      <p:sp>
        <p:nvSpPr>
          <p:cNvPr id="21" name="TextBox 20"/>
          <p:cNvSpPr txBox="1"/>
          <p:nvPr/>
        </p:nvSpPr>
        <p:spPr>
          <a:xfrm>
            <a:off x="6162675" y="5562600"/>
            <a:ext cx="1334661" cy="369332"/>
          </a:xfrm>
          <a:prstGeom prst="rect">
            <a:avLst/>
          </a:prstGeom>
          <a:noFill/>
        </p:spPr>
        <p:txBody>
          <a:bodyPr wrap="none" rtlCol="0">
            <a:spAutoFit/>
          </a:bodyPr>
          <a:lstStyle/>
          <a:p>
            <a:r>
              <a:rPr lang="en-US" dirty="0" smtClean="0"/>
              <a:t>Android TV</a:t>
            </a:r>
            <a:endParaRPr lang="en-US" dirty="0"/>
          </a:p>
        </p:txBody>
      </p:sp>
      <p:sp>
        <p:nvSpPr>
          <p:cNvPr id="22" name="TextBox 21"/>
          <p:cNvSpPr txBox="1"/>
          <p:nvPr/>
        </p:nvSpPr>
        <p:spPr>
          <a:xfrm>
            <a:off x="5327729" y="6019800"/>
            <a:ext cx="2749471" cy="369332"/>
          </a:xfrm>
          <a:prstGeom prst="rect">
            <a:avLst/>
          </a:prstGeom>
          <a:noFill/>
        </p:spPr>
        <p:txBody>
          <a:bodyPr wrap="none" rtlCol="0">
            <a:spAutoFit/>
          </a:bodyPr>
          <a:lstStyle/>
          <a:p>
            <a:r>
              <a:rPr lang="en-US" dirty="0" smtClean="0"/>
              <a:t>Android is in space too…</a:t>
            </a:r>
            <a:endParaRPr lang="en-US" dirty="0"/>
          </a:p>
        </p:txBody>
      </p:sp>
      <p:pic>
        <p:nvPicPr>
          <p:cNvPr id="23" name="Picture 22" descr="androidinspace.jpg"/>
          <p:cNvPicPr>
            <a:picLocks noChangeAspect="1"/>
          </p:cNvPicPr>
          <p:nvPr/>
        </p:nvPicPr>
        <p:blipFill>
          <a:blip r:embed="rId10" cstate="print"/>
          <a:stretch>
            <a:fillRect/>
          </a:stretch>
        </p:blipFill>
        <p:spPr>
          <a:xfrm>
            <a:off x="7975600" y="5486400"/>
            <a:ext cx="1092200" cy="914400"/>
          </a:xfrm>
          <a:prstGeom prst="rect">
            <a:avLst/>
          </a:prstGeom>
        </p:spPr>
      </p:pic>
    </p:spTree>
    <p:extLst>
      <p:ext uri="{BB962C8B-B14F-4D97-AF65-F5344CB8AC3E}">
        <p14:creationId xmlns:p14="http://schemas.microsoft.com/office/powerpoint/2010/main" val="26560849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905000"/>
            <a:ext cx="8534400" cy="4343400"/>
          </a:xfrm>
          <a:prstGeom prst="rect">
            <a:avLst/>
          </a:prstGeom>
        </p:spPr>
      </p:pic>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p:txBody>
          <a:bodyPr/>
          <a:lstStyle/>
          <a:p>
            <a:r>
              <a:rPr lang="en-US" dirty="0" smtClean="0"/>
              <a:t>Dynamic layout preview – text view</a:t>
            </a:r>
          </a:p>
          <a:p>
            <a:endParaRPr lang="en-US" dirty="0"/>
          </a:p>
        </p:txBody>
      </p:sp>
    </p:spTree>
    <p:extLst>
      <p:ext uri="{BB962C8B-B14F-4D97-AF65-F5344CB8AC3E}">
        <p14:creationId xmlns:p14="http://schemas.microsoft.com/office/powerpoint/2010/main" val="1122302205"/>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LOCATION &amp; MAPS</a:t>
            </a:r>
            <a:endParaRPr lang="en-US" dirty="0"/>
          </a:p>
        </p:txBody>
      </p:sp>
    </p:spTree>
    <p:extLst>
      <p:ext uri="{BB962C8B-B14F-4D97-AF65-F5344CB8AC3E}">
        <p14:creationId xmlns:p14="http://schemas.microsoft.com/office/powerpoint/2010/main" val="2315034154"/>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639762"/>
          </a:xfrm>
        </p:spPr>
        <p:txBody>
          <a:bodyPr>
            <a:normAutofit fontScale="90000"/>
          </a:bodyPr>
          <a:lstStyle/>
          <a:p>
            <a:r>
              <a:rPr lang="en-US" dirty="0" smtClean="0"/>
              <a:t>LOCATION &amp; MAPS</a:t>
            </a:r>
            <a:br>
              <a:rPr lang="en-US" dirty="0" smtClean="0"/>
            </a:br>
            <a:endParaRPr lang="en-US" dirty="0" smtClean="0"/>
          </a:p>
        </p:txBody>
      </p:sp>
      <p:sp>
        <p:nvSpPr>
          <p:cNvPr id="4" name="Text Placeholder 3"/>
          <p:cNvSpPr>
            <a:spLocks noGrp="1"/>
          </p:cNvSpPr>
          <p:nvPr>
            <p:ph type="body" sz="quarter" idx="12"/>
          </p:nvPr>
        </p:nvSpPr>
        <p:spPr/>
        <p:txBody>
          <a:bodyPr/>
          <a:lstStyle/>
          <a:p>
            <a:r>
              <a:rPr lang="en-US" dirty="0" smtClean="0"/>
              <a:t>Introducing Map View and Map Activity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smtClean="0"/>
              <a:t>MapView is theMap View control.</a:t>
            </a:r>
          </a:p>
          <a:p>
            <a:r>
              <a:rPr lang="en-US" smtClean="0"/>
              <a:t>MapActivity is the base class you extend to create a new Activity that can include a MapView. </a:t>
            </a:r>
          </a:p>
          <a:p>
            <a:pPr lvl="1"/>
            <a:r>
              <a:rPr lang="en-US" smtClean="0"/>
              <a:t>The MapActivity class handles the application life cycle and background service management required for displaying maps. </a:t>
            </a:r>
          </a:p>
          <a:p>
            <a:pPr lvl="1"/>
            <a:r>
              <a:rPr lang="en-US" smtClean="0"/>
              <a:t>As a result you can use Map Views only within MapActivity-derived Activities.</a:t>
            </a:r>
          </a:p>
          <a:p>
            <a:r>
              <a:rPr lang="en-US" smtClean="0"/>
              <a:t>Overlay is the class used to annotate your maps. Using Overlays, you can use a Canvas to draw onto any number of layers that are displayed on top of a Map View.</a:t>
            </a:r>
          </a:p>
          <a:p>
            <a:r>
              <a:rPr lang="en-US" smtClean="0"/>
              <a:t>MapController is used to control the map, enabling you to set the center location and zoom levels.</a:t>
            </a:r>
            <a:endParaRPr lang="en-US" dirty="0"/>
          </a:p>
        </p:txBody>
      </p:sp>
    </p:spTree>
    <p:extLst>
      <p:ext uri="{BB962C8B-B14F-4D97-AF65-F5344CB8AC3E}">
        <p14:creationId xmlns:p14="http://schemas.microsoft.com/office/powerpoint/2010/main" val="1350617455"/>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4" name="Text Placeholder 3"/>
          <p:cNvSpPr>
            <a:spLocks noGrp="1"/>
          </p:cNvSpPr>
          <p:nvPr>
            <p:ph type="body" sz="quarter" idx="12"/>
          </p:nvPr>
        </p:nvSpPr>
        <p:spPr/>
        <p:txBody>
          <a:bodyPr/>
          <a:lstStyle/>
          <a:p>
            <a:r>
              <a:rPr lang="en-US" dirty="0" smtClean="0"/>
              <a:t>Getting Map Keys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smtClean="0"/>
              <a:t>In order to use a Map View in your application you must first obtain an API key from the Android developer web site at </a:t>
            </a:r>
            <a:r>
              <a:rPr lang="en-US" smtClean="0">
                <a:hlinkClick r:id="rId2"/>
              </a:rPr>
              <a:t>http://code.google.com/android/maps-api-signup.html</a:t>
            </a:r>
            <a:r>
              <a:rPr lang="en-US" smtClean="0"/>
              <a:t>.</a:t>
            </a:r>
          </a:p>
          <a:p>
            <a:r>
              <a:rPr lang="en-US" smtClean="0"/>
              <a:t>Getting Your Development/Debugging MD5 Fingerprint</a:t>
            </a:r>
          </a:p>
          <a:p>
            <a:pPr lvl="1"/>
            <a:r>
              <a:rPr lang="en-US" smtClean="0"/>
              <a:t>Typically the debug keystore is stored in the following platform-specific locations:</a:t>
            </a:r>
          </a:p>
          <a:p>
            <a:pPr lvl="2"/>
            <a:r>
              <a:rPr lang="en-US" smtClean="0"/>
              <a:t>➤ Windows Vista \users\&lt;username&gt;\.android\debug.keystore</a:t>
            </a:r>
          </a:p>
          <a:p>
            <a:pPr lvl="2"/>
            <a:r>
              <a:rPr lang="en-US" smtClean="0"/>
              <a:t>➤ Windows XP \Documents and Settings\&lt;username&gt;\.android\debug.keystore</a:t>
            </a:r>
          </a:p>
          <a:p>
            <a:pPr lvl="2"/>
            <a:r>
              <a:rPr lang="en-US" smtClean="0"/>
              <a:t>➤ Linux or Mac ∼/.android/debug.keystore</a:t>
            </a:r>
          </a:p>
          <a:p>
            <a:r>
              <a:rPr lang="en-US" smtClean="0"/>
              <a:t>To find the MD5 fingerprint of your debug certificate use the keytool command from your Java installation, as shown here:</a:t>
            </a:r>
          </a:p>
          <a:p>
            <a:pPr lvl="1"/>
            <a:r>
              <a:rPr lang="en-US" smtClean="0"/>
              <a:t>keytool -list -alias androiddebugkey -keystore keystore_location&gt;debug.keystore -storepass android -keypass android</a:t>
            </a:r>
            <a:endParaRPr lang="en-US" dirty="0" smtClean="0"/>
          </a:p>
        </p:txBody>
      </p:sp>
    </p:spTree>
    <p:extLst>
      <p:ext uri="{BB962C8B-B14F-4D97-AF65-F5344CB8AC3E}">
        <p14:creationId xmlns:p14="http://schemas.microsoft.com/office/powerpoint/2010/main" val="426810793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p>
        </p:txBody>
      </p:sp>
      <p:sp>
        <p:nvSpPr>
          <p:cNvPr id="4" name="Text Placeholder 3"/>
          <p:cNvSpPr>
            <a:spLocks noGrp="1"/>
          </p:cNvSpPr>
          <p:nvPr>
            <p:ph type="body" sz="quarter" idx="12"/>
          </p:nvPr>
        </p:nvSpPr>
        <p:spPr/>
        <p:txBody>
          <a:bodyPr/>
          <a:lstStyle/>
          <a:p>
            <a:r>
              <a:rPr lang="en-US" dirty="0" smtClean="0"/>
              <a:t>Creating a Map-Based Activity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&lt;uses-library android:name="com.google.android.maps"/&gt;</a:t>
            </a:r>
          </a:p>
          <a:p>
            <a:r>
              <a:rPr lang="en-US" smtClean="0"/>
              <a:t>&lt;uses-permission android:name="android.permission.INTERNET"/&gt;</a:t>
            </a:r>
            <a:endParaRPr lang="en-US" dirty="0"/>
          </a:p>
        </p:txBody>
      </p:sp>
    </p:spTree>
    <p:extLst>
      <p:ext uri="{BB962C8B-B14F-4D97-AF65-F5344CB8AC3E}">
        <p14:creationId xmlns:p14="http://schemas.microsoft.com/office/powerpoint/2010/main" val="1702374883"/>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5" name="Text Placeholder 4"/>
          <p:cNvSpPr>
            <a:spLocks noGrp="1"/>
          </p:cNvSpPr>
          <p:nvPr>
            <p:ph type="body" sz="quarter" idx="12"/>
          </p:nvPr>
        </p:nvSpPr>
        <p:spPr/>
        <p:txBody>
          <a:bodyPr/>
          <a:lstStyle/>
          <a:p>
            <a:r>
              <a:rPr lang="en-US" dirty="0" smtClean="0"/>
              <a:t>Creating a Map-Based Activity</a:t>
            </a:r>
            <a:endParaRPr lang="en-US" dirty="0"/>
          </a:p>
        </p:txBody>
      </p:sp>
      <p:pic>
        <p:nvPicPr>
          <p:cNvPr id="334850" name="Picture 2"/>
          <p:cNvPicPr>
            <a:picLocks noChangeAspect="1" noChangeArrowheads="1"/>
          </p:cNvPicPr>
          <p:nvPr/>
        </p:nvPicPr>
        <p:blipFill>
          <a:blip r:embed="rId2" cstate="print"/>
          <a:srcRect/>
          <a:stretch>
            <a:fillRect/>
          </a:stretch>
        </p:blipFill>
        <p:spPr bwMode="auto">
          <a:xfrm>
            <a:off x="1543050" y="2057401"/>
            <a:ext cx="5943600" cy="3618722"/>
          </a:xfrm>
          <a:prstGeom prst="rect">
            <a:avLst/>
          </a:prstGeom>
          <a:noFill/>
          <a:ln w="9525">
            <a:noFill/>
            <a:miter lim="800000"/>
            <a:headEnd/>
            <a:tailEnd/>
          </a:ln>
          <a:effectLst/>
        </p:spPr>
      </p:pic>
    </p:spTree>
    <p:extLst>
      <p:ext uri="{BB962C8B-B14F-4D97-AF65-F5344CB8AC3E}">
        <p14:creationId xmlns:p14="http://schemas.microsoft.com/office/powerpoint/2010/main" val="4241357468"/>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5" name="Text Placeholder 4"/>
          <p:cNvSpPr>
            <a:spLocks noGrp="1"/>
          </p:cNvSpPr>
          <p:nvPr>
            <p:ph type="body" sz="quarter" idx="12"/>
          </p:nvPr>
        </p:nvSpPr>
        <p:spPr/>
        <p:txBody>
          <a:bodyPr/>
          <a:lstStyle/>
          <a:p>
            <a:r>
              <a:rPr lang="en-US" dirty="0" smtClean="0"/>
              <a:t>Creating a Map-Based Activity</a:t>
            </a:r>
            <a:endParaRPr lang="en-US" dirty="0"/>
          </a:p>
        </p:txBody>
      </p:sp>
      <p:pic>
        <p:nvPicPr>
          <p:cNvPr id="335874" name="Picture 2"/>
          <p:cNvPicPr>
            <a:picLocks noChangeAspect="1" noChangeArrowheads="1"/>
          </p:cNvPicPr>
          <p:nvPr/>
        </p:nvPicPr>
        <p:blipFill>
          <a:blip r:embed="rId2" cstate="print"/>
          <a:srcRect/>
          <a:stretch>
            <a:fillRect/>
          </a:stretch>
        </p:blipFill>
        <p:spPr bwMode="auto">
          <a:xfrm>
            <a:off x="1714501" y="2114550"/>
            <a:ext cx="5794970" cy="3028950"/>
          </a:xfrm>
          <a:prstGeom prst="rect">
            <a:avLst/>
          </a:prstGeom>
          <a:noFill/>
          <a:ln w="9525">
            <a:noFill/>
            <a:miter lim="800000"/>
            <a:headEnd/>
            <a:tailEnd/>
          </a:ln>
          <a:effectLst/>
        </p:spPr>
      </p:pic>
    </p:spTree>
    <p:extLst>
      <p:ext uri="{BB962C8B-B14F-4D97-AF65-F5344CB8AC3E}">
        <p14:creationId xmlns:p14="http://schemas.microsoft.com/office/powerpoint/2010/main" val="2670236954"/>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p>
        </p:txBody>
      </p:sp>
      <p:sp>
        <p:nvSpPr>
          <p:cNvPr id="6" name="Text Placeholder 5"/>
          <p:cNvSpPr>
            <a:spLocks noGrp="1"/>
          </p:cNvSpPr>
          <p:nvPr>
            <p:ph type="body" sz="quarter" idx="12"/>
          </p:nvPr>
        </p:nvSpPr>
        <p:spPr/>
        <p:txBody>
          <a:bodyPr/>
          <a:lstStyle/>
          <a:p>
            <a:r>
              <a:rPr lang="en-US" dirty="0" smtClean="0"/>
              <a:t>Configuring and Using Map Views</a:t>
            </a:r>
            <a:endParaRPr lang="en-US" dirty="0"/>
          </a:p>
        </p:txBody>
      </p:sp>
      <p:sp>
        <p:nvSpPr>
          <p:cNvPr id="3" name="Content Placeholder 2"/>
          <p:cNvSpPr>
            <a:spLocks noGrp="1"/>
          </p:cNvSpPr>
          <p:nvPr>
            <p:ph sz="quarter" idx="13"/>
          </p:nvPr>
        </p:nvSpPr>
        <p:spPr>
          <a:xfrm>
            <a:off x="152400" y="2133600"/>
            <a:ext cx="5257800" cy="4114800"/>
          </a:xfrm>
          <a:prstGeom prst="rect">
            <a:avLst/>
          </a:prstGeom>
        </p:spPr>
        <p:txBody>
          <a:bodyPr>
            <a:normAutofit fontScale="92500" lnSpcReduction="20000"/>
          </a:bodyPr>
          <a:lstStyle/>
          <a:p>
            <a:pPr marL="0" indent="0">
              <a:spcBef>
                <a:spcPts val="600"/>
              </a:spcBef>
              <a:buNone/>
            </a:pPr>
            <a:r>
              <a:rPr lang="en-US" dirty="0" err="1" smtClean="0"/>
              <a:t>mapView.setSatellite</a:t>
            </a:r>
            <a:r>
              <a:rPr lang="en-US" dirty="0" smtClean="0"/>
              <a:t>(true);</a:t>
            </a:r>
          </a:p>
          <a:p>
            <a:pPr marL="0" indent="0">
              <a:spcBef>
                <a:spcPts val="600"/>
              </a:spcBef>
              <a:buNone/>
            </a:pPr>
            <a:endParaRPr lang="en-US" dirty="0" smtClean="0"/>
          </a:p>
          <a:p>
            <a:pPr marL="0" indent="0">
              <a:spcBef>
                <a:spcPts val="600"/>
              </a:spcBef>
              <a:buNone/>
            </a:pPr>
            <a:r>
              <a:rPr lang="en-US" dirty="0" err="1" smtClean="0"/>
              <a:t>mapView.setStreetView</a:t>
            </a:r>
            <a:r>
              <a:rPr lang="en-US" dirty="0" smtClean="0"/>
              <a:t>(true);</a:t>
            </a:r>
          </a:p>
          <a:p>
            <a:pPr marL="0" indent="0">
              <a:spcBef>
                <a:spcPts val="600"/>
              </a:spcBef>
              <a:buNone/>
            </a:pPr>
            <a:endParaRPr lang="en-US" dirty="0" smtClean="0"/>
          </a:p>
          <a:p>
            <a:pPr marL="0" indent="0">
              <a:spcBef>
                <a:spcPts val="600"/>
              </a:spcBef>
              <a:buNone/>
            </a:pPr>
            <a:r>
              <a:rPr lang="en-US" dirty="0" err="1" smtClean="0"/>
              <a:t>mapView.setTraffic</a:t>
            </a:r>
            <a:r>
              <a:rPr lang="en-US" dirty="0" smtClean="0"/>
              <a:t>(true);</a:t>
            </a:r>
          </a:p>
          <a:p>
            <a:pPr marL="0" indent="0">
              <a:spcBef>
                <a:spcPts val="600"/>
              </a:spcBef>
              <a:buNone/>
            </a:pPr>
            <a:endParaRPr lang="en-US" dirty="0" smtClean="0"/>
          </a:p>
          <a:p>
            <a:pPr marL="0" indent="0">
              <a:spcBef>
                <a:spcPts val="600"/>
              </a:spcBef>
              <a:buNone/>
            </a:pPr>
            <a:r>
              <a:rPr lang="en-US" dirty="0" err="1" smtClean="0"/>
              <a:t>int</a:t>
            </a:r>
            <a:r>
              <a:rPr lang="en-US" dirty="0" smtClean="0"/>
              <a:t> </a:t>
            </a:r>
            <a:r>
              <a:rPr lang="en-US" dirty="0" err="1" smtClean="0"/>
              <a:t>maxZoom</a:t>
            </a:r>
            <a:r>
              <a:rPr lang="en-US" dirty="0" smtClean="0"/>
              <a:t> = </a:t>
            </a:r>
            <a:r>
              <a:rPr lang="en-US" dirty="0" err="1" smtClean="0"/>
              <a:t>mapView.getMaxZoomLevel</a:t>
            </a:r>
            <a:r>
              <a:rPr lang="en-US" dirty="0" smtClean="0"/>
              <a:t>();</a:t>
            </a:r>
          </a:p>
          <a:p>
            <a:pPr marL="0" indent="0">
              <a:spcBef>
                <a:spcPts val="600"/>
              </a:spcBef>
              <a:buNone/>
            </a:pPr>
            <a:endParaRPr lang="en-US" dirty="0" smtClean="0"/>
          </a:p>
          <a:p>
            <a:pPr marL="0" indent="0">
              <a:spcBef>
                <a:spcPts val="600"/>
              </a:spcBef>
              <a:buNone/>
            </a:pPr>
            <a:r>
              <a:rPr lang="en-US" dirty="0" err="1" smtClean="0"/>
              <a:t>GeoPoint</a:t>
            </a:r>
            <a:r>
              <a:rPr lang="en-US" dirty="0" smtClean="0"/>
              <a:t> center = </a:t>
            </a:r>
            <a:r>
              <a:rPr lang="en-US" dirty="0" err="1" smtClean="0"/>
              <a:t>mapView.getMapCenter</a:t>
            </a:r>
            <a:r>
              <a:rPr lang="en-US" dirty="0" smtClean="0"/>
              <a:t>();</a:t>
            </a:r>
          </a:p>
          <a:p>
            <a:pPr marL="0" indent="0">
              <a:spcBef>
                <a:spcPts val="600"/>
              </a:spcBef>
              <a:buNone/>
            </a:pPr>
            <a:endParaRPr lang="en-US" dirty="0" smtClean="0"/>
          </a:p>
          <a:p>
            <a:pPr marL="0" indent="0">
              <a:spcBef>
                <a:spcPts val="600"/>
              </a:spcBef>
              <a:buNone/>
            </a:pPr>
            <a:r>
              <a:rPr lang="en-US" dirty="0" err="1" smtClean="0"/>
              <a:t>int</a:t>
            </a:r>
            <a:r>
              <a:rPr lang="en-US" dirty="0" smtClean="0"/>
              <a:t> </a:t>
            </a:r>
            <a:r>
              <a:rPr lang="en-US" dirty="0" err="1" smtClean="0"/>
              <a:t>latSpan</a:t>
            </a:r>
            <a:r>
              <a:rPr lang="en-US" dirty="0" smtClean="0"/>
              <a:t> = </a:t>
            </a:r>
            <a:r>
              <a:rPr lang="en-US" dirty="0" err="1" smtClean="0"/>
              <a:t>mapView.getLatitudeSpan</a:t>
            </a:r>
            <a:r>
              <a:rPr lang="en-US" dirty="0" smtClean="0"/>
              <a:t>();</a:t>
            </a:r>
          </a:p>
          <a:p>
            <a:pPr marL="0" indent="0">
              <a:spcBef>
                <a:spcPts val="600"/>
              </a:spcBef>
              <a:buNone/>
            </a:pPr>
            <a:endParaRPr lang="en-US" dirty="0" smtClean="0"/>
          </a:p>
          <a:p>
            <a:pPr marL="0" indent="0">
              <a:spcBef>
                <a:spcPts val="600"/>
              </a:spcBef>
              <a:buNone/>
            </a:pPr>
            <a:r>
              <a:rPr lang="en-US" dirty="0" err="1" smtClean="0"/>
              <a:t>int</a:t>
            </a:r>
            <a:r>
              <a:rPr lang="en-US" dirty="0" smtClean="0"/>
              <a:t> </a:t>
            </a:r>
            <a:r>
              <a:rPr lang="en-US" dirty="0" err="1" smtClean="0"/>
              <a:t>longSpan</a:t>
            </a:r>
            <a:r>
              <a:rPr lang="en-US" dirty="0" smtClean="0"/>
              <a:t> = </a:t>
            </a:r>
            <a:r>
              <a:rPr lang="en-US" dirty="0" err="1" smtClean="0"/>
              <a:t>mapView.getLongitudeSpan</a:t>
            </a:r>
            <a:r>
              <a:rPr lang="en-US" dirty="0" smtClean="0"/>
              <a:t>();</a:t>
            </a:r>
          </a:p>
          <a:p>
            <a:pPr marL="0" indent="0">
              <a:spcBef>
                <a:spcPts val="600"/>
              </a:spcBef>
              <a:buNone/>
            </a:pPr>
            <a:endParaRPr lang="en-US" dirty="0" smtClean="0"/>
          </a:p>
          <a:p>
            <a:pPr marL="0" indent="0">
              <a:spcBef>
                <a:spcPts val="600"/>
              </a:spcBef>
              <a:buNone/>
            </a:pPr>
            <a:r>
              <a:rPr lang="en-US" dirty="0" err="1" smtClean="0"/>
              <a:t>mapView.setBuiltInZoomControls</a:t>
            </a:r>
            <a:r>
              <a:rPr lang="en-US" dirty="0" smtClean="0"/>
              <a:t>(true);</a:t>
            </a:r>
            <a:endParaRPr lang="en-US" dirty="0"/>
          </a:p>
        </p:txBody>
      </p:sp>
      <p:pic>
        <p:nvPicPr>
          <p:cNvPr id="336898" name="Picture 2"/>
          <p:cNvPicPr>
            <a:picLocks noChangeAspect="1" noChangeArrowheads="1"/>
          </p:cNvPicPr>
          <p:nvPr/>
        </p:nvPicPr>
        <p:blipFill>
          <a:blip r:embed="rId2" cstate="print"/>
          <a:srcRect/>
          <a:stretch>
            <a:fillRect/>
          </a:stretch>
        </p:blipFill>
        <p:spPr bwMode="auto">
          <a:xfrm>
            <a:off x="5600701" y="1771650"/>
            <a:ext cx="2221706" cy="3900488"/>
          </a:xfrm>
          <a:prstGeom prst="rect">
            <a:avLst/>
          </a:prstGeom>
          <a:noFill/>
          <a:ln w="9525">
            <a:noFill/>
            <a:miter lim="800000"/>
            <a:headEnd/>
            <a:tailEnd/>
          </a:ln>
          <a:effectLst/>
        </p:spPr>
      </p:pic>
      <p:sp>
        <p:nvSpPr>
          <p:cNvPr id="5" name="TextBox 4"/>
          <p:cNvSpPr txBox="1"/>
          <p:nvPr/>
        </p:nvSpPr>
        <p:spPr>
          <a:xfrm>
            <a:off x="6400800" y="5723751"/>
            <a:ext cx="1552669" cy="369332"/>
          </a:xfrm>
          <a:prstGeom prst="rect">
            <a:avLst/>
          </a:prstGeom>
          <a:noFill/>
        </p:spPr>
        <p:txBody>
          <a:bodyPr wrap="none" rtlCol="0">
            <a:spAutoFit/>
          </a:bodyPr>
          <a:lstStyle/>
          <a:p>
            <a:r>
              <a:rPr lang="en-US" b="1" dirty="0"/>
              <a:t>Default View</a:t>
            </a:r>
          </a:p>
        </p:txBody>
      </p:sp>
    </p:spTree>
    <p:extLst>
      <p:ext uri="{BB962C8B-B14F-4D97-AF65-F5344CB8AC3E}">
        <p14:creationId xmlns:p14="http://schemas.microsoft.com/office/powerpoint/2010/main" val="441929179"/>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p>
        </p:txBody>
      </p:sp>
      <p:sp>
        <p:nvSpPr>
          <p:cNvPr id="4" name="Text Placeholder 3"/>
          <p:cNvSpPr>
            <a:spLocks noGrp="1"/>
          </p:cNvSpPr>
          <p:nvPr>
            <p:ph type="body" sz="quarter" idx="12"/>
          </p:nvPr>
        </p:nvSpPr>
        <p:spPr/>
        <p:txBody>
          <a:bodyPr/>
          <a:lstStyle/>
          <a:p>
            <a:r>
              <a:rPr lang="en-US" dirty="0" smtClean="0"/>
              <a:t>Using the Map Controller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Use the Map Controller to pan and zoom a </a:t>
            </a:r>
            <a:r>
              <a:rPr lang="en-US" dirty="0" err="1" smtClean="0"/>
              <a:t>MapView</a:t>
            </a:r>
            <a:r>
              <a:rPr lang="en-US" dirty="0" smtClean="0"/>
              <a:t>.</a:t>
            </a:r>
          </a:p>
          <a:p>
            <a:pPr marL="0" indent="0">
              <a:buNone/>
            </a:pPr>
            <a:r>
              <a:rPr lang="en-US" dirty="0" smtClean="0"/>
              <a:t>	</a:t>
            </a:r>
            <a:r>
              <a:rPr lang="en-US" dirty="0" err="1" smtClean="0"/>
              <a:t>MapController</a:t>
            </a:r>
            <a:r>
              <a:rPr lang="en-US" dirty="0" smtClean="0"/>
              <a:t> </a:t>
            </a:r>
            <a:r>
              <a:rPr lang="en-US" dirty="0" err="1" smtClean="0"/>
              <a:t>mapController</a:t>
            </a:r>
            <a:r>
              <a:rPr lang="en-US" dirty="0" smtClean="0"/>
              <a:t> = </a:t>
            </a:r>
            <a:r>
              <a:rPr lang="en-US" dirty="0" err="1" smtClean="0"/>
              <a:t>myMapView.getController</a:t>
            </a:r>
            <a:r>
              <a:rPr lang="en-US" dirty="0" smtClean="0"/>
              <a:t>();</a:t>
            </a:r>
          </a:p>
          <a:p>
            <a:r>
              <a:rPr lang="en-US" dirty="0" smtClean="0"/>
              <a:t>Map locations in the Android mapping classes are represented by </a:t>
            </a:r>
            <a:r>
              <a:rPr lang="en-US" dirty="0" err="1" smtClean="0"/>
              <a:t>GeoPoint</a:t>
            </a:r>
            <a:r>
              <a:rPr lang="en-US" dirty="0" smtClean="0"/>
              <a:t> objects, which contain latitude and longitude measured in </a:t>
            </a:r>
            <a:r>
              <a:rPr lang="en-US" dirty="0" err="1" smtClean="0"/>
              <a:t>microdegrees</a:t>
            </a:r>
            <a:r>
              <a:rPr lang="en-US" dirty="0" smtClean="0"/>
              <a:t>. </a:t>
            </a:r>
          </a:p>
          <a:p>
            <a:r>
              <a:rPr lang="en-US" dirty="0" smtClean="0"/>
              <a:t>To convert degrees to </a:t>
            </a:r>
            <a:r>
              <a:rPr lang="en-US" dirty="0" err="1" smtClean="0"/>
              <a:t>microdegrees</a:t>
            </a:r>
            <a:r>
              <a:rPr lang="en-US" dirty="0" smtClean="0"/>
              <a:t>, multiply by 1E6 (1,000,000).</a:t>
            </a:r>
          </a:p>
          <a:p>
            <a:pPr lvl="1"/>
            <a:r>
              <a:rPr lang="en-US" dirty="0" smtClean="0"/>
              <a:t>Double </a:t>
            </a:r>
            <a:r>
              <a:rPr lang="en-US" dirty="0" err="1" smtClean="0"/>
              <a:t>lat</a:t>
            </a:r>
            <a:r>
              <a:rPr lang="en-US" dirty="0" smtClean="0"/>
              <a:t> = 37.422006*1E6;</a:t>
            </a:r>
          </a:p>
          <a:p>
            <a:pPr lvl="1"/>
            <a:r>
              <a:rPr lang="en-US" dirty="0" smtClean="0"/>
              <a:t>Double </a:t>
            </a:r>
            <a:r>
              <a:rPr lang="en-US" dirty="0" err="1" smtClean="0"/>
              <a:t>lng</a:t>
            </a:r>
            <a:r>
              <a:rPr lang="en-US" dirty="0" smtClean="0"/>
              <a:t> = -122.084095*1E6;</a:t>
            </a:r>
          </a:p>
          <a:p>
            <a:pPr lvl="1"/>
            <a:r>
              <a:rPr lang="en-US" dirty="0" err="1" smtClean="0"/>
              <a:t>GeoPoint</a:t>
            </a:r>
            <a:r>
              <a:rPr lang="en-US" dirty="0" smtClean="0"/>
              <a:t> point = new </a:t>
            </a:r>
            <a:r>
              <a:rPr lang="en-US" dirty="0" err="1" smtClean="0"/>
              <a:t>GeoPoint</a:t>
            </a:r>
            <a:r>
              <a:rPr lang="en-US" dirty="0" smtClean="0"/>
              <a:t>(</a:t>
            </a:r>
            <a:r>
              <a:rPr lang="en-US" dirty="0" err="1" smtClean="0"/>
              <a:t>lat.intValue</a:t>
            </a:r>
            <a:r>
              <a:rPr lang="en-US" dirty="0" smtClean="0"/>
              <a:t>(), </a:t>
            </a:r>
            <a:r>
              <a:rPr lang="en-US" dirty="0" err="1" smtClean="0"/>
              <a:t>lng.intValue</a:t>
            </a:r>
            <a:r>
              <a:rPr lang="en-US" dirty="0" smtClean="0"/>
              <a:t>());</a:t>
            </a:r>
            <a:endParaRPr lang="en-US" dirty="0"/>
          </a:p>
        </p:txBody>
      </p:sp>
    </p:spTree>
    <p:extLst>
      <p:ext uri="{BB962C8B-B14F-4D97-AF65-F5344CB8AC3E}">
        <p14:creationId xmlns:p14="http://schemas.microsoft.com/office/powerpoint/2010/main" val="2980134411"/>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4" name="Text Placeholder 3"/>
          <p:cNvSpPr>
            <a:spLocks noGrp="1"/>
          </p:cNvSpPr>
          <p:nvPr>
            <p:ph type="body" sz="quarter" idx="12"/>
          </p:nvPr>
        </p:nvSpPr>
        <p:spPr/>
        <p:txBody>
          <a:bodyPr/>
          <a:lstStyle/>
          <a:p>
            <a:r>
              <a:rPr lang="en-US" dirty="0" smtClean="0"/>
              <a:t>Using the Map Controller</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Re-center and zoom the Map View using the setCenter and setZoom methods available on the Map View’sMapController.</a:t>
            </a:r>
          </a:p>
          <a:p>
            <a:pPr lvl="1"/>
            <a:r>
              <a:rPr lang="en-US" smtClean="0"/>
              <a:t>mapController.setCenter(point);</a:t>
            </a:r>
          </a:p>
          <a:p>
            <a:pPr lvl="1"/>
            <a:r>
              <a:rPr lang="en-US" smtClean="0"/>
              <a:t>mapController.setZoom(1);</a:t>
            </a:r>
          </a:p>
          <a:p>
            <a:r>
              <a:rPr lang="en-US" smtClean="0"/>
              <a:t>When you are using setZoom, 1 represents the widest (or most distant) zoom and 21 the tightest (nearest) view.</a:t>
            </a:r>
          </a:p>
          <a:p>
            <a:r>
              <a:rPr lang="en-US" smtClean="0"/>
              <a:t>The setCenter method will ‘‘jump’’ to a new location; to show a smooth transition use-</a:t>
            </a:r>
          </a:p>
          <a:p>
            <a:pPr lvl="1"/>
            <a:r>
              <a:rPr lang="en-US" smtClean="0"/>
              <a:t>mapController.animateTo(point);</a:t>
            </a:r>
            <a:endParaRPr lang="en-US" dirty="0"/>
          </a:p>
        </p:txBody>
      </p:sp>
    </p:spTree>
    <p:extLst>
      <p:ext uri="{BB962C8B-B14F-4D97-AF65-F5344CB8AC3E}">
        <p14:creationId xmlns:p14="http://schemas.microsoft.com/office/powerpoint/2010/main" val="1970284289"/>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p>
        </p:txBody>
      </p:sp>
      <p:sp>
        <p:nvSpPr>
          <p:cNvPr id="4" name="Text Placeholder 3"/>
          <p:cNvSpPr>
            <a:spLocks noGrp="1"/>
          </p:cNvSpPr>
          <p:nvPr>
            <p:ph type="body" sz="quarter" idx="12"/>
          </p:nvPr>
        </p:nvSpPr>
        <p:spPr/>
        <p:txBody>
          <a:bodyPr/>
          <a:lstStyle/>
          <a:p>
            <a:r>
              <a:rPr lang="en-US" dirty="0" smtClean="0"/>
              <a:t>Creating and Using Overlays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Overlays enable you to add annotations and click handling to MapViews. </a:t>
            </a:r>
          </a:p>
          <a:p>
            <a:r>
              <a:rPr lang="en-US" smtClean="0"/>
              <a:t>Each Overlay lets you draw 2D primitives, including text, lines, images, and shapes, directly onto a canvas, which is then overlaid onto a Map View.</a:t>
            </a:r>
          </a:p>
          <a:p>
            <a:r>
              <a:rPr lang="en-US" smtClean="0"/>
              <a:t>You can add several Overlays onto a single map. All the Overlays assigned to a Map View are added as layers, with newer layers potentially obscuring older ones.</a:t>
            </a:r>
          </a:p>
          <a:p>
            <a:r>
              <a:rPr lang="en-US" smtClean="0"/>
              <a:t>User clicks are passed through the stack until they are either handled by an Overlay or registered as clicks on the Map View itself.</a:t>
            </a:r>
            <a:endParaRPr lang="en-US" dirty="0"/>
          </a:p>
        </p:txBody>
      </p:sp>
    </p:spTree>
    <p:extLst>
      <p:ext uri="{BB962C8B-B14F-4D97-AF65-F5344CB8AC3E}">
        <p14:creationId xmlns:p14="http://schemas.microsoft.com/office/powerpoint/2010/main" val="3891687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828800"/>
            <a:ext cx="8305800" cy="4153678"/>
          </a:xfrm>
          <a:prstGeom prst="rect">
            <a:avLst/>
          </a:prstGeom>
        </p:spPr>
      </p:pic>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p:txBody>
          <a:bodyPr/>
          <a:lstStyle/>
          <a:p>
            <a:r>
              <a:rPr lang="en-US" dirty="0" smtClean="0"/>
              <a:t>Multi-API version rendering</a:t>
            </a:r>
          </a:p>
          <a:p>
            <a:endParaRPr lang="en-US" dirty="0"/>
          </a:p>
        </p:txBody>
      </p:sp>
    </p:spTree>
    <p:extLst>
      <p:ext uri="{BB962C8B-B14F-4D97-AF65-F5344CB8AC3E}">
        <p14:creationId xmlns:p14="http://schemas.microsoft.com/office/powerpoint/2010/main" val="74786170"/>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p>
        </p:txBody>
      </p:sp>
      <p:sp>
        <p:nvSpPr>
          <p:cNvPr id="4" name="Text Placeholder 3"/>
          <p:cNvSpPr>
            <a:spLocks noGrp="1"/>
          </p:cNvSpPr>
          <p:nvPr>
            <p:ph type="body" sz="quarter" idx="12"/>
          </p:nvPr>
        </p:nvSpPr>
        <p:spPr/>
        <p:txBody>
          <a:bodyPr/>
          <a:lstStyle/>
          <a:p>
            <a:r>
              <a:rPr lang="en-US" dirty="0" smtClean="0"/>
              <a:t>Creating New Overlays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Each Overlay is a canvas with a transparent background that is layered onto a Map View and used to handle map touch events.</a:t>
            </a:r>
          </a:p>
          <a:p>
            <a:r>
              <a:rPr lang="en-US" dirty="0" smtClean="0"/>
              <a:t>To add a new Overlay create a new class that extends Overlay. </a:t>
            </a:r>
          </a:p>
          <a:p>
            <a:r>
              <a:rPr lang="en-US" dirty="0" smtClean="0"/>
              <a:t>Override the draw method to draw the annotations you want to add, and override </a:t>
            </a:r>
            <a:r>
              <a:rPr lang="en-US" dirty="0" err="1" smtClean="0"/>
              <a:t>onTap</a:t>
            </a:r>
            <a:r>
              <a:rPr lang="en-US" dirty="0" smtClean="0"/>
              <a:t> to react to user clicks (generally made when the user taps an annotation added by this Overlay).</a:t>
            </a:r>
            <a:endParaRPr lang="en-US" dirty="0"/>
          </a:p>
        </p:txBody>
      </p:sp>
    </p:spTree>
    <p:extLst>
      <p:ext uri="{BB962C8B-B14F-4D97-AF65-F5344CB8AC3E}">
        <p14:creationId xmlns:p14="http://schemas.microsoft.com/office/powerpoint/2010/main" val="127045535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6" name="Text Placeholder 5"/>
          <p:cNvSpPr>
            <a:spLocks noGrp="1"/>
          </p:cNvSpPr>
          <p:nvPr>
            <p:ph type="body" sz="quarter" idx="12"/>
          </p:nvPr>
        </p:nvSpPr>
        <p:spPr/>
        <p:txBody>
          <a:bodyPr/>
          <a:lstStyle/>
          <a:p>
            <a:r>
              <a:rPr lang="en-US" dirty="0" smtClean="0"/>
              <a:t>Projections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canvas used to draw Overlay annotations is a standard Canvas that represents the visible display surface. </a:t>
            </a:r>
          </a:p>
          <a:p>
            <a:r>
              <a:rPr lang="en-US" smtClean="0"/>
              <a:t>To add annotations based on physical locations, you need to convert between geographical points and screen coordinates.</a:t>
            </a:r>
          </a:p>
          <a:p>
            <a:r>
              <a:rPr lang="en-US" smtClean="0"/>
              <a:t>The Projection class lets you translate between latitude/longitude coordinates (stored as GeoPoints) and x/y screen pixel coordinates (stored as Points).</a:t>
            </a:r>
            <a:endParaRPr lang="en-US" dirty="0"/>
          </a:p>
        </p:txBody>
      </p:sp>
      <p:pic>
        <p:nvPicPr>
          <p:cNvPr id="337923" name="Picture 3"/>
          <p:cNvPicPr>
            <a:picLocks noChangeAspect="1" noChangeArrowheads="1"/>
          </p:cNvPicPr>
          <p:nvPr/>
        </p:nvPicPr>
        <p:blipFill>
          <a:blip r:embed="rId2" cstate="print"/>
          <a:srcRect/>
          <a:stretch>
            <a:fillRect/>
          </a:stretch>
        </p:blipFill>
        <p:spPr bwMode="auto">
          <a:xfrm>
            <a:off x="1828801" y="4762500"/>
            <a:ext cx="5340863" cy="1300163"/>
          </a:xfrm>
          <a:prstGeom prst="rect">
            <a:avLst/>
          </a:prstGeom>
          <a:noFill/>
          <a:ln w="9525">
            <a:noFill/>
            <a:miter lim="800000"/>
            <a:headEnd/>
            <a:tailEnd/>
          </a:ln>
          <a:effectLst/>
        </p:spPr>
      </p:pic>
      <p:pic>
        <p:nvPicPr>
          <p:cNvPr id="337924" name="Picture 4"/>
          <p:cNvPicPr>
            <a:picLocks noChangeAspect="1" noChangeArrowheads="1"/>
          </p:cNvPicPr>
          <p:nvPr/>
        </p:nvPicPr>
        <p:blipFill>
          <a:blip r:embed="rId3" cstate="print"/>
          <a:srcRect/>
          <a:stretch>
            <a:fillRect/>
          </a:stretch>
        </p:blipFill>
        <p:spPr bwMode="auto">
          <a:xfrm>
            <a:off x="1943100" y="4419600"/>
            <a:ext cx="5491370" cy="285750"/>
          </a:xfrm>
          <a:prstGeom prst="rect">
            <a:avLst/>
          </a:prstGeom>
          <a:noFill/>
          <a:ln w="9525">
            <a:noFill/>
            <a:miter lim="800000"/>
            <a:headEnd/>
            <a:tailEnd/>
          </a:ln>
          <a:effectLst/>
        </p:spPr>
      </p:pic>
    </p:spTree>
    <p:extLst>
      <p:ext uri="{BB962C8B-B14F-4D97-AF65-F5344CB8AC3E}">
        <p14:creationId xmlns:p14="http://schemas.microsoft.com/office/powerpoint/2010/main" val="3479273762"/>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5" name="Text Placeholder 4"/>
          <p:cNvSpPr>
            <a:spLocks noGrp="1"/>
          </p:cNvSpPr>
          <p:nvPr>
            <p:ph type="body" sz="quarter" idx="12"/>
          </p:nvPr>
        </p:nvSpPr>
        <p:spPr/>
        <p:txBody>
          <a:bodyPr/>
          <a:lstStyle/>
          <a:p>
            <a:r>
              <a:rPr lang="en-US" dirty="0" smtClean="0"/>
              <a:t>Adding &amp; Removing Overlays</a:t>
            </a:r>
            <a:endParaRPr lang="en-US" dirty="0"/>
          </a:p>
        </p:txBody>
      </p:sp>
      <p:pic>
        <p:nvPicPr>
          <p:cNvPr id="338947" name="Picture 3"/>
          <p:cNvPicPr>
            <a:picLocks noChangeAspect="1" noChangeArrowheads="1"/>
          </p:cNvPicPr>
          <p:nvPr/>
        </p:nvPicPr>
        <p:blipFill>
          <a:blip r:embed="rId2" cstate="print"/>
          <a:srcRect/>
          <a:stretch>
            <a:fillRect/>
          </a:stretch>
        </p:blipFill>
        <p:spPr bwMode="auto">
          <a:xfrm>
            <a:off x="1943101" y="2400300"/>
            <a:ext cx="5619274" cy="1028700"/>
          </a:xfrm>
          <a:prstGeom prst="rect">
            <a:avLst/>
          </a:prstGeom>
          <a:noFill/>
          <a:ln w="9525">
            <a:noFill/>
            <a:miter lim="800000"/>
            <a:headEnd/>
            <a:tailEnd/>
          </a:ln>
          <a:effectLst/>
        </p:spPr>
      </p:pic>
    </p:spTree>
    <p:extLst>
      <p:ext uri="{BB962C8B-B14F-4D97-AF65-F5344CB8AC3E}">
        <p14:creationId xmlns:p14="http://schemas.microsoft.com/office/powerpoint/2010/main" val="3131865668"/>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MAPS</a:t>
            </a:r>
            <a:endParaRPr lang="en-US" dirty="0"/>
          </a:p>
        </p:txBody>
      </p:sp>
      <p:sp>
        <p:nvSpPr>
          <p:cNvPr id="4" name="Text Placeholder 3"/>
          <p:cNvSpPr>
            <a:spLocks noGrp="1"/>
          </p:cNvSpPr>
          <p:nvPr>
            <p:ph type="body" sz="quarter" idx="12"/>
          </p:nvPr>
        </p:nvSpPr>
        <p:spPr/>
        <p:txBody>
          <a:bodyPr/>
          <a:lstStyle/>
          <a:p>
            <a:r>
              <a:rPr lang="en-US" dirty="0" smtClean="0"/>
              <a:t>Lab</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77500" lnSpcReduction="20000"/>
          </a:bodyPr>
          <a:lstStyle/>
          <a:p>
            <a:r>
              <a:rPr lang="en-US" dirty="0" smtClean="0"/>
              <a:t>Set GPS coordinates in emulator and read them</a:t>
            </a:r>
          </a:p>
          <a:p>
            <a:pPr lvl="1"/>
            <a:r>
              <a:rPr lang="en-US" dirty="0" smtClean="0"/>
              <a:t>Where Am I – 1 Project</a:t>
            </a:r>
          </a:p>
          <a:p>
            <a:r>
              <a:rPr lang="en-US" dirty="0" smtClean="0"/>
              <a:t>Receive coordinate update</a:t>
            </a:r>
          </a:p>
          <a:p>
            <a:pPr lvl="1"/>
            <a:r>
              <a:rPr lang="en-US" dirty="0" smtClean="0"/>
              <a:t>Where Am I – 2 Project</a:t>
            </a:r>
          </a:p>
          <a:p>
            <a:r>
              <a:rPr lang="en-US" dirty="0" smtClean="0"/>
              <a:t>Geocoding</a:t>
            </a:r>
          </a:p>
          <a:p>
            <a:pPr lvl="1"/>
            <a:r>
              <a:rPr lang="en-US" dirty="0" smtClean="0"/>
              <a:t>Where Am I – 3 Project</a:t>
            </a:r>
          </a:p>
          <a:p>
            <a:r>
              <a:rPr lang="en-US" dirty="0" smtClean="0"/>
              <a:t>Use google maps</a:t>
            </a:r>
          </a:p>
          <a:p>
            <a:pPr lvl="1"/>
            <a:r>
              <a:rPr lang="en-US" dirty="0" smtClean="0"/>
              <a:t>Where Am I – 4</a:t>
            </a:r>
          </a:p>
          <a:p>
            <a:r>
              <a:rPr lang="en-US" dirty="0" smtClean="0"/>
              <a:t>Create overlay over map</a:t>
            </a:r>
          </a:p>
          <a:p>
            <a:pPr lvl="1"/>
            <a:r>
              <a:rPr lang="en-US" dirty="0" smtClean="0"/>
              <a:t>Where Am I – 5</a:t>
            </a:r>
          </a:p>
          <a:p>
            <a:endParaRPr lang="en-US" dirty="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DEBUGGING</a:t>
            </a:r>
            <a:endParaRPr lang="en-US" dirty="0"/>
          </a:p>
        </p:txBody>
      </p:sp>
    </p:spTree>
    <p:extLst>
      <p:ext uri="{BB962C8B-B14F-4D97-AF65-F5344CB8AC3E}">
        <p14:creationId xmlns:p14="http://schemas.microsoft.com/office/powerpoint/2010/main" val="64524119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4" name="Text Placeholder 3"/>
          <p:cNvSpPr>
            <a:spLocks noGrp="1"/>
          </p:cNvSpPr>
          <p:nvPr>
            <p:ph type="body" sz="quarter" idx="12"/>
          </p:nvPr>
        </p:nvSpPr>
        <p:spPr>
          <a:xfrm>
            <a:off x="0" y="990600"/>
            <a:ext cx="8534400" cy="533400"/>
          </a:xfrm>
        </p:spPr>
        <p:txBody>
          <a:bodyPr/>
          <a:lstStyle/>
          <a:p>
            <a:r>
              <a:rPr lang="en-US" dirty="0" smtClean="0"/>
              <a:t>Debugging</a:t>
            </a:r>
            <a:endParaRPr lang="en-US" dirty="0"/>
          </a:p>
        </p:txBody>
      </p:sp>
      <p:sp>
        <p:nvSpPr>
          <p:cNvPr id="5" name="TextBox 4"/>
          <p:cNvSpPr txBox="1"/>
          <p:nvPr/>
        </p:nvSpPr>
        <p:spPr>
          <a:xfrm>
            <a:off x="0" y="1524000"/>
            <a:ext cx="9144000" cy="3108543"/>
          </a:xfrm>
          <a:prstGeom prst="rect">
            <a:avLst/>
          </a:prstGeom>
          <a:noFill/>
        </p:spPr>
        <p:txBody>
          <a:bodyPr wrap="square" rtlCol="0">
            <a:spAutoFit/>
          </a:bodyPr>
          <a:lstStyle/>
          <a:p>
            <a:r>
              <a:rPr lang="en-US" sz="1600" b="1" dirty="0" smtClean="0"/>
              <a:t>How to debug</a:t>
            </a:r>
            <a:r>
              <a:rPr lang="en-US" dirty="0" smtClean="0"/>
              <a:t>:</a:t>
            </a:r>
          </a:p>
          <a:p>
            <a:endParaRPr lang="en-US" dirty="0" smtClean="0"/>
          </a:p>
          <a:p>
            <a:pPr marL="342900" indent="-342900">
              <a:buAutoNum type="arabicPeriod"/>
            </a:pPr>
            <a:r>
              <a:rPr lang="en-US" sz="1600" dirty="0" smtClean="0"/>
              <a:t>Set a breakpoint on the line of code that we want to commence debug from</a:t>
            </a:r>
          </a:p>
          <a:p>
            <a:pPr marL="342900" indent="-342900">
              <a:buAutoNum type="arabicPeriod"/>
            </a:pPr>
            <a:endParaRPr lang="en-US" sz="1600" dirty="0" smtClean="0"/>
          </a:p>
          <a:p>
            <a:pPr marL="342900" indent="-342900">
              <a:buAutoNum type="arabicPeriod"/>
            </a:pPr>
            <a:r>
              <a:rPr lang="en-US" sz="1600" dirty="0" smtClean="0"/>
              <a:t>Run app in debug mode</a:t>
            </a:r>
          </a:p>
          <a:p>
            <a:pPr marL="342900" indent="-342900">
              <a:buAutoNum type="arabicPeriod"/>
            </a:pPr>
            <a:endParaRPr lang="en-US" sz="1600" dirty="0" smtClean="0"/>
          </a:p>
          <a:p>
            <a:pPr marL="342900" indent="-342900">
              <a:buAutoNum type="arabicPeriod"/>
            </a:pPr>
            <a:r>
              <a:rPr lang="en-US" sz="1600" dirty="0" smtClean="0"/>
              <a:t>Debug perspective will open at the breakpoint</a:t>
            </a:r>
          </a:p>
          <a:p>
            <a:pPr marL="342900" indent="-342900">
              <a:buAutoNum type="arabicPeriod"/>
            </a:pPr>
            <a:endParaRPr lang="en-US" sz="1600" dirty="0" smtClean="0"/>
          </a:p>
          <a:p>
            <a:pPr marL="342900" indent="-342900">
              <a:buAutoNum type="arabicPeriod"/>
            </a:pPr>
            <a:r>
              <a:rPr lang="en-US" sz="1600" dirty="0" smtClean="0"/>
              <a:t>F7 will run your code, line by line, and will "step into" any methods that the current file is calling, letting you dive deeper into your application.</a:t>
            </a:r>
          </a:p>
          <a:p>
            <a:pPr marL="342900" indent="-342900">
              <a:buAutoNum type="arabicPeriod"/>
            </a:pPr>
            <a:endParaRPr lang="en-US" sz="1600" dirty="0" smtClean="0"/>
          </a:p>
          <a:p>
            <a:pPr marL="342900" indent="-342900">
              <a:buAutoNum type="arabicPeriod"/>
            </a:pPr>
            <a:r>
              <a:rPr lang="en-US" sz="1600" dirty="0" smtClean="0"/>
              <a:t>F8 will run your code, line by line, but will "step over" any methods that the current file is calling.</a:t>
            </a:r>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4" name="Text Placeholder 3"/>
          <p:cNvSpPr>
            <a:spLocks noGrp="1"/>
          </p:cNvSpPr>
          <p:nvPr>
            <p:ph type="body" sz="quarter" idx="12"/>
          </p:nvPr>
        </p:nvSpPr>
        <p:spPr>
          <a:xfrm>
            <a:off x="0" y="990600"/>
            <a:ext cx="8534400" cy="533400"/>
          </a:xfrm>
        </p:spPr>
        <p:txBody>
          <a:bodyPr/>
          <a:lstStyle/>
          <a:p>
            <a:r>
              <a:rPr lang="en-US" dirty="0" smtClean="0"/>
              <a:t>Debug Perspective</a:t>
            </a:r>
            <a:endParaRPr lang="en-US" dirty="0"/>
          </a:p>
        </p:txBody>
      </p:sp>
      <p:sp>
        <p:nvSpPr>
          <p:cNvPr id="5" name="TextBox 4"/>
          <p:cNvSpPr txBox="1"/>
          <p:nvPr/>
        </p:nvSpPr>
        <p:spPr>
          <a:xfrm>
            <a:off x="0" y="4590871"/>
            <a:ext cx="9144000" cy="1600438"/>
          </a:xfrm>
          <a:prstGeom prst="rect">
            <a:avLst/>
          </a:prstGeom>
          <a:noFill/>
        </p:spPr>
        <p:txBody>
          <a:bodyPr wrap="square" rtlCol="0">
            <a:spAutoFit/>
          </a:bodyPr>
          <a:lstStyle/>
          <a:p>
            <a:pPr marL="342900" indent="-342900">
              <a:buFont typeface="+mj-lt"/>
              <a:buAutoNum type="arabicPeriod"/>
            </a:pPr>
            <a:r>
              <a:rPr lang="en-US" sz="1600" dirty="0" smtClean="0"/>
              <a:t>Click </a:t>
            </a:r>
            <a:r>
              <a:rPr lang="en-US" sz="1600" b="1" dirty="0" smtClean="0"/>
              <a:t>Attach debugger to Android </a:t>
            </a:r>
            <a:r>
              <a:rPr lang="en-US" sz="1600" b="1" dirty="0" err="1" smtClean="0"/>
              <a:t>proccess</a:t>
            </a:r>
            <a:r>
              <a:rPr lang="en-US" sz="1600" dirty="0" smtClean="0"/>
              <a:t> .</a:t>
            </a:r>
          </a:p>
          <a:p>
            <a:pPr marL="342900" indent="-342900">
              <a:buFont typeface="+mj-lt"/>
              <a:buAutoNum type="arabicPeriod"/>
            </a:pPr>
            <a:endParaRPr lang="en-US" sz="1600" dirty="0" smtClean="0"/>
          </a:p>
          <a:p>
            <a:pPr marL="342900" indent="-342900">
              <a:buFont typeface="+mj-lt"/>
              <a:buAutoNum type="arabicPeriod"/>
            </a:pPr>
            <a:r>
              <a:rPr lang="en-US" sz="1600" dirty="0" smtClean="0"/>
              <a:t>In the </a:t>
            </a:r>
            <a:r>
              <a:rPr lang="en-US" sz="1600" i="1" dirty="0" smtClean="0"/>
              <a:t>Choose Process</a:t>
            </a:r>
            <a:r>
              <a:rPr lang="en-US" sz="1600" dirty="0" smtClean="0"/>
              <a:t> window, select the device and app you want to attach the debugger to.</a:t>
            </a:r>
          </a:p>
          <a:p>
            <a:pPr marL="342900" indent="-342900">
              <a:buFont typeface="+mj-lt"/>
              <a:buAutoNum type="arabicPeriod"/>
            </a:pPr>
            <a:endParaRPr lang="en-US" sz="1600" dirty="0" smtClean="0"/>
          </a:p>
          <a:p>
            <a:pPr marL="342900" indent="-342900">
              <a:buFont typeface="+mj-lt"/>
              <a:buAutoNum type="arabicPeriod"/>
            </a:pPr>
            <a:r>
              <a:rPr lang="en-US" sz="1600" dirty="0" smtClean="0"/>
              <a:t>To open the </a:t>
            </a:r>
            <a:r>
              <a:rPr lang="en-US" sz="1600" i="1" dirty="0" smtClean="0"/>
              <a:t>Debug</a:t>
            </a:r>
            <a:r>
              <a:rPr lang="en-US" sz="1600" dirty="0" smtClean="0"/>
              <a:t> tool window, click </a:t>
            </a:r>
            <a:r>
              <a:rPr lang="en-US" sz="1600" b="1" dirty="0" smtClean="0"/>
              <a:t>Debug</a:t>
            </a:r>
            <a:endParaRPr lang="en-US" sz="1600" dirty="0" smtClean="0"/>
          </a:p>
          <a:p>
            <a:pPr marL="342900" indent="-342900">
              <a:buAutoNum type="arabicPeriod"/>
            </a:pPr>
            <a:endParaRPr lang="en-US" dirty="0" smtClean="0"/>
          </a:p>
        </p:txBody>
      </p:sp>
      <p:pic>
        <p:nvPicPr>
          <p:cNvPr id="1026" name="Picture 2"/>
          <p:cNvPicPr>
            <a:picLocks noChangeAspect="1" noChangeArrowheads="1"/>
          </p:cNvPicPr>
          <p:nvPr/>
        </p:nvPicPr>
        <p:blipFill>
          <a:blip r:embed="rId2" cstate="print"/>
          <a:srcRect/>
          <a:stretch>
            <a:fillRect/>
          </a:stretch>
        </p:blipFill>
        <p:spPr bwMode="auto">
          <a:xfrm>
            <a:off x="838200" y="1581150"/>
            <a:ext cx="7134225" cy="283845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4" name="Text Placeholder 3"/>
          <p:cNvSpPr>
            <a:spLocks noGrp="1"/>
          </p:cNvSpPr>
          <p:nvPr>
            <p:ph type="body" sz="quarter" idx="12"/>
          </p:nvPr>
        </p:nvSpPr>
        <p:spPr>
          <a:xfrm>
            <a:off x="0" y="990600"/>
            <a:ext cx="8534400" cy="533400"/>
          </a:xfrm>
        </p:spPr>
        <p:txBody>
          <a:bodyPr/>
          <a:lstStyle/>
          <a:p>
            <a:r>
              <a:rPr lang="en-US" dirty="0" err="1" smtClean="0"/>
              <a:t>Logcat</a:t>
            </a:r>
            <a:endParaRPr lang="en-US" dirty="0"/>
          </a:p>
        </p:txBody>
      </p:sp>
      <p:sp>
        <p:nvSpPr>
          <p:cNvPr id="5" name="TextBox 4"/>
          <p:cNvSpPr txBox="1"/>
          <p:nvPr/>
        </p:nvSpPr>
        <p:spPr>
          <a:xfrm>
            <a:off x="0" y="1676400"/>
            <a:ext cx="3657600" cy="4801314"/>
          </a:xfrm>
          <a:prstGeom prst="rect">
            <a:avLst/>
          </a:prstGeom>
          <a:noFill/>
        </p:spPr>
        <p:txBody>
          <a:bodyPr wrap="square" rtlCol="0">
            <a:spAutoFit/>
          </a:bodyPr>
          <a:lstStyle/>
          <a:p>
            <a:pPr marL="342900" indent="-342900">
              <a:buFont typeface="+mj-lt"/>
              <a:buAutoNum type="arabicPeriod"/>
            </a:pPr>
            <a:r>
              <a:rPr lang="en-US" sz="1600" dirty="0" err="1" smtClean="0"/>
              <a:t>Logcat</a:t>
            </a:r>
            <a:r>
              <a:rPr lang="en-US" sz="1600" dirty="0" smtClean="0"/>
              <a:t> can be used to print important messages (e.g. return values, exceptions)</a:t>
            </a:r>
          </a:p>
          <a:p>
            <a:pPr marL="342900" indent="-342900">
              <a:buFont typeface="+mj-lt"/>
              <a:buAutoNum type="arabicPeriod"/>
            </a:pPr>
            <a:endParaRPr lang="en-US" sz="1600" dirty="0" smtClean="0"/>
          </a:p>
          <a:p>
            <a:pPr marL="342900" indent="-342900">
              <a:buFont typeface="+mj-lt"/>
              <a:buAutoNum type="arabicPeriod"/>
            </a:pPr>
            <a:r>
              <a:rPr lang="en-US" sz="1600" dirty="0" smtClean="0"/>
              <a:t>Log type modes include:</a:t>
            </a:r>
          </a:p>
          <a:p>
            <a:pPr marL="342900" indent="-342900">
              <a:buFont typeface="+mj-lt"/>
              <a:buAutoNum type="arabicPeriod"/>
            </a:pPr>
            <a:endParaRPr lang="en-US" sz="1600" dirty="0" smtClean="0"/>
          </a:p>
          <a:p>
            <a:pPr marL="800100" lvl="1" indent="-342900">
              <a:buFont typeface="+mj-lt"/>
              <a:buAutoNum type="arabicPeriod"/>
            </a:pPr>
            <a:r>
              <a:rPr lang="en-US" sz="1600" dirty="0" smtClean="0">
                <a:hlinkClick r:id="rId2"/>
              </a:rPr>
              <a:t>v(String, String)</a:t>
            </a:r>
            <a:r>
              <a:rPr lang="en-US" sz="1600" dirty="0" smtClean="0"/>
              <a:t> (verbose)</a:t>
            </a:r>
          </a:p>
          <a:p>
            <a:pPr marL="800100" lvl="1" indent="-342900">
              <a:buFont typeface="+mj-lt"/>
              <a:buAutoNum type="arabicPeriod"/>
            </a:pPr>
            <a:r>
              <a:rPr lang="en-US" sz="1600" dirty="0" smtClean="0">
                <a:hlinkClick r:id="rId2"/>
              </a:rPr>
              <a:t>d(String, String)</a:t>
            </a:r>
            <a:r>
              <a:rPr lang="en-US" sz="1600" dirty="0" smtClean="0"/>
              <a:t> (debug)</a:t>
            </a:r>
          </a:p>
          <a:p>
            <a:pPr marL="800100" lvl="1" indent="-342900">
              <a:buFont typeface="+mj-lt"/>
              <a:buAutoNum type="arabicPeriod"/>
            </a:pPr>
            <a:r>
              <a:rPr lang="en-US" sz="1600" dirty="0" err="1" smtClean="0">
                <a:hlinkClick r:id="rId2"/>
              </a:rPr>
              <a:t>i</a:t>
            </a:r>
            <a:r>
              <a:rPr lang="en-US" sz="1600" dirty="0" smtClean="0">
                <a:hlinkClick r:id="rId2"/>
              </a:rPr>
              <a:t>(String, String)</a:t>
            </a:r>
            <a:r>
              <a:rPr lang="en-US" sz="1600" dirty="0" smtClean="0"/>
              <a:t> (information)</a:t>
            </a:r>
          </a:p>
          <a:p>
            <a:pPr marL="800100" lvl="1" indent="-342900">
              <a:buFont typeface="+mj-lt"/>
              <a:buAutoNum type="arabicPeriod"/>
            </a:pPr>
            <a:r>
              <a:rPr lang="en-US" sz="1600" dirty="0" smtClean="0">
                <a:hlinkClick r:id="rId2"/>
              </a:rPr>
              <a:t>w(String, String)</a:t>
            </a:r>
            <a:r>
              <a:rPr lang="en-US" sz="1600" dirty="0" smtClean="0"/>
              <a:t> (warning)</a:t>
            </a:r>
          </a:p>
          <a:p>
            <a:pPr marL="800100" lvl="1" indent="-342900">
              <a:buFont typeface="+mj-lt"/>
              <a:buAutoNum type="arabicPeriod"/>
            </a:pPr>
            <a:r>
              <a:rPr lang="en-US" sz="1600" dirty="0" smtClean="0">
                <a:hlinkClick r:id="rId2"/>
              </a:rPr>
              <a:t>e(String, String)</a:t>
            </a:r>
            <a:r>
              <a:rPr lang="en-US" sz="1600" dirty="0" smtClean="0"/>
              <a:t> (error)</a:t>
            </a:r>
          </a:p>
          <a:p>
            <a:pPr marL="342900" indent="-342900">
              <a:buFont typeface="+mj-lt"/>
              <a:buAutoNum type="arabicPeriod"/>
            </a:pPr>
            <a:endParaRPr lang="en-US" sz="1600" dirty="0" smtClean="0"/>
          </a:p>
          <a:p>
            <a:pPr marL="342900" indent="-342900">
              <a:buFont typeface="+mj-lt"/>
              <a:buAutoNum type="arabicPeriod"/>
            </a:pPr>
            <a:r>
              <a:rPr lang="en-US" sz="1600" dirty="0" smtClean="0"/>
              <a:t>Example:</a:t>
            </a:r>
          </a:p>
          <a:p>
            <a:pPr marL="342900" indent="-342900"/>
            <a:r>
              <a:rPr lang="en-US" sz="1600" i="1" dirty="0" smtClean="0"/>
              <a:t>	</a:t>
            </a:r>
            <a:r>
              <a:rPr lang="en-US" sz="1600" i="1" dirty="0" err="1" smtClean="0"/>
              <a:t>Log.d</a:t>
            </a:r>
            <a:r>
              <a:rPr lang="en-US" sz="1600" i="1" dirty="0" smtClean="0"/>
              <a:t> (“My Activity”, </a:t>
            </a:r>
            <a:r>
              <a:rPr lang="en-US" sz="1600" i="1" dirty="0" err="1" smtClean="0"/>
              <a:t>e.toString</a:t>
            </a:r>
            <a:r>
              <a:rPr lang="en-US" sz="1600" i="1" dirty="0" smtClean="0"/>
              <a:t>()) </a:t>
            </a:r>
            <a:r>
              <a:rPr lang="en-US" sz="1600" dirty="0" smtClean="0"/>
              <a:t>will print the Exception message to debug window</a:t>
            </a:r>
          </a:p>
          <a:p>
            <a:pPr marL="342900" indent="-342900">
              <a:buFont typeface="Wingdings" pitchFamily="2" charset="2"/>
              <a:buChar char="§"/>
            </a:pPr>
            <a:endParaRPr lang="en-US" sz="1600" dirty="0" smtClean="0"/>
          </a:p>
          <a:p>
            <a:pPr marL="342900" indent="-342900"/>
            <a:r>
              <a:rPr lang="en-US" sz="1600" dirty="0" smtClean="0"/>
              <a:t> </a:t>
            </a:r>
          </a:p>
          <a:p>
            <a:pPr marL="342900" indent="-342900">
              <a:buAutoNum type="arabicPeriod"/>
            </a:pPr>
            <a:endParaRPr lang="en-US" dirty="0" smtClean="0"/>
          </a:p>
        </p:txBody>
      </p:sp>
      <p:pic>
        <p:nvPicPr>
          <p:cNvPr id="6" name="Picture 5" descr="android_logcat_filtering_main.png"/>
          <p:cNvPicPr>
            <a:picLocks noChangeAspect="1"/>
          </p:cNvPicPr>
          <p:nvPr/>
        </p:nvPicPr>
        <p:blipFill>
          <a:blip r:embed="rId3" cstate="print"/>
          <a:stretch>
            <a:fillRect/>
          </a:stretch>
        </p:blipFill>
        <p:spPr>
          <a:xfrm>
            <a:off x="3733800" y="1699064"/>
            <a:ext cx="5334000" cy="2187136"/>
          </a:xfrm>
          <a:prstGeom prst="rect">
            <a:avLst/>
          </a:prstGeom>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DDMS – </a:t>
            </a:r>
            <a:r>
              <a:rPr lang="en-US" dirty="0" err="1" smtClean="0"/>
              <a:t>Dalvik</a:t>
            </a:r>
            <a:r>
              <a:rPr lang="en-US" dirty="0" smtClean="0"/>
              <a:t> Debug Monitor Service</a:t>
            </a:r>
            <a:endParaRPr lang="en-US" dirty="0"/>
          </a:p>
        </p:txBody>
      </p:sp>
      <p:sp>
        <p:nvSpPr>
          <p:cNvPr id="5" name="TextBox 4"/>
          <p:cNvSpPr txBox="1"/>
          <p:nvPr/>
        </p:nvSpPr>
        <p:spPr>
          <a:xfrm>
            <a:off x="0" y="1600200"/>
            <a:ext cx="3352800" cy="4616648"/>
          </a:xfrm>
          <a:prstGeom prst="rect">
            <a:avLst/>
          </a:prstGeom>
          <a:noFill/>
        </p:spPr>
        <p:txBody>
          <a:bodyPr wrap="square" rtlCol="0">
            <a:spAutoFit/>
          </a:bodyPr>
          <a:lstStyle/>
          <a:p>
            <a:pPr marL="342900" indent="-342900">
              <a:buAutoNum type="arabicPeriod"/>
            </a:pPr>
            <a:r>
              <a:rPr lang="en-US" sz="1400" b="1" dirty="0" smtClean="0"/>
              <a:t>Heap Usage</a:t>
            </a:r>
            <a:r>
              <a:rPr lang="en-US" sz="1400" dirty="0" smtClean="0"/>
              <a:t>: DDMS allows you to view how much heap memory a process is using. </a:t>
            </a:r>
          </a:p>
          <a:p>
            <a:pPr marL="342900" indent="-342900">
              <a:buAutoNum type="arabicPeriod"/>
            </a:pPr>
            <a:endParaRPr lang="en-US" sz="1400" dirty="0" smtClean="0"/>
          </a:p>
          <a:p>
            <a:pPr marL="342900" indent="-342900">
              <a:buAutoNum type="arabicPeriod"/>
            </a:pPr>
            <a:r>
              <a:rPr lang="en-US" sz="1400" b="1" dirty="0" smtClean="0"/>
              <a:t>Memory Allocation</a:t>
            </a:r>
            <a:r>
              <a:rPr lang="en-US" sz="1400" dirty="0" smtClean="0"/>
              <a:t>: DDMS provides a feature to track objects that are being allocated to memory</a:t>
            </a:r>
          </a:p>
          <a:p>
            <a:pPr marL="342900" indent="-342900">
              <a:buAutoNum type="arabicPeriod"/>
            </a:pPr>
            <a:endParaRPr lang="en-US" sz="1400" dirty="0" smtClean="0"/>
          </a:p>
          <a:p>
            <a:pPr marL="342900" indent="-342900">
              <a:buAutoNum type="arabicPeriod"/>
            </a:pPr>
            <a:r>
              <a:rPr lang="en-US" sz="1400" b="1" dirty="0" smtClean="0"/>
              <a:t>File Explorer</a:t>
            </a:r>
            <a:r>
              <a:rPr lang="en-US" sz="1400" dirty="0" smtClean="0"/>
              <a:t>: Allows you to view, copy, and delete files on the device.</a:t>
            </a:r>
          </a:p>
          <a:p>
            <a:pPr marL="342900" indent="-342900">
              <a:buAutoNum type="arabicPeriod"/>
            </a:pPr>
            <a:endParaRPr lang="en-US" sz="1400" dirty="0" smtClean="0"/>
          </a:p>
          <a:p>
            <a:pPr marL="342900" indent="-342900">
              <a:buAutoNum type="arabicPeriod"/>
            </a:pPr>
            <a:r>
              <a:rPr lang="en-US" sz="1400" b="1" dirty="0" smtClean="0"/>
              <a:t>Examine Threads</a:t>
            </a:r>
            <a:r>
              <a:rPr lang="en-US" sz="1400" dirty="0" smtClean="0"/>
              <a:t>: Shows you the currently running threads for a selected process.</a:t>
            </a:r>
          </a:p>
          <a:p>
            <a:pPr marL="342900" indent="-342900">
              <a:buAutoNum type="arabicPeriod"/>
            </a:pPr>
            <a:endParaRPr lang="en-US" sz="1400" dirty="0" smtClean="0"/>
          </a:p>
          <a:p>
            <a:pPr marL="342900" indent="-342900">
              <a:buAutoNum type="arabicPeriod"/>
            </a:pPr>
            <a:r>
              <a:rPr lang="en-US" sz="1400" b="1" dirty="0" smtClean="0"/>
              <a:t>Method Profiling</a:t>
            </a:r>
            <a:r>
              <a:rPr lang="en-US" sz="1400" dirty="0" smtClean="0"/>
              <a:t>: Track metrics about a method, such as number of calls, execution time, time spent</a:t>
            </a:r>
          </a:p>
          <a:p>
            <a:pPr marL="342900" indent="-342900">
              <a:buAutoNum type="arabicPeriod"/>
            </a:pPr>
            <a:endParaRPr lang="en-US" sz="1400" dirty="0" smtClean="0"/>
          </a:p>
          <a:p>
            <a:pPr marL="342900" indent="-342900">
              <a:buAutoNum type="arabicPeriod"/>
            </a:pPr>
            <a:r>
              <a:rPr lang="en-US" sz="1400" b="1" dirty="0" smtClean="0"/>
              <a:t>Emulate Phone Operations</a:t>
            </a:r>
            <a:r>
              <a:rPr lang="en-US" sz="1400" dirty="0" smtClean="0"/>
              <a:t>: Set n/w info, location, spoof calls/SMS</a:t>
            </a:r>
            <a:endParaRPr lang="en-US" dirty="0" smtClean="0"/>
          </a:p>
        </p:txBody>
      </p:sp>
      <p:pic>
        <p:nvPicPr>
          <p:cNvPr id="2050" name="Picture 2"/>
          <p:cNvPicPr>
            <a:picLocks noChangeAspect="1" noChangeArrowheads="1"/>
          </p:cNvPicPr>
          <p:nvPr/>
        </p:nvPicPr>
        <p:blipFill>
          <a:blip r:embed="rId2" cstate="print"/>
          <a:srcRect/>
          <a:stretch>
            <a:fillRect/>
          </a:stretch>
        </p:blipFill>
        <p:spPr bwMode="auto">
          <a:xfrm>
            <a:off x="3503374" y="1676400"/>
            <a:ext cx="5564426" cy="4235014"/>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DATA BACKUP</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a:xfrm>
            <a:off x="0" y="1143000"/>
            <a:ext cx="7772400" cy="533400"/>
          </a:xfrm>
        </p:spPr>
        <p:txBody>
          <a:bodyPr/>
          <a:lstStyle/>
          <a:p>
            <a:r>
              <a:rPr lang="en-US" sz="2000" dirty="0" smtClean="0"/>
              <a:t>Android Application Components</a:t>
            </a:r>
          </a:p>
          <a:p>
            <a:endParaRPr lang="en-US" dirty="0"/>
          </a:p>
        </p:txBody>
      </p:sp>
      <p:sp>
        <p:nvSpPr>
          <p:cNvPr id="7" name="TextBox 6"/>
          <p:cNvSpPr txBox="1"/>
          <p:nvPr/>
        </p:nvSpPr>
        <p:spPr>
          <a:xfrm>
            <a:off x="0" y="1676400"/>
            <a:ext cx="9144000" cy="4308872"/>
          </a:xfrm>
          <a:prstGeom prst="rect">
            <a:avLst/>
          </a:prstGeom>
          <a:noFill/>
        </p:spPr>
        <p:txBody>
          <a:bodyPr wrap="square" rtlCol="0">
            <a:spAutoFit/>
          </a:bodyPr>
          <a:lstStyle/>
          <a:p>
            <a:pPr marL="342900" indent="-342900">
              <a:buFont typeface="Wingdings" pitchFamily="2" charset="2"/>
              <a:buChar char="§"/>
            </a:pPr>
            <a:r>
              <a:rPr lang="en-US" sz="1400" b="1" dirty="0" smtClean="0"/>
              <a:t>Activities</a:t>
            </a:r>
            <a:r>
              <a:rPr lang="en-US" sz="1400" dirty="0" smtClean="0"/>
              <a:t> – An </a:t>
            </a:r>
            <a:r>
              <a:rPr lang="en-US" sz="1400" dirty="0" smtClean="0">
                <a:hlinkClick r:id="rId2"/>
              </a:rPr>
              <a:t>Activity</a:t>
            </a:r>
            <a:r>
              <a:rPr lang="en-US" sz="1400" dirty="0" smtClean="0"/>
              <a:t> is an application component that provides a screen with which users can interact in order to do something, such as dial the phone, take a photo, send an email, or view a map.</a:t>
            </a:r>
          </a:p>
          <a:p>
            <a:pPr marL="342900" indent="-342900"/>
            <a:endParaRPr lang="en-US" sz="1400" dirty="0" smtClean="0"/>
          </a:p>
          <a:p>
            <a:pPr marL="342900" indent="-342900">
              <a:buFont typeface="Wingdings" pitchFamily="2" charset="2"/>
              <a:buChar char="§"/>
            </a:pPr>
            <a:r>
              <a:rPr lang="en-US" sz="1400" b="1" dirty="0" smtClean="0"/>
              <a:t>Layouts </a:t>
            </a:r>
            <a:r>
              <a:rPr lang="en-US" sz="1400" dirty="0" smtClean="0"/>
              <a:t>- A layout defines the visual structure for a user interface, such as the UI for an </a:t>
            </a:r>
            <a:r>
              <a:rPr lang="en-US" sz="1400" dirty="0" smtClean="0">
                <a:hlinkClick r:id="rId3"/>
              </a:rPr>
              <a:t>activity</a:t>
            </a:r>
            <a:r>
              <a:rPr lang="en-US" sz="1400" dirty="0" smtClean="0"/>
              <a:t> or </a:t>
            </a:r>
            <a:r>
              <a:rPr lang="en-US" sz="1400" dirty="0" smtClean="0">
                <a:hlinkClick r:id="rId4"/>
              </a:rPr>
              <a:t>app widget</a:t>
            </a:r>
            <a:r>
              <a:rPr lang="en-US" sz="1400" dirty="0" smtClean="0"/>
              <a:t>.</a:t>
            </a:r>
          </a:p>
          <a:p>
            <a:pPr marL="342900" indent="-342900">
              <a:buFont typeface="Wingdings" pitchFamily="2" charset="2"/>
              <a:buChar char="§"/>
            </a:pPr>
            <a:endParaRPr lang="en-US" sz="1400" dirty="0" smtClean="0"/>
          </a:p>
          <a:p>
            <a:pPr marL="342900" indent="-342900">
              <a:buFont typeface="Wingdings" pitchFamily="2" charset="2"/>
              <a:buChar char="§"/>
            </a:pPr>
            <a:r>
              <a:rPr lang="en-US" sz="1400" b="1" dirty="0" smtClean="0"/>
              <a:t>Manifest</a:t>
            </a:r>
            <a:r>
              <a:rPr lang="en-US" sz="1400" dirty="0" smtClean="0"/>
              <a:t> -  The manifest file presents essential information about your app to the Android system, information the system must have before it can run any of the app's code.</a:t>
            </a:r>
          </a:p>
          <a:p>
            <a:pPr marL="342900" indent="-342900">
              <a:buFont typeface="Wingdings" pitchFamily="2" charset="2"/>
              <a:buChar char="§"/>
            </a:pPr>
            <a:endParaRPr lang="en-US" sz="1400" dirty="0" smtClean="0"/>
          </a:p>
          <a:p>
            <a:pPr marL="342900" indent="-342900">
              <a:buFont typeface="Wingdings" pitchFamily="2" charset="2"/>
              <a:buChar char="§"/>
            </a:pPr>
            <a:r>
              <a:rPr lang="en-US" sz="1400" b="1" dirty="0" smtClean="0"/>
              <a:t>Resources</a:t>
            </a:r>
            <a:r>
              <a:rPr lang="en-US" sz="1400" dirty="0" smtClean="0"/>
              <a:t> - Resources are the additional files and static content that your code uses, such as bitmaps, layout definitions, user interface strings, animation instructions, and more.</a:t>
            </a:r>
          </a:p>
          <a:p>
            <a:pPr marL="342900" indent="-342900">
              <a:buFont typeface="Wingdings" pitchFamily="2" charset="2"/>
              <a:buChar char="§"/>
            </a:pPr>
            <a:endParaRPr lang="en-US" sz="1400" dirty="0" smtClean="0"/>
          </a:p>
          <a:p>
            <a:pPr marL="342900" indent="-342900">
              <a:buFont typeface="Wingdings" pitchFamily="2" charset="2"/>
              <a:buChar char="§"/>
            </a:pPr>
            <a:r>
              <a:rPr lang="en-US" sz="1400" b="1" dirty="0" smtClean="0"/>
              <a:t>Intents</a:t>
            </a:r>
            <a:r>
              <a:rPr lang="en-US" sz="1400" dirty="0" smtClean="0"/>
              <a:t> - An </a:t>
            </a:r>
            <a:r>
              <a:rPr lang="en-US" sz="1400" dirty="0" smtClean="0">
                <a:hlinkClick r:id="rId5"/>
              </a:rPr>
              <a:t>Intent</a:t>
            </a:r>
            <a:r>
              <a:rPr lang="en-US" sz="1400" dirty="0" smtClean="0"/>
              <a:t> is a messaging object you can use to request an action from another </a:t>
            </a:r>
            <a:r>
              <a:rPr lang="en-US" sz="1400" dirty="0" smtClean="0">
                <a:hlinkClick r:id="rId6"/>
              </a:rPr>
              <a:t>app component</a:t>
            </a:r>
            <a:r>
              <a:rPr lang="en-US" sz="1400" dirty="0" smtClean="0"/>
              <a:t>. </a:t>
            </a:r>
          </a:p>
          <a:p>
            <a:pPr marL="342900" indent="-342900">
              <a:buFont typeface="Wingdings" pitchFamily="2" charset="2"/>
              <a:buChar char="§"/>
            </a:pPr>
            <a:endParaRPr lang="en-US" sz="1400" dirty="0" smtClean="0"/>
          </a:p>
          <a:p>
            <a:pPr marL="342900" indent="-342900">
              <a:buFont typeface="Wingdings" pitchFamily="2" charset="2"/>
              <a:buChar char="§"/>
            </a:pPr>
            <a:r>
              <a:rPr lang="en-US" sz="1400" b="1" dirty="0" smtClean="0"/>
              <a:t>Services</a:t>
            </a:r>
            <a:r>
              <a:rPr lang="en-US" sz="1400" dirty="0" smtClean="0"/>
              <a:t> - A </a:t>
            </a:r>
            <a:r>
              <a:rPr lang="en-US" sz="1400" dirty="0" smtClean="0">
                <a:hlinkClick r:id="rId7"/>
              </a:rPr>
              <a:t>Service</a:t>
            </a:r>
            <a:r>
              <a:rPr lang="en-US" sz="1400" dirty="0" smtClean="0"/>
              <a:t> is an application component that can perform long-running operations in the background and does not provide a user interface.</a:t>
            </a:r>
          </a:p>
          <a:p>
            <a:pPr marL="342900" indent="-342900">
              <a:buFont typeface="Wingdings" pitchFamily="2" charset="2"/>
              <a:buChar char="§"/>
            </a:pPr>
            <a:endParaRPr lang="en-US" sz="1400" dirty="0" smtClean="0"/>
          </a:p>
          <a:p>
            <a:pPr marL="342900" indent="-342900">
              <a:buFont typeface="Wingdings" pitchFamily="2" charset="2"/>
              <a:buChar char="§"/>
            </a:pPr>
            <a:r>
              <a:rPr lang="en-US" sz="1400" b="1" dirty="0" smtClean="0"/>
              <a:t>Content Providers</a:t>
            </a:r>
            <a:r>
              <a:rPr lang="en-US" sz="1400" dirty="0" smtClean="0"/>
              <a:t> - Content providers manage access to a structured set of data. They encapsulate the data, and provide mechanisms for defining data security.</a:t>
            </a:r>
            <a:endParaRPr lang="en-US" sz="14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Data Backup</a:t>
            </a:r>
            <a:endParaRPr lang="en-US" dirty="0"/>
          </a:p>
        </p:txBody>
      </p:sp>
      <p:sp>
        <p:nvSpPr>
          <p:cNvPr id="6" name="TextBox 5"/>
          <p:cNvSpPr txBox="1"/>
          <p:nvPr/>
        </p:nvSpPr>
        <p:spPr>
          <a:xfrm>
            <a:off x="0" y="2286000"/>
            <a:ext cx="9144000" cy="369332"/>
          </a:xfrm>
          <a:prstGeom prst="rect">
            <a:avLst/>
          </a:prstGeom>
          <a:noFill/>
        </p:spPr>
        <p:txBody>
          <a:bodyPr wrap="square" rtlCol="0">
            <a:spAutoFit/>
          </a:bodyPr>
          <a:lstStyle/>
          <a:p>
            <a:endParaRPr lang="en-US" dirty="0"/>
          </a:p>
        </p:txBody>
      </p:sp>
      <p:sp>
        <p:nvSpPr>
          <p:cNvPr id="804867" name="Rectangle 3"/>
          <p:cNvSpPr>
            <a:spLocks noChangeArrowheads="1"/>
          </p:cNvSpPr>
          <p:nvPr/>
        </p:nvSpPr>
        <p:spPr bwMode="auto">
          <a:xfrm>
            <a:off x="0" y="0"/>
            <a:ext cx="9144000" cy="0"/>
          </a:xfrm>
          <a:prstGeom prst="rect">
            <a:avLst/>
          </a:prstGeom>
          <a:solidFill>
            <a:srgbClr val="F7F7F7"/>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Roboto"/>
                <a:cs typeface="Arial" pitchFamily="34" charset="0"/>
              </a:rPr>
              <a:t>Android's </a:t>
            </a:r>
            <a:r>
              <a:rPr kumimoji="0" lang="en-US" sz="900" b="0" i="0" u="none" strike="noStrike" cap="none" normalizeH="0" baseline="0" smtClean="0">
                <a:ln>
                  <a:noFill/>
                </a:ln>
                <a:solidFill>
                  <a:srgbClr val="039BE5"/>
                </a:solidFill>
                <a:effectLst/>
                <a:latin typeface="Consolas" pitchFamily="49" charset="0"/>
                <a:cs typeface="Consolas" pitchFamily="49" charset="0"/>
                <a:hlinkClick r:id="rId2"/>
              </a:rPr>
              <a:t>backup</a:t>
            </a:r>
            <a:r>
              <a:rPr kumimoji="0" lang="en-US" sz="1200" b="0" i="0" u="none" strike="noStrike" cap="none" normalizeH="0" baseline="0" smtClean="0">
                <a:ln>
                  <a:noFill/>
                </a:ln>
                <a:solidFill>
                  <a:schemeClr val="tx1"/>
                </a:solidFill>
                <a:effectLst/>
                <a:latin typeface="Roboto"/>
                <a:cs typeface="Arial" pitchFamily="34" charset="0"/>
              </a:rPr>
              <a:t> service allows you to copy your persistent application data to remote "cloud" storage, in order to provide a restore point for the application data and settings. </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 Placeholder 3"/>
          <p:cNvSpPr txBox="1">
            <a:spLocks/>
          </p:cNvSpPr>
          <p:nvPr/>
        </p:nvSpPr>
        <p:spPr>
          <a:xfrm>
            <a:off x="0" y="1676400"/>
            <a:ext cx="9144000" cy="4343400"/>
          </a:xfrm>
          <a:prstGeom prst="rect">
            <a:avLst/>
          </a:prstGeom>
        </p:spPr>
        <p:txBody>
          <a:bodyPr/>
          <a:lstStyle/>
          <a:p>
            <a:pPr lvl="0" eaLnBrk="0" hangingPunct="0">
              <a:spcBef>
                <a:spcPct val="100000"/>
              </a:spcBef>
              <a:buClr>
                <a:schemeClr val="tx1"/>
              </a:buClr>
            </a:pPr>
            <a:r>
              <a:rPr lang="en-US" sz="1600" dirty="0" smtClean="0"/>
              <a:t>Android's </a:t>
            </a:r>
            <a:r>
              <a:rPr lang="en-US" sz="1600" dirty="0" smtClean="0">
                <a:hlinkClick r:id="rId2"/>
              </a:rPr>
              <a:t>backup</a:t>
            </a:r>
            <a:r>
              <a:rPr lang="en-US" sz="1600" dirty="0" smtClean="0"/>
              <a:t> service allows you to copy your persistent application data to remote "cloud" storage, in order to provide a restore point for the application data and settings.</a:t>
            </a:r>
            <a:r>
              <a:rPr lang="en-US" sz="2400" dirty="0" smtClean="0"/>
              <a:t> </a:t>
            </a:r>
          </a:p>
          <a:p>
            <a:pPr lvl="0" eaLnBrk="0" hangingPunct="0">
              <a:spcBef>
                <a:spcPct val="100000"/>
              </a:spcBef>
              <a:buClr>
                <a:schemeClr val="tx1"/>
              </a:buClr>
            </a:pPr>
            <a:r>
              <a:rPr lang="en-US" sz="1600" dirty="0" smtClean="0"/>
              <a:t>To implement a backup agent, you must:</a:t>
            </a:r>
          </a:p>
          <a:p>
            <a:pPr marL="342900" indent="-342900" eaLnBrk="0" hangingPunct="0">
              <a:spcBef>
                <a:spcPct val="100000"/>
              </a:spcBef>
              <a:buClr>
                <a:schemeClr val="tx1"/>
              </a:buClr>
              <a:buFont typeface="+mj-lt"/>
              <a:buAutoNum type="arabicPeriod"/>
            </a:pPr>
            <a:r>
              <a:rPr lang="en-US" sz="1600" dirty="0" smtClean="0"/>
              <a:t>Declare your backup agent in your manifest file with the </a:t>
            </a:r>
            <a:r>
              <a:rPr lang="en-US" sz="1600" dirty="0" err="1" smtClean="0">
                <a:hlinkClick r:id="rId3"/>
              </a:rPr>
              <a:t>android:backupAgent</a:t>
            </a:r>
            <a:r>
              <a:rPr lang="en-US" sz="1600" dirty="0" smtClean="0"/>
              <a:t> attribute.</a:t>
            </a:r>
          </a:p>
          <a:p>
            <a:pPr marL="342900" lvl="0" indent="-342900" eaLnBrk="0" hangingPunct="0">
              <a:spcBef>
                <a:spcPct val="100000"/>
              </a:spcBef>
              <a:buClr>
                <a:schemeClr val="tx1"/>
              </a:buClr>
              <a:buFont typeface="+mj-lt"/>
              <a:buAutoNum type="arabicPeriod"/>
            </a:pPr>
            <a:r>
              <a:rPr lang="en-US" sz="1600" dirty="0" smtClean="0"/>
              <a:t>Register your application with a backup service. Google offers </a:t>
            </a:r>
            <a:r>
              <a:rPr lang="en-US" sz="1600" dirty="0" smtClean="0">
                <a:hlinkClick r:id="rId4"/>
              </a:rPr>
              <a:t>Android Backup Service</a:t>
            </a:r>
            <a:r>
              <a:rPr lang="en-US" sz="1600" dirty="0" smtClean="0"/>
              <a:t> as a backup service for most Android-powered devices, which requires that you register your application in order for it to work. </a:t>
            </a:r>
          </a:p>
          <a:p>
            <a:pPr marL="342900" indent="-342900">
              <a:buFont typeface="+mj-lt"/>
              <a:buAutoNum type="arabicPeriod"/>
            </a:pPr>
            <a:r>
              <a:rPr lang="en-US" sz="1600" dirty="0" smtClean="0"/>
              <a:t>Define a backup agent by either:</a:t>
            </a:r>
          </a:p>
          <a:p>
            <a:pPr marL="342900" indent="-342900"/>
            <a:r>
              <a:rPr lang="en-US" sz="1600" dirty="0" smtClean="0"/>
              <a:t>	</a:t>
            </a:r>
            <a:r>
              <a:rPr lang="en-US" sz="1600" b="1" dirty="0" smtClean="0"/>
              <a:t>Extending </a:t>
            </a:r>
            <a:r>
              <a:rPr lang="en-US" sz="1600" b="1" dirty="0" err="1" smtClean="0"/>
              <a:t>BackupAgent</a:t>
            </a:r>
            <a:r>
              <a:rPr lang="en-US" sz="1600" dirty="0" smtClean="0"/>
              <a:t>: The </a:t>
            </a:r>
            <a:r>
              <a:rPr lang="en-US" sz="1600" dirty="0" err="1" smtClean="0">
                <a:hlinkClick r:id="rId5"/>
              </a:rPr>
              <a:t>BackupAgent</a:t>
            </a:r>
            <a:r>
              <a:rPr lang="en-US" sz="1600" dirty="0" smtClean="0"/>
              <a:t> class provides the central interface with which your application communicates with the Backup Manager.</a:t>
            </a:r>
          </a:p>
          <a:p>
            <a:pPr marL="342900" indent="-342900"/>
            <a:r>
              <a:rPr lang="en-US" sz="1600" dirty="0" smtClean="0"/>
              <a:t>	</a:t>
            </a:r>
          </a:p>
          <a:p>
            <a:pPr marL="342900" indent="-342900"/>
            <a:r>
              <a:rPr lang="en-US" sz="1600" dirty="0" smtClean="0"/>
              <a:t>	</a:t>
            </a:r>
            <a:r>
              <a:rPr lang="en-US" sz="1600" b="1" dirty="0" smtClean="0"/>
              <a:t>Extending </a:t>
            </a:r>
            <a:r>
              <a:rPr lang="en-US" sz="1600" b="1" dirty="0" err="1" smtClean="0"/>
              <a:t>BackupAgentHelper</a:t>
            </a:r>
            <a:r>
              <a:rPr lang="en-US" sz="1600" dirty="0" smtClean="0"/>
              <a:t>: The </a:t>
            </a:r>
            <a:r>
              <a:rPr lang="en-US" sz="1600" dirty="0" err="1" smtClean="0">
                <a:hlinkClick r:id="rId6"/>
              </a:rPr>
              <a:t>BackupAgentHelper</a:t>
            </a:r>
            <a:r>
              <a:rPr lang="en-US" sz="1600" dirty="0" smtClean="0"/>
              <a:t> class provides a convenient wrapper around the </a:t>
            </a:r>
            <a:r>
              <a:rPr lang="en-US" sz="1600" dirty="0" err="1" smtClean="0">
                <a:hlinkClick r:id="rId5"/>
              </a:rPr>
              <a:t>BackupAgent</a:t>
            </a:r>
            <a:r>
              <a:rPr lang="en-US" sz="1600" dirty="0" smtClean="0"/>
              <a:t> class, which minimizes the amount of code you need to write. </a:t>
            </a:r>
          </a:p>
          <a:p>
            <a:pPr lvl="0" eaLnBrk="0" hangingPunct="0">
              <a:spcBef>
                <a:spcPct val="100000"/>
              </a:spcBef>
              <a:buClr>
                <a:schemeClr val="tx1"/>
              </a:buClr>
            </a:pPr>
            <a:endParaRPr lang="en-US" sz="1600" dirty="0" smtClean="0"/>
          </a:p>
          <a:p>
            <a:pPr lvl="0" eaLnBrk="0" hangingPunct="0">
              <a:spcBef>
                <a:spcPct val="100000"/>
              </a:spcBef>
              <a:buClr>
                <a:schemeClr val="tx1"/>
              </a:buClr>
            </a:pPr>
            <a:endParaRPr lang="en-US" sz="1600" dirty="0" smtClean="0"/>
          </a:p>
          <a:p>
            <a:pPr lvl="0" eaLnBrk="0" hangingPunct="0">
              <a:spcBef>
                <a:spcPct val="100000"/>
              </a:spcBef>
              <a:buClr>
                <a:schemeClr val="tx1"/>
              </a:buClr>
            </a:pPr>
            <a:endParaRPr kumimoji="0" lang="en-US" sz="160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endParaRPr>
          </a:p>
          <a:p>
            <a:pPr lvl="0" eaLnBrk="0" hangingPunct="0">
              <a:spcBef>
                <a:spcPct val="100000"/>
              </a:spcBef>
              <a:buClr>
                <a:schemeClr val="tx1"/>
              </a:buClr>
            </a:pPr>
            <a:endParaRPr kumimoji="0" lang="en-US" sz="160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Declaring the Backup Agent in Your Manifest</a:t>
            </a:r>
          </a:p>
          <a:p>
            <a:endParaRPr lang="en-US" b="0" dirty="0"/>
          </a:p>
        </p:txBody>
      </p:sp>
      <p:sp>
        <p:nvSpPr>
          <p:cNvPr id="7" name="TextBox 6"/>
          <p:cNvSpPr txBox="1"/>
          <p:nvPr/>
        </p:nvSpPr>
        <p:spPr>
          <a:xfrm>
            <a:off x="0" y="1600200"/>
            <a:ext cx="9144000" cy="584775"/>
          </a:xfrm>
          <a:prstGeom prst="rect">
            <a:avLst/>
          </a:prstGeom>
          <a:noFill/>
        </p:spPr>
        <p:txBody>
          <a:bodyPr wrap="square" rtlCol="0">
            <a:spAutoFit/>
          </a:bodyPr>
          <a:lstStyle/>
          <a:p>
            <a:r>
              <a:rPr lang="en-US" sz="1600" dirty="0" smtClean="0"/>
              <a:t>Once you've decided on the class name for your backup agent, declare it in your manifest with the </a:t>
            </a:r>
            <a:r>
              <a:rPr lang="en-US" sz="1600" dirty="0" err="1" smtClean="0">
                <a:hlinkClick r:id="rId2"/>
              </a:rPr>
              <a:t>android:backupAgent</a:t>
            </a:r>
            <a:r>
              <a:rPr lang="en-US" sz="1600" dirty="0" smtClean="0"/>
              <a:t> attribute in the </a:t>
            </a:r>
            <a:r>
              <a:rPr lang="en-US" sz="1600" dirty="0" smtClean="0">
                <a:hlinkClick r:id="rId2"/>
              </a:rPr>
              <a:t>&lt;application&gt;</a:t>
            </a:r>
            <a:r>
              <a:rPr lang="en-US" sz="1600" dirty="0" smtClean="0"/>
              <a:t> tag</a:t>
            </a:r>
            <a:endParaRPr lang="en-US" sz="1600" dirty="0"/>
          </a:p>
        </p:txBody>
      </p:sp>
      <p:pic>
        <p:nvPicPr>
          <p:cNvPr id="809987" name="Picture 3"/>
          <p:cNvPicPr>
            <a:picLocks noChangeAspect="1" noChangeArrowheads="1"/>
          </p:cNvPicPr>
          <p:nvPr/>
        </p:nvPicPr>
        <p:blipFill>
          <a:blip r:embed="rId3" cstate="print"/>
          <a:srcRect/>
          <a:stretch>
            <a:fillRect/>
          </a:stretch>
        </p:blipFill>
        <p:spPr bwMode="auto">
          <a:xfrm>
            <a:off x="685800" y="2438400"/>
            <a:ext cx="4105275" cy="160020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Registering for Android Backup Service</a:t>
            </a:r>
          </a:p>
          <a:p>
            <a:endParaRPr lang="en-US" dirty="0" smtClean="0"/>
          </a:p>
          <a:p>
            <a:endParaRPr lang="en-US" b="0" dirty="0"/>
          </a:p>
        </p:txBody>
      </p:sp>
      <p:sp>
        <p:nvSpPr>
          <p:cNvPr id="7" name="TextBox 6"/>
          <p:cNvSpPr txBox="1"/>
          <p:nvPr/>
        </p:nvSpPr>
        <p:spPr>
          <a:xfrm>
            <a:off x="0" y="1600200"/>
            <a:ext cx="9144000" cy="1569660"/>
          </a:xfrm>
          <a:prstGeom prst="rect">
            <a:avLst/>
          </a:prstGeom>
          <a:noFill/>
        </p:spPr>
        <p:txBody>
          <a:bodyPr wrap="square" rtlCol="0">
            <a:spAutoFit/>
          </a:bodyPr>
          <a:lstStyle/>
          <a:p>
            <a:r>
              <a:rPr lang="en-US" sz="1600" dirty="0" smtClean="0"/>
              <a:t>Google provides a backup transport with </a:t>
            </a:r>
            <a:r>
              <a:rPr lang="en-US" sz="1600" dirty="0" smtClean="0">
                <a:hlinkClick r:id="rId2"/>
              </a:rPr>
              <a:t>Android Backup Service</a:t>
            </a:r>
            <a:r>
              <a:rPr lang="en-US" sz="1600" dirty="0" smtClean="0"/>
              <a:t> for most Android-powered devices running Android 2.2 or greater.</a:t>
            </a:r>
          </a:p>
          <a:p>
            <a:endParaRPr lang="en-US" sz="1600" dirty="0" smtClean="0"/>
          </a:p>
          <a:p>
            <a:r>
              <a:rPr lang="en-US" sz="1600" dirty="0" smtClean="0"/>
              <a:t>In order for your application to perform backup using Android Backup Service, you must register your application with the service to receive a Backup Service Key, then declare the Backup Service Key in your Android manifest along with the &lt;meta data&gt; XML code.</a:t>
            </a:r>
            <a:endParaRPr lang="en-US" sz="1600" dirty="0"/>
          </a:p>
        </p:txBody>
      </p:sp>
      <p:pic>
        <p:nvPicPr>
          <p:cNvPr id="811010" name="Picture 2"/>
          <p:cNvPicPr>
            <a:picLocks noChangeAspect="1" noChangeArrowheads="1"/>
          </p:cNvPicPr>
          <p:nvPr/>
        </p:nvPicPr>
        <p:blipFill>
          <a:blip r:embed="rId3" cstate="print"/>
          <a:srcRect/>
          <a:stretch>
            <a:fillRect/>
          </a:stretch>
        </p:blipFill>
        <p:spPr bwMode="auto">
          <a:xfrm>
            <a:off x="685800" y="3581400"/>
            <a:ext cx="5638800" cy="113347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Extending </a:t>
            </a:r>
            <a:r>
              <a:rPr lang="en-US" dirty="0" err="1" smtClean="0"/>
              <a:t>BackupAgentHelper</a:t>
            </a:r>
            <a:endParaRPr lang="en-US" dirty="0" smtClean="0"/>
          </a:p>
          <a:p>
            <a:endParaRPr lang="en-US" dirty="0" smtClean="0"/>
          </a:p>
          <a:p>
            <a:endParaRPr lang="en-US" dirty="0" smtClean="0"/>
          </a:p>
          <a:p>
            <a:endParaRPr lang="en-US" b="0" dirty="0"/>
          </a:p>
        </p:txBody>
      </p:sp>
      <p:sp>
        <p:nvSpPr>
          <p:cNvPr id="7" name="TextBox 6"/>
          <p:cNvSpPr txBox="1"/>
          <p:nvPr/>
        </p:nvSpPr>
        <p:spPr>
          <a:xfrm>
            <a:off x="0" y="1600200"/>
            <a:ext cx="9144000" cy="3293209"/>
          </a:xfrm>
          <a:prstGeom prst="rect">
            <a:avLst/>
          </a:prstGeom>
          <a:noFill/>
        </p:spPr>
        <p:txBody>
          <a:bodyPr wrap="square" rtlCol="0">
            <a:spAutoFit/>
          </a:bodyPr>
          <a:lstStyle/>
          <a:p>
            <a:r>
              <a:rPr lang="en-US" sz="1600" dirty="0" smtClean="0"/>
              <a:t>You should build your backup agent using </a:t>
            </a:r>
            <a:r>
              <a:rPr lang="en-US" sz="1600" dirty="0" err="1" smtClean="0">
                <a:hlinkClick r:id="rId2"/>
              </a:rPr>
              <a:t>BackupAgentHelper</a:t>
            </a:r>
            <a:r>
              <a:rPr lang="en-US" sz="1600" dirty="0" smtClean="0"/>
              <a:t> if you want to back up complete files (from either </a:t>
            </a:r>
            <a:r>
              <a:rPr lang="en-US" sz="1600" dirty="0" err="1" smtClean="0">
                <a:hlinkClick r:id="rId3"/>
              </a:rPr>
              <a:t>SharedPreferences</a:t>
            </a:r>
            <a:r>
              <a:rPr lang="en-US" sz="1600" dirty="0" smtClean="0"/>
              <a:t> or </a:t>
            </a:r>
            <a:r>
              <a:rPr lang="en-US" sz="1600" dirty="0" smtClean="0">
                <a:hlinkClick r:id="rId4"/>
              </a:rPr>
              <a:t>internal storage</a:t>
            </a:r>
            <a:r>
              <a:rPr lang="en-US" sz="1600" dirty="0" smtClean="0"/>
              <a:t>).</a:t>
            </a:r>
          </a:p>
          <a:p>
            <a:endParaRPr lang="en-US" sz="1600" dirty="0" smtClean="0"/>
          </a:p>
          <a:p>
            <a:endParaRPr lang="en-US" sz="1600" dirty="0" smtClean="0"/>
          </a:p>
          <a:p>
            <a:r>
              <a:rPr lang="en-US" sz="1600" dirty="0" smtClean="0"/>
              <a:t>Your implementation of </a:t>
            </a:r>
            <a:r>
              <a:rPr lang="en-US" sz="1600" dirty="0" err="1" smtClean="0">
                <a:hlinkClick r:id="rId2"/>
              </a:rPr>
              <a:t>BackupAgentHelper</a:t>
            </a:r>
            <a:r>
              <a:rPr lang="en-US" sz="1600" dirty="0" smtClean="0"/>
              <a:t> must use one or more backup helpers. A backup helper is a specialized component that </a:t>
            </a:r>
            <a:r>
              <a:rPr lang="en-US" sz="1600" dirty="0" err="1" smtClean="0">
                <a:hlinkClick r:id="rId2"/>
              </a:rPr>
              <a:t>BackupAgentHelper</a:t>
            </a:r>
            <a:r>
              <a:rPr lang="en-US" sz="1600" dirty="0" smtClean="0"/>
              <a:t> summons to perform backup and restore operations for a particular type of data. </a:t>
            </a:r>
          </a:p>
          <a:p>
            <a:endParaRPr lang="en-US" sz="1600" dirty="0" smtClean="0"/>
          </a:p>
          <a:p>
            <a:r>
              <a:rPr lang="en-US" sz="1600" dirty="0" smtClean="0"/>
              <a:t>The Android framework currently provides two different helpers:</a:t>
            </a:r>
          </a:p>
          <a:p>
            <a:endParaRPr lang="en-US" sz="1600" dirty="0" smtClean="0">
              <a:hlinkClick r:id="rId5"/>
            </a:endParaRPr>
          </a:p>
          <a:p>
            <a:pPr marL="342900" indent="-342900">
              <a:buFont typeface="Wingdings" pitchFamily="2" charset="2"/>
              <a:buChar char="§"/>
            </a:pPr>
            <a:r>
              <a:rPr lang="en-US" sz="1600" dirty="0" err="1" smtClean="0">
                <a:hlinkClick r:id="rId5"/>
              </a:rPr>
              <a:t>SharedPreferencesBackupHelper</a:t>
            </a:r>
            <a:r>
              <a:rPr lang="en-US" sz="1600" dirty="0" smtClean="0"/>
              <a:t> to backup </a:t>
            </a:r>
            <a:r>
              <a:rPr lang="en-US" sz="1600" dirty="0" err="1" smtClean="0">
                <a:hlinkClick r:id="rId3"/>
              </a:rPr>
              <a:t>SharedPreferences</a:t>
            </a:r>
            <a:r>
              <a:rPr lang="en-US" sz="1600" dirty="0" smtClean="0"/>
              <a:t> files.</a:t>
            </a:r>
          </a:p>
          <a:p>
            <a:pPr marL="342900" indent="-342900">
              <a:buFont typeface="Wingdings" pitchFamily="2" charset="2"/>
              <a:buChar char="§"/>
            </a:pPr>
            <a:r>
              <a:rPr lang="en-US" sz="1600" dirty="0" err="1" smtClean="0">
                <a:hlinkClick r:id="rId6"/>
              </a:rPr>
              <a:t>FileBackupHelper</a:t>
            </a:r>
            <a:r>
              <a:rPr lang="en-US" sz="1600" dirty="0" smtClean="0"/>
              <a:t> to backup files from </a:t>
            </a:r>
            <a:r>
              <a:rPr lang="en-US" sz="1600" dirty="0" smtClean="0">
                <a:hlinkClick r:id="rId4"/>
              </a:rPr>
              <a:t>internal storage</a:t>
            </a:r>
            <a:r>
              <a:rPr lang="en-US" sz="1600" dirty="0" smtClean="0"/>
              <a:t>.</a:t>
            </a:r>
          </a:p>
          <a:p>
            <a:endParaRPr lang="en-US" sz="1600" dirty="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Backing up </a:t>
            </a:r>
            <a:r>
              <a:rPr lang="en-US" dirty="0" err="1" smtClean="0"/>
              <a:t>SharedPreferences</a:t>
            </a:r>
            <a:endParaRPr lang="en-US" dirty="0" smtClean="0"/>
          </a:p>
          <a:p>
            <a:endParaRPr lang="en-US" b="0" dirty="0" smtClean="0"/>
          </a:p>
          <a:p>
            <a:endParaRPr lang="en-US" dirty="0" smtClean="0"/>
          </a:p>
          <a:p>
            <a:endParaRPr lang="en-US" dirty="0" smtClean="0"/>
          </a:p>
          <a:p>
            <a:endParaRPr lang="en-US" b="0" dirty="0"/>
          </a:p>
        </p:txBody>
      </p:sp>
      <p:sp>
        <p:nvSpPr>
          <p:cNvPr id="7" name="TextBox 6"/>
          <p:cNvSpPr txBox="1"/>
          <p:nvPr/>
        </p:nvSpPr>
        <p:spPr>
          <a:xfrm>
            <a:off x="0" y="1600200"/>
            <a:ext cx="9144000" cy="584775"/>
          </a:xfrm>
          <a:prstGeom prst="rect">
            <a:avLst/>
          </a:prstGeom>
          <a:noFill/>
        </p:spPr>
        <p:txBody>
          <a:bodyPr wrap="square" rtlCol="0">
            <a:spAutoFit/>
          </a:bodyPr>
          <a:lstStyle/>
          <a:p>
            <a:r>
              <a:rPr lang="en-US" sz="1600" dirty="0" smtClean="0"/>
              <a:t>When you instantiate a </a:t>
            </a:r>
            <a:r>
              <a:rPr lang="en-US" sz="1600" dirty="0" err="1" smtClean="0">
                <a:hlinkClick r:id="rId2"/>
              </a:rPr>
              <a:t>SharedPreferencesBackupHelper</a:t>
            </a:r>
            <a:r>
              <a:rPr lang="en-US" sz="1600" dirty="0" smtClean="0"/>
              <a:t>, you must include the name of one or </a:t>
            </a:r>
            <a:r>
              <a:rPr lang="en-US" sz="1600" dirty="0" err="1" smtClean="0"/>
              <a:t>more</a:t>
            </a:r>
            <a:r>
              <a:rPr lang="en-US" sz="1600" dirty="0" err="1" smtClean="0">
                <a:hlinkClick r:id="rId3"/>
              </a:rPr>
              <a:t>SharedPreferences</a:t>
            </a:r>
            <a:r>
              <a:rPr lang="en-US" sz="1600" dirty="0" smtClean="0"/>
              <a:t> files.</a:t>
            </a:r>
            <a:endParaRPr lang="en-US" sz="1600" dirty="0"/>
          </a:p>
        </p:txBody>
      </p:sp>
      <p:pic>
        <p:nvPicPr>
          <p:cNvPr id="812034" name="Picture 2"/>
          <p:cNvPicPr>
            <a:picLocks noChangeAspect="1" noChangeArrowheads="1"/>
          </p:cNvPicPr>
          <p:nvPr/>
        </p:nvPicPr>
        <p:blipFill>
          <a:blip r:embed="rId4" cstate="print"/>
          <a:srcRect/>
          <a:stretch>
            <a:fillRect/>
          </a:stretch>
        </p:blipFill>
        <p:spPr bwMode="auto">
          <a:xfrm>
            <a:off x="381000" y="2362200"/>
            <a:ext cx="4857750" cy="263842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Backing up other files</a:t>
            </a:r>
          </a:p>
          <a:p>
            <a:endParaRPr lang="en-US" dirty="0" smtClean="0"/>
          </a:p>
          <a:p>
            <a:endParaRPr lang="en-US" b="0" dirty="0" smtClean="0"/>
          </a:p>
          <a:p>
            <a:endParaRPr lang="en-US" dirty="0" smtClean="0"/>
          </a:p>
          <a:p>
            <a:endParaRPr lang="en-US" dirty="0" smtClean="0"/>
          </a:p>
          <a:p>
            <a:endParaRPr lang="en-US" b="0" dirty="0"/>
          </a:p>
        </p:txBody>
      </p:sp>
      <p:sp>
        <p:nvSpPr>
          <p:cNvPr id="7" name="TextBox 6"/>
          <p:cNvSpPr txBox="1"/>
          <p:nvPr/>
        </p:nvSpPr>
        <p:spPr>
          <a:xfrm>
            <a:off x="0" y="1600200"/>
            <a:ext cx="9144000" cy="830997"/>
          </a:xfrm>
          <a:prstGeom prst="rect">
            <a:avLst/>
          </a:prstGeom>
          <a:noFill/>
        </p:spPr>
        <p:txBody>
          <a:bodyPr wrap="square" rtlCol="0">
            <a:spAutoFit/>
          </a:bodyPr>
          <a:lstStyle/>
          <a:p>
            <a:r>
              <a:rPr lang="en-US" sz="1600" dirty="0" smtClean="0"/>
              <a:t>When you instantiate a </a:t>
            </a:r>
            <a:r>
              <a:rPr lang="en-US" sz="1600" dirty="0" err="1" smtClean="0">
                <a:hlinkClick r:id="rId2"/>
              </a:rPr>
              <a:t>FileBackupHelper</a:t>
            </a:r>
            <a:r>
              <a:rPr lang="en-US" sz="1600" dirty="0" smtClean="0"/>
              <a:t>, you must include the name of one or more files that are saved to your application's </a:t>
            </a:r>
            <a:r>
              <a:rPr lang="en-US" sz="1600" dirty="0" smtClean="0">
                <a:hlinkClick r:id="rId3"/>
              </a:rPr>
              <a:t>internal storage</a:t>
            </a:r>
            <a:r>
              <a:rPr lang="en-US" sz="1600" dirty="0" smtClean="0"/>
              <a:t> (as specified by </a:t>
            </a:r>
            <a:r>
              <a:rPr lang="en-US" sz="1600" dirty="0" err="1" smtClean="0">
                <a:hlinkClick r:id="rId4"/>
              </a:rPr>
              <a:t>getFilesDir</a:t>
            </a:r>
            <a:r>
              <a:rPr lang="en-US" sz="1600" dirty="0" smtClean="0">
                <a:hlinkClick r:id="rId4"/>
              </a:rPr>
              <a:t>()</a:t>
            </a:r>
            <a:r>
              <a:rPr lang="en-US" sz="1600" dirty="0" smtClean="0"/>
              <a:t>, which is the same location </a:t>
            </a:r>
            <a:r>
              <a:rPr lang="en-US" sz="1600" dirty="0" err="1" smtClean="0"/>
              <a:t>where</a:t>
            </a:r>
            <a:r>
              <a:rPr lang="en-US" sz="1600" dirty="0" err="1" smtClean="0">
                <a:hlinkClick r:id="rId5"/>
              </a:rPr>
              <a:t>openFileOutput</a:t>
            </a:r>
            <a:r>
              <a:rPr lang="en-US" sz="1600" dirty="0" smtClean="0">
                <a:hlinkClick r:id="rId5"/>
              </a:rPr>
              <a:t>()</a:t>
            </a:r>
            <a:r>
              <a:rPr lang="en-US" sz="1600" dirty="0" smtClean="0"/>
              <a:t> writes files).</a:t>
            </a:r>
            <a:endParaRPr lang="en-US" sz="1600" dirty="0"/>
          </a:p>
        </p:txBody>
      </p:sp>
      <p:pic>
        <p:nvPicPr>
          <p:cNvPr id="813058" name="Picture 2"/>
          <p:cNvPicPr>
            <a:picLocks noChangeAspect="1" noChangeArrowheads="1"/>
          </p:cNvPicPr>
          <p:nvPr/>
        </p:nvPicPr>
        <p:blipFill>
          <a:blip r:embed="rId6" cstate="print"/>
          <a:srcRect/>
          <a:stretch>
            <a:fillRect/>
          </a:stretch>
        </p:blipFill>
        <p:spPr bwMode="auto">
          <a:xfrm>
            <a:off x="1066800" y="2733675"/>
            <a:ext cx="4591050" cy="282892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MONETIZATION</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Monetization Methods</a:t>
            </a:r>
            <a:endParaRPr lang="en-US" dirty="0"/>
          </a:p>
        </p:txBody>
      </p:sp>
      <p:sp>
        <p:nvSpPr>
          <p:cNvPr id="5" name="TextBox 4"/>
          <p:cNvSpPr txBox="1"/>
          <p:nvPr/>
        </p:nvSpPr>
        <p:spPr>
          <a:xfrm>
            <a:off x="0" y="1697772"/>
            <a:ext cx="9144000" cy="4278094"/>
          </a:xfrm>
          <a:prstGeom prst="rect">
            <a:avLst/>
          </a:prstGeom>
          <a:noFill/>
        </p:spPr>
        <p:txBody>
          <a:bodyPr wrap="square" rtlCol="0">
            <a:spAutoFit/>
          </a:bodyPr>
          <a:lstStyle/>
          <a:p>
            <a:pPr marL="342900" indent="-342900">
              <a:buAutoNum type="arabicPeriod"/>
            </a:pPr>
            <a:r>
              <a:rPr lang="en-US" sz="1600" b="1" dirty="0" smtClean="0"/>
              <a:t>In-App Advertising (Free with Ads): </a:t>
            </a:r>
            <a:r>
              <a:rPr lang="en-US" sz="1600" dirty="0" smtClean="0"/>
              <a:t>The company gets rid of the cost barrier and allows free download by displaying data-driven advertising space.</a:t>
            </a:r>
            <a:endParaRPr lang="en-US" sz="1600" b="1" dirty="0" smtClean="0"/>
          </a:p>
          <a:p>
            <a:pPr marL="342900" indent="-342900">
              <a:buAutoNum type="arabicPeriod"/>
            </a:pPr>
            <a:endParaRPr lang="en-US" sz="1600" dirty="0" smtClean="0"/>
          </a:p>
          <a:p>
            <a:pPr marL="342900" indent="-342900">
              <a:buAutoNum type="arabicPeriod"/>
            </a:pPr>
            <a:r>
              <a:rPr lang="en-US" sz="1600" b="1" dirty="0" smtClean="0"/>
              <a:t>In-App Purchases (Selling Virtual or Physical Goods)</a:t>
            </a:r>
            <a:r>
              <a:rPr lang="en-US" sz="1600" dirty="0" smtClean="0"/>
              <a:t>: This strategy involves the selling of virtual or physical goods within the app itself which helps the company to yield profits.</a:t>
            </a:r>
          </a:p>
          <a:p>
            <a:pPr marL="342900" indent="-342900">
              <a:buAutoNum type="arabicPeriod"/>
            </a:pPr>
            <a:endParaRPr lang="en-US" sz="1600" dirty="0" smtClean="0"/>
          </a:p>
          <a:p>
            <a:pPr marL="342900" indent="-342900">
              <a:buAutoNum type="arabicPeriod"/>
            </a:pPr>
            <a:r>
              <a:rPr lang="en-US" sz="1600" b="1" dirty="0" err="1" smtClean="0"/>
              <a:t>Freemium</a:t>
            </a:r>
            <a:r>
              <a:rPr lang="en-US" sz="1600" b="1" dirty="0" smtClean="0"/>
              <a:t> (Gated Features)</a:t>
            </a:r>
            <a:r>
              <a:rPr lang="en-US" sz="1600" dirty="0" smtClean="0"/>
              <a:t>: The app is available for free in a </a:t>
            </a:r>
            <a:r>
              <a:rPr lang="en-US" sz="1600" dirty="0" err="1" smtClean="0"/>
              <a:t>freemium</a:t>
            </a:r>
            <a:r>
              <a:rPr lang="en-US" sz="1600" dirty="0" smtClean="0"/>
              <a:t> business model but some of the features are locked and unlocking them costs money. </a:t>
            </a:r>
          </a:p>
          <a:p>
            <a:pPr marL="342900" indent="-342900">
              <a:buAutoNum type="arabicPeriod"/>
            </a:pPr>
            <a:endParaRPr lang="en-US" sz="1600" dirty="0" smtClean="0"/>
          </a:p>
          <a:p>
            <a:pPr marL="342900" indent="-342900">
              <a:buAutoNum type="arabicPeriod"/>
            </a:pPr>
            <a:r>
              <a:rPr lang="en-US" sz="1600" b="1" dirty="0" err="1" smtClean="0"/>
              <a:t>Paywalls</a:t>
            </a:r>
            <a:r>
              <a:rPr lang="en-US" sz="1600" b="1" dirty="0" smtClean="0"/>
              <a:t> (Subscriptions)</a:t>
            </a:r>
            <a:r>
              <a:rPr lang="en-US" sz="1600" dirty="0" smtClean="0"/>
              <a:t>: A specific amount of content can be viewed for free after which the user needs to sign up for a paid subscription to view more content.</a:t>
            </a:r>
          </a:p>
          <a:p>
            <a:pPr marL="342900" indent="-342900">
              <a:buAutoNum type="arabicPeriod"/>
            </a:pPr>
            <a:endParaRPr lang="en-US" sz="1600" dirty="0" smtClean="0"/>
          </a:p>
          <a:p>
            <a:pPr marL="342900" indent="-342900">
              <a:buAutoNum type="arabicPeriod"/>
            </a:pPr>
            <a:r>
              <a:rPr lang="en-US" sz="1600" b="1" dirty="0" smtClean="0"/>
              <a:t>Paid Apps (Pay money to download)</a:t>
            </a:r>
            <a:r>
              <a:rPr lang="en-US" sz="1600" dirty="0" smtClean="0"/>
              <a:t>: App cannot be downloaded for free and it must be purchased from the app store if the user wishes to use it.</a:t>
            </a:r>
          </a:p>
          <a:p>
            <a:pPr marL="342900" indent="-342900">
              <a:buAutoNum type="arabicPeriod"/>
            </a:pPr>
            <a:endParaRPr lang="en-US" sz="1600" dirty="0" smtClean="0"/>
          </a:p>
          <a:p>
            <a:pPr marL="342900" indent="-342900">
              <a:buAutoNum type="arabicPeriod"/>
            </a:pPr>
            <a:r>
              <a:rPr lang="en-US" sz="1600" b="1" dirty="0" smtClean="0"/>
              <a:t>Sponsorship (Incentivized Advertising)</a:t>
            </a:r>
            <a:r>
              <a:rPr lang="en-US" sz="1600" dirty="0" smtClean="0"/>
              <a:t>: Being the mobile world’s newest feature, it partners with advertisers who reward your user when they complete specific in-app actions. </a:t>
            </a:r>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Integrating with Google Ad Mob</a:t>
            </a:r>
            <a:endParaRPr lang="en-US" dirty="0"/>
          </a:p>
        </p:txBody>
      </p:sp>
      <p:sp>
        <p:nvSpPr>
          <p:cNvPr id="5" name="TextBox 4"/>
          <p:cNvSpPr txBox="1"/>
          <p:nvPr/>
        </p:nvSpPr>
        <p:spPr>
          <a:xfrm>
            <a:off x="0" y="1697772"/>
            <a:ext cx="9144000" cy="4524315"/>
          </a:xfrm>
          <a:prstGeom prst="rect">
            <a:avLst/>
          </a:prstGeom>
          <a:noFill/>
        </p:spPr>
        <p:txBody>
          <a:bodyPr wrap="square" rtlCol="0">
            <a:spAutoFit/>
          </a:bodyPr>
          <a:lstStyle/>
          <a:p>
            <a:pPr marL="342900" indent="-342900"/>
            <a:r>
              <a:rPr lang="en-US" sz="1600" b="1" dirty="0" smtClean="0"/>
              <a:t>Creating Ad Units in </a:t>
            </a:r>
            <a:r>
              <a:rPr lang="en-US" sz="1600" b="1" dirty="0" err="1" smtClean="0"/>
              <a:t>Admob</a:t>
            </a:r>
            <a:endParaRPr lang="en-US" sz="1600" b="1" dirty="0" smtClean="0"/>
          </a:p>
          <a:p>
            <a:pPr marL="342900" indent="-342900">
              <a:buAutoNum type="arabicPeriod"/>
            </a:pPr>
            <a:endParaRPr lang="en-US" sz="1600" dirty="0" smtClean="0"/>
          </a:p>
          <a:p>
            <a:pPr marL="342900" indent="-342900">
              <a:buAutoNum type="arabicPeriod"/>
            </a:pPr>
            <a:r>
              <a:rPr lang="en-US" sz="1600" dirty="0" smtClean="0"/>
              <a:t>Create an </a:t>
            </a:r>
            <a:r>
              <a:rPr lang="en-US" sz="1600" dirty="0" err="1" smtClean="0"/>
              <a:t>Admob</a:t>
            </a:r>
            <a:r>
              <a:rPr lang="en-US" sz="1600" dirty="0" smtClean="0"/>
              <a:t> account or sign in to </a:t>
            </a:r>
            <a:r>
              <a:rPr lang="en-US" sz="1600" dirty="0" err="1" smtClean="0"/>
              <a:t>Admob</a:t>
            </a:r>
            <a:r>
              <a:rPr lang="en-US" sz="1600" dirty="0" smtClean="0"/>
              <a:t> with Google account</a:t>
            </a:r>
          </a:p>
          <a:p>
            <a:pPr marL="342900" indent="-342900">
              <a:buAutoNum type="arabicPeriod"/>
            </a:pPr>
            <a:endParaRPr lang="en-US" sz="1600" dirty="0" smtClean="0"/>
          </a:p>
          <a:p>
            <a:pPr marL="342900" indent="-342900">
              <a:buAutoNum type="arabicPeriod"/>
            </a:pPr>
            <a:r>
              <a:rPr lang="en-US" sz="1600" dirty="0" smtClean="0"/>
              <a:t>Click the Monetize tab</a:t>
            </a:r>
          </a:p>
          <a:p>
            <a:pPr marL="342900" indent="-342900">
              <a:buAutoNum type="arabicPeriod"/>
            </a:pPr>
            <a:endParaRPr lang="en-US" sz="1600" dirty="0" smtClean="0"/>
          </a:p>
          <a:p>
            <a:pPr marL="342900" indent="-342900">
              <a:buAutoNum type="arabicPeriod"/>
            </a:pPr>
            <a:r>
              <a:rPr lang="en-US" sz="1600" dirty="0" smtClean="0"/>
              <a:t>Add an application with the name as your package name</a:t>
            </a:r>
          </a:p>
          <a:p>
            <a:pPr marL="342900" indent="-342900">
              <a:buAutoNum type="arabicPeriod"/>
            </a:pPr>
            <a:endParaRPr lang="en-US" sz="1600" dirty="0" smtClean="0"/>
          </a:p>
          <a:p>
            <a:pPr marL="342900" indent="-342900">
              <a:buAutoNum type="arabicPeriod"/>
            </a:pPr>
            <a:r>
              <a:rPr lang="en-US" sz="1600" dirty="0" smtClean="0"/>
              <a:t>Click new Ad Unit</a:t>
            </a:r>
          </a:p>
          <a:p>
            <a:pPr marL="342900" indent="-342900">
              <a:buAutoNum type="arabicPeriod"/>
            </a:pPr>
            <a:endParaRPr lang="en-US" sz="1600" dirty="0" smtClean="0"/>
          </a:p>
          <a:p>
            <a:pPr marL="342900" indent="-342900">
              <a:buAutoNum type="arabicPeriod"/>
            </a:pPr>
            <a:r>
              <a:rPr lang="en-US" sz="1600" dirty="0" smtClean="0"/>
              <a:t>Create One Banner Ad Unit and store the Ad Unit ID</a:t>
            </a:r>
          </a:p>
          <a:p>
            <a:pPr marL="342900" indent="-342900">
              <a:buAutoNum type="arabicPeriod"/>
            </a:pPr>
            <a:endParaRPr lang="en-US" sz="1600" dirty="0" smtClean="0"/>
          </a:p>
          <a:p>
            <a:pPr marL="342900" indent="-342900">
              <a:buAutoNum type="arabicPeriod"/>
            </a:pPr>
            <a:r>
              <a:rPr lang="en-US" sz="1600" dirty="0" smtClean="0"/>
              <a:t>Create One Interstitial Ad Unit and store the Ad Unit ID</a:t>
            </a:r>
          </a:p>
          <a:p>
            <a:pPr marL="342900" indent="-342900">
              <a:buAutoNum type="arabicPeriod"/>
            </a:pPr>
            <a:endParaRPr lang="en-US" sz="1600" dirty="0" smtClean="0"/>
          </a:p>
          <a:p>
            <a:pPr marL="342900" indent="-342900">
              <a:buAutoNum type="arabicPeriod"/>
            </a:pPr>
            <a:r>
              <a:rPr lang="en-US" sz="1600" dirty="0" smtClean="0"/>
              <a:t>Provide the additional Ad Unit details if required</a:t>
            </a:r>
          </a:p>
          <a:p>
            <a:pPr marL="342900" indent="-342900"/>
            <a:endParaRPr lang="en-US" sz="1600" dirty="0" smtClean="0"/>
          </a:p>
          <a:p>
            <a:pPr marL="342900" indent="-342900"/>
            <a:r>
              <a:rPr lang="en-US" sz="1600" dirty="0" smtClean="0"/>
              <a:t/>
            </a:r>
            <a:br>
              <a:rPr lang="en-US" sz="1600" dirty="0" smtClean="0"/>
            </a:br>
            <a:endParaRPr lang="en-US" sz="1600" dirty="0" smtClean="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Integrating with Google Ad Mob</a:t>
            </a:r>
            <a:endParaRPr lang="en-US" dirty="0"/>
          </a:p>
        </p:txBody>
      </p:sp>
      <p:sp>
        <p:nvSpPr>
          <p:cNvPr id="5" name="TextBox 4"/>
          <p:cNvSpPr txBox="1"/>
          <p:nvPr/>
        </p:nvSpPr>
        <p:spPr>
          <a:xfrm>
            <a:off x="0" y="1697772"/>
            <a:ext cx="9144000" cy="3539430"/>
          </a:xfrm>
          <a:prstGeom prst="rect">
            <a:avLst/>
          </a:prstGeom>
          <a:noFill/>
        </p:spPr>
        <p:txBody>
          <a:bodyPr wrap="square" rtlCol="0">
            <a:spAutoFit/>
          </a:bodyPr>
          <a:lstStyle/>
          <a:p>
            <a:pPr marL="342900" indent="-342900"/>
            <a:r>
              <a:rPr lang="en-US" sz="1600" b="1" dirty="0" smtClean="0"/>
              <a:t>Integrate </a:t>
            </a:r>
            <a:r>
              <a:rPr lang="en-US" sz="1600" b="1" dirty="0" err="1" smtClean="0"/>
              <a:t>Admob</a:t>
            </a:r>
            <a:r>
              <a:rPr lang="en-US" sz="1600" b="1" dirty="0" smtClean="0"/>
              <a:t> SDK and modify Activity Layout</a:t>
            </a:r>
          </a:p>
          <a:p>
            <a:pPr marL="342900" indent="-342900">
              <a:buAutoNum type="arabicPeriod"/>
            </a:pPr>
            <a:endParaRPr lang="en-US" sz="1600" dirty="0" smtClean="0"/>
          </a:p>
          <a:p>
            <a:pPr marL="342900" indent="-342900">
              <a:buAutoNum type="arabicPeriod"/>
            </a:pPr>
            <a:r>
              <a:rPr lang="en-US" sz="1600" dirty="0" smtClean="0"/>
              <a:t>Download the Google </a:t>
            </a:r>
            <a:r>
              <a:rPr lang="en-US" sz="1600" dirty="0" err="1" smtClean="0"/>
              <a:t>AdMob</a:t>
            </a:r>
            <a:r>
              <a:rPr lang="en-US" sz="1600" dirty="0" smtClean="0"/>
              <a:t> SDK</a:t>
            </a:r>
          </a:p>
          <a:p>
            <a:pPr marL="342900" indent="-342900">
              <a:buAutoNum type="arabicPeriod"/>
            </a:pPr>
            <a:endParaRPr lang="en-US" sz="1600" dirty="0" smtClean="0"/>
          </a:p>
          <a:p>
            <a:pPr marL="342900" indent="-342900">
              <a:buAutoNum type="arabicPeriod"/>
            </a:pPr>
            <a:r>
              <a:rPr lang="en-US" sz="1600" dirty="0" smtClean="0"/>
              <a:t>Copy and paste JAR file in the </a:t>
            </a:r>
            <a:r>
              <a:rPr lang="en-US" sz="1600" dirty="0" err="1" smtClean="0"/>
              <a:t>Libs</a:t>
            </a:r>
            <a:r>
              <a:rPr lang="en-US" sz="1600" dirty="0" smtClean="0"/>
              <a:t> folder</a:t>
            </a:r>
          </a:p>
          <a:p>
            <a:pPr marL="342900" indent="-342900">
              <a:buAutoNum type="arabicPeriod"/>
            </a:pPr>
            <a:endParaRPr lang="en-US" sz="1600" dirty="0" smtClean="0"/>
          </a:p>
          <a:p>
            <a:pPr marL="342900" indent="-342900">
              <a:buAutoNum type="arabicPeriod"/>
            </a:pPr>
            <a:r>
              <a:rPr lang="en-US" sz="1600" dirty="0" smtClean="0"/>
              <a:t>Add JAR file in the project build path</a:t>
            </a:r>
          </a:p>
          <a:p>
            <a:pPr marL="342900" indent="-342900">
              <a:buAutoNum type="arabicPeriod"/>
            </a:pPr>
            <a:endParaRPr lang="en-US" sz="1600" dirty="0" smtClean="0"/>
          </a:p>
          <a:p>
            <a:pPr marL="342900" indent="-342900">
              <a:buAutoNum type="arabicPeriod"/>
            </a:pPr>
            <a:r>
              <a:rPr lang="en-US" sz="1600" dirty="0" smtClean="0"/>
              <a:t>Create a new key in strings.xml and store the Ad Unit IDs</a:t>
            </a:r>
          </a:p>
          <a:p>
            <a:pPr marL="342900" indent="-342900">
              <a:buAutoNum type="arabicPeriod"/>
            </a:pPr>
            <a:endParaRPr lang="en-US" sz="1600" dirty="0" smtClean="0"/>
          </a:p>
          <a:p>
            <a:pPr marL="342900" indent="-342900">
              <a:buAutoNum type="arabicPeriod"/>
            </a:pPr>
            <a:endParaRPr lang="en-US" sz="1600" dirty="0" smtClean="0"/>
          </a:p>
          <a:p>
            <a:pPr marL="342900" indent="-342900">
              <a:buAutoNum type="arabicPeriod"/>
            </a:pPr>
            <a:r>
              <a:rPr lang="en-US" sz="1600" dirty="0" smtClean="0"/>
              <a:t>Place an Ad View in our Activity Layout</a:t>
            </a:r>
          </a:p>
          <a:p>
            <a:pPr marL="342900" indent="-342900"/>
            <a:r>
              <a:rPr lang="en-US" sz="1600" dirty="0" smtClean="0"/>
              <a:t/>
            </a:r>
            <a:br>
              <a:rPr lang="en-US" sz="1600" dirty="0" smtClean="0"/>
            </a:br>
            <a:endParaRPr lang="en-US" sz="1600" dirty="0" smtClean="0"/>
          </a:p>
        </p:txBody>
      </p:sp>
      <p:pic>
        <p:nvPicPr>
          <p:cNvPr id="3074" name="Picture 2"/>
          <p:cNvPicPr>
            <a:picLocks noChangeAspect="1" noChangeArrowheads="1"/>
          </p:cNvPicPr>
          <p:nvPr/>
        </p:nvPicPr>
        <p:blipFill>
          <a:blip r:embed="rId2" cstate="print"/>
          <a:srcRect/>
          <a:stretch>
            <a:fillRect/>
          </a:stretch>
        </p:blipFill>
        <p:spPr bwMode="auto">
          <a:xfrm>
            <a:off x="457200" y="4057650"/>
            <a:ext cx="6419850" cy="2095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191000" y="4653915"/>
            <a:ext cx="4367212" cy="174688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ACTIVITY</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Integrating with Google Ad Mob</a:t>
            </a:r>
            <a:endParaRPr lang="en-US" dirty="0"/>
          </a:p>
        </p:txBody>
      </p:sp>
      <p:sp>
        <p:nvSpPr>
          <p:cNvPr id="5" name="TextBox 4"/>
          <p:cNvSpPr txBox="1"/>
          <p:nvPr/>
        </p:nvSpPr>
        <p:spPr>
          <a:xfrm>
            <a:off x="0" y="1697772"/>
            <a:ext cx="4572000" cy="3293209"/>
          </a:xfrm>
          <a:prstGeom prst="rect">
            <a:avLst/>
          </a:prstGeom>
          <a:noFill/>
        </p:spPr>
        <p:txBody>
          <a:bodyPr wrap="square" rtlCol="0">
            <a:spAutoFit/>
          </a:bodyPr>
          <a:lstStyle/>
          <a:p>
            <a:pPr marL="342900" indent="-342900"/>
            <a:r>
              <a:rPr lang="en-US" sz="1600" b="1" dirty="0" smtClean="0"/>
              <a:t>Load Ad Units in Activity</a:t>
            </a:r>
          </a:p>
          <a:p>
            <a:pPr marL="342900" indent="-342900"/>
            <a:endParaRPr lang="en-US" sz="1600" dirty="0" smtClean="0"/>
          </a:p>
          <a:p>
            <a:pPr marL="342900" indent="-342900">
              <a:buFont typeface="+mj-lt"/>
              <a:buAutoNum type="arabicPeriod"/>
            </a:pPr>
            <a:r>
              <a:rPr lang="en-US" sz="1600" dirty="0" smtClean="0"/>
              <a:t>Code required for displaying Banner Ads (with Test Mode ON). In </a:t>
            </a:r>
            <a:r>
              <a:rPr lang="en-US" sz="1600" dirty="0" err="1" smtClean="0"/>
              <a:t>onCreate</a:t>
            </a:r>
            <a:r>
              <a:rPr lang="en-US" sz="1600" dirty="0" smtClean="0"/>
              <a:t>() write:</a:t>
            </a:r>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r>
              <a:rPr lang="en-US" sz="1600" dirty="0" smtClean="0"/>
              <a:t>Code required for displaying Interstitial Ads. In </a:t>
            </a:r>
            <a:r>
              <a:rPr lang="en-US" sz="1600" dirty="0" err="1" smtClean="0"/>
              <a:t>onCreate</a:t>
            </a:r>
            <a:r>
              <a:rPr lang="en-US" sz="1600" dirty="0" smtClean="0"/>
              <a:t>() write:</a:t>
            </a:r>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r>
              <a:rPr lang="en-US" sz="1600" dirty="0" smtClean="0"/>
              <a:t/>
            </a:r>
            <a:br>
              <a:rPr lang="en-US" sz="1600" dirty="0" smtClean="0"/>
            </a:br>
            <a:endParaRPr lang="en-US" sz="1600" dirty="0" smtClean="0"/>
          </a:p>
        </p:txBody>
      </p:sp>
      <p:pic>
        <p:nvPicPr>
          <p:cNvPr id="3076" name="Picture 4"/>
          <p:cNvPicPr>
            <a:picLocks noChangeAspect="1" noChangeArrowheads="1"/>
          </p:cNvPicPr>
          <p:nvPr/>
        </p:nvPicPr>
        <p:blipFill>
          <a:blip r:embed="rId2" cstate="print"/>
          <a:srcRect/>
          <a:stretch>
            <a:fillRect/>
          </a:stretch>
        </p:blipFill>
        <p:spPr bwMode="auto">
          <a:xfrm>
            <a:off x="4168139" y="1828800"/>
            <a:ext cx="3299461" cy="1524000"/>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457200" y="4719816"/>
            <a:ext cx="3257550" cy="1376184"/>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a:stretch>
            <a:fillRect/>
          </a:stretch>
        </p:blipFill>
        <p:spPr bwMode="auto">
          <a:xfrm>
            <a:off x="457200" y="4113165"/>
            <a:ext cx="3895725" cy="535035"/>
          </a:xfrm>
          <a:prstGeom prst="rect">
            <a:avLst/>
          </a:prstGeom>
          <a:noFill/>
          <a:ln w="9525">
            <a:noFill/>
            <a:miter lim="800000"/>
            <a:headEnd/>
            <a:tailEnd/>
          </a:ln>
        </p:spPr>
      </p:pic>
      <p:sp>
        <p:nvSpPr>
          <p:cNvPr id="10" name="TextBox 9"/>
          <p:cNvSpPr txBox="1"/>
          <p:nvPr/>
        </p:nvSpPr>
        <p:spPr>
          <a:xfrm>
            <a:off x="4572000" y="4724400"/>
            <a:ext cx="4572000" cy="338554"/>
          </a:xfrm>
          <a:prstGeom prst="rect">
            <a:avLst/>
          </a:prstGeom>
          <a:noFill/>
        </p:spPr>
        <p:txBody>
          <a:bodyPr wrap="square" rtlCol="0">
            <a:spAutoFit/>
          </a:bodyPr>
          <a:lstStyle/>
          <a:p>
            <a:pPr marL="342900" indent="-342900"/>
            <a:r>
              <a:rPr lang="en-US" sz="1600" dirty="0" smtClean="0"/>
              <a:t>After </a:t>
            </a:r>
            <a:r>
              <a:rPr lang="en-US" sz="1600" dirty="0" err="1" smtClean="0"/>
              <a:t>onCreate</a:t>
            </a:r>
            <a:r>
              <a:rPr lang="en-US" sz="1600" dirty="0" smtClean="0"/>
              <a:t>() add </a:t>
            </a:r>
            <a:r>
              <a:rPr lang="en-US" sz="1600" dirty="0" err="1" smtClean="0"/>
              <a:t>displayInterstitial</a:t>
            </a:r>
            <a:r>
              <a:rPr lang="en-US" sz="1600" dirty="0" smtClean="0"/>
              <a:t>() method</a:t>
            </a:r>
          </a:p>
        </p:txBody>
      </p:sp>
      <p:pic>
        <p:nvPicPr>
          <p:cNvPr id="3079" name="Picture 7"/>
          <p:cNvPicPr>
            <a:picLocks noChangeAspect="1" noChangeArrowheads="1"/>
          </p:cNvPicPr>
          <p:nvPr/>
        </p:nvPicPr>
        <p:blipFill>
          <a:blip r:embed="rId5" cstate="print"/>
          <a:srcRect/>
          <a:stretch>
            <a:fillRect/>
          </a:stretch>
        </p:blipFill>
        <p:spPr bwMode="auto">
          <a:xfrm>
            <a:off x="4724400" y="5163219"/>
            <a:ext cx="3733800" cy="704181"/>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Integrating with Google Ad Mob</a:t>
            </a:r>
            <a:endParaRPr lang="en-US" dirty="0"/>
          </a:p>
        </p:txBody>
      </p:sp>
      <p:sp>
        <p:nvSpPr>
          <p:cNvPr id="5" name="TextBox 4"/>
          <p:cNvSpPr txBox="1"/>
          <p:nvPr/>
        </p:nvSpPr>
        <p:spPr>
          <a:xfrm>
            <a:off x="0" y="1697772"/>
            <a:ext cx="9144000" cy="2062103"/>
          </a:xfrm>
          <a:prstGeom prst="rect">
            <a:avLst/>
          </a:prstGeom>
          <a:noFill/>
        </p:spPr>
        <p:txBody>
          <a:bodyPr wrap="square" rtlCol="0">
            <a:spAutoFit/>
          </a:bodyPr>
          <a:lstStyle/>
          <a:p>
            <a:pPr marL="342900" indent="-342900"/>
            <a:r>
              <a:rPr lang="en-US" sz="1600" b="1" dirty="0" smtClean="0"/>
              <a:t>Modify the Manifest</a:t>
            </a:r>
          </a:p>
          <a:p>
            <a:pPr marL="342900" indent="-342900"/>
            <a:endParaRPr lang="en-US" sz="1600" dirty="0" smtClean="0"/>
          </a:p>
          <a:p>
            <a:pPr marL="342900" indent="-342900"/>
            <a:r>
              <a:rPr lang="en-US" sz="1600" dirty="0" smtClean="0"/>
              <a:t>Add the below &lt;activity&gt; before closing the &lt;application&gt; tag of the manifest</a:t>
            </a:r>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endParaRPr lang="en-US" sz="1600" dirty="0" smtClean="0"/>
          </a:p>
        </p:txBody>
      </p:sp>
      <p:pic>
        <p:nvPicPr>
          <p:cNvPr id="4098" name="Picture 2"/>
          <p:cNvPicPr>
            <a:picLocks noChangeAspect="1" noChangeArrowheads="1"/>
          </p:cNvPicPr>
          <p:nvPr/>
        </p:nvPicPr>
        <p:blipFill>
          <a:blip r:embed="rId2" cstate="print"/>
          <a:srcRect/>
          <a:stretch>
            <a:fillRect/>
          </a:stretch>
        </p:blipFill>
        <p:spPr bwMode="auto">
          <a:xfrm>
            <a:off x="76200" y="2590800"/>
            <a:ext cx="8915400" cy="897701"/>
          </a:xfrm>
          <a:prstGeom prst="rect">
            <a:avLst/>
          </a:prstGeom>
          <a:noFill/>
          <a:ln w="9525">
            <a:noFill/>
            <a:miter lim="800000"/>
            <a:headEnd/>
            <a:tailEnd/>
          </a:ln>
        </p:spPr>
      </p:pic>
      <p:pic>
        <p:nvPicPr>
          <p:cNvPr id="12" name="Picture 11" descr="AdmobAds.png"/>
          <p:cNvPicPr>
            <a:picLocks noChangeAspect="1"/>
          </p:cNvPicPr>
          <p:nvPr/>
        </p:nvPicPr>
        <p:blipFill>
          <a:blip r:embed="rId3" cstate="print"/>
          <a:stretch>
            <a:fillRect/>
          </a:stretch>
        </p:blipFill>
        <p:spPr>
          <a:xfrm>
            <a:off x="2743200" y="3581400"/>
            <a:ext cx="3200400" cy="2811913"/>
          </a:xfrm>
          <a:prstGeom prst="rect">
            <a:avLst/>
          </a:prstGeom>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In App Billing, Licensing &amp; Monitoring</a:t>
            </a:r>
            <a:endParaRPr lang="en-US" dirty="0"/>
          </a:p>
        </p:txBody>
      </p:sp>
      <p:sp>
        <p:nvSpPr>
          <p:cNvPr id="5" name="TextBox 4"/>
          <p:cNvSpPr txBox="1"/>
          <p:nvPr/>
        </p:nvSpPr>
        <p:spPr>
          <a:xfrm>
            <a:off x="0" y="1447800"/>
            <a:ext cx="9144000" cy="5016758"/>
          </a:xfrm>
          <a:prstGeom prst="rect">
            <a:avLst/>
          </a:prstGeom>
          <a:noFill/>
        </p:spPr>
        <p:txBody>
          <a:bodyPr wrap="square" rtlCol="0">
            <a:spAutoFit/>
          </a:bodyPr>
          <a:lstStyle/>
          <a:p>
            <a:pPr marL="342900" indent="-342900"/>
            <a:r>
              <a:rPr lang="en-US" sz="1600" b="1" dirty="0" smtClean="0"/>
              <a:t>Add the Google Play Billing service</a:t>
            </a:r>
          </a:p>
          <a:p>
            <a:pPr marL="342900" indent="-342900">
              <a:buFont typeface="+mj-lt"/>
              <a:buAutoNum type="arabicPeriod"/>
            </a:pPr>
            <a:endParaRPr lang="en-US" sz="1600" dirty="0" smtClean="0"/>
          </a:p>
          <a:p>
            <a:pPr marL="342900" indent="-342900">
              <a:buFont typeface="+mj-lt"/>
              <a:buAutoNum type="arabicPeriod"/>
            </a:pPr>
            <a:r>
              <a:rPr lang="en-US" sz="1600" dirty="0" smtClean="0"/>
              <a:t>Open the </a:t>
            </a:r>
            <a:r>
              <a:rPr lang="en-US" sz="1600" dirty="0" smtClean="0">
                <a:hlinkClick r:id="rId2"/>
              </a:rPr>
              <a:t>Android SDK Manager</a:t>
            </a:r>
            <a:r>
              <a:rPr lang="en-US" sz="1600" dirty="0" smtClean="0"/>
              <a:t>.</a:t>
            </a:r>
          </a:p>
          <a:p>
            <a:pPr marL="342900" indent="-342900">
              <a:buFont typeface="+mj-lt"/>
              <a:buAutoNum type="arabicPeriod"/>
            </a:pPr>
            <a:endParaRPr lang="en-US" sz="1600" dirty="0" smtClean="0"/>
          </a:p>
          <a:p>
            <a:pPr marL="342900" indent="-342900">
              <a:buFont typeface="+mj-lt"/>
              <a:buAutoNum type="arabicPeriod"/>
            </a:pPr>
            <a:r>
              <a:rPr lang="en-US" sz="1600" dirty="0" smtClean="0"/>
              <a:t>In the SDK Manager, expand the Extras section.</a:t>
            </a:r>
          </a:p>
          <a:p>
            <a:pPr marL="342900" indent="-342900">
              <a:buFont typeface="+mj-lt"/>
              <a:buAutoNum type="arabicPeriod"/>
            </a:pPr>
            <a:endParaRPr lang="en-US" sz="1600" dirty="0" smtClean="0"/>
          </a:p>
          <a:p>
            <a:pPr marL="342900" indent="-342900">
              <a:buFont typeface="+mj-lt"/>
              <a:buAutoNum type="arabicPeriod"/>
            </a:pPr>
            <a:r>
              <a:rPr lang="en-US" sz="1600" dirty="0" smtClean="0"/>
              <a:t>Select </a:t>
            </a:r>
            <a:r>
              <a:rPr lang="en-US" sz="1600" b="1" dirty="0" smtClean="0"/>
              <a:t>Google Play Billing Library</a:t>
            </a:r>
            <a:r>
              <a:rPr lang="en-US" sz="1600" dirty="0" smtClean="0"/>
              <a:t>.</a:t>
            </a:r>
          </a:p>
          <a:p>
            <a:pPr marL="342900" indent="-342900">
              <a:buFont typeface="+mj-lt"/>
              <a:buAutoNum type="arabicPeriod"/>
            </a:pPr>
            <a:endParaRPr lang="en-US" sz="1600" dirty="0" smtClean="0"/>
          </a:p>
          <a:p>
            <a:pPr marL="342900" indent="-342900">
              <a:buFont typeface="+mj-lt"/>
              <a:buAutoNum type="arabicPeriod"/>
            </a:pPr>
            <a:r>
              <a:rPr lang="en-US" sz="1600" dirty="0" smtClean="0"/>
              <a:t>Click </a:t>
            </a:r>
            <a:r>
              <a:rPr lang="en-US" sz="1600" b="1" dirty="0" smtClean="0"/>
              <a:t>Install packages</a:t>
            </a:r>
            <a:r>
              <a:rPr lang="en-US" sz="1600" dirty="0" smtClean="0"/>
              <a:t> to complete the download. The </a:t>
            </a:r>
            <a:r>
              <a:rPr lang="en-US" sz="1600" dirty="0" err="1" smtClean="0"/>
              <a:t>IInAppBillingService.aidl</a:t>
            </a:r>
            <a:r>
              <a:rPr lang="en-US" sz="1600" dirty="0" smtClean="0"/>
              <a:t> file will be installed to &lt;</a:t>
            </a:r>
            <a:r>
              <a:rPr lang="en-US" sz="1600" dirty="0" err="1" smtClean="0"/>
              <a:t>sdk</a:t>
            </a:r>
            <a:r>
              <a:rPr lang="en-US" sz="1600" dirty="0" smtClean="0"/>
              <a:t>&gt;/extras/</a:t>
            </a:r>
            <a:r>
              <a:rPr lang="en-US" sz="1600" dirty="0" err="1" smtClean="0"/>
              <a:t>google</a:t>
            </a:r>
            <a:r>
              <a:rPr lang="en-US" sz="1600" dirty="0" smtClean="0"/>
              <a:t>/</a:t>
            </a:r>
            <a:r>
              <a:rPr lang="en-US" sz="1600" dirty="0" err="1" smtClean="0"/>
              <a:t>play_billing</a:t>
            </a:r>
            <a:r>
              <a:rPr lang="en-US" sz="1600" dirty="0" smtClean="0"/>
              <a:t>/.</a:t>
            </a:r>
          </a:p>
          <a:p>
            <a:pPr marL="342900" indent="-342900">
              <a:buFont typeface="+mj-lt"/>
              <a:buAutoNum type="arabicPeriod"/>
            </a:pPr>
            <a:endParaRPr lang="en-US" sz="1600" dirty="0" smtClean="0"/>
          </a:p>
          <a:p>
            <a:pPr marL="342900" indent="-342900">
              <a:buFont typeface="+mj-lt"/>
              <a:buAutoNum type="arabicPeriod"/>
            </a:pPr>
            <a:r>
              <a:rPr lang="en-US" sz="1600" dirty="0" smtClean="0"/>
              <a:t>Create the following directory/</a:t>
            </a:r>
            <a:r>
              <a:rPr lang="en-US" sz="1600" dirty="0" err="1" smtClean="0"/>
              <a:t>src</a:t>
            </a:r>
            <a:r>
              <a:rPr lang="en-US" sz="1600" dirty="0" smtClean="0"/>
              <a:t>/com/android/vending/billing and copy the </a:t>
            </a:r>
            <a:r>
              <a:rPr lang="en-US" sz="1600" dirty="0" err="1" smtClean="0"/>
              <a:t>IInAppBillingService.aidl</a:t>
            </a:r>
            <a:r>
              <a:rPr lang="en-US" sz="1600" dirty="0" smtClean="0"/>
              <a:t> file into this directory. </a:t>
            </a:r>
          </a:p>
          <a:p>
            <a:pPr marL="342900" indent="-342900">
              <a:buFont typeface="+mj-lt"/>
              <a:buAutoNum type="arabicPeriod"/>
            </a:pPr>
            <a:endParaRPr lang="en-US" sz="1600" dirty="0" smtClean="0"/>
          </a:p>
          <a:p>
            <a:pPr marL="342900" indent="-342900">
              <a:buFont typeface="+mj-lt"/>
              <a:buAutoNum type="arabicPeriod"/>
            </a:pPr>
            <a:r>
              <a:rPr lang="en-US" sz="1600" dirty="0" smtClean="0"/>
              <a:t>Put the AIDL file into your project and use the Ant tool to build your project so that theIInAppBillingService.java file gets generated.</a:t>
            </a:r>
          </a:p>
          <a:p>
            <a:pPr marL="342900" indent="-342900">
              <a:buFont typeface="+mj-lt"/>
              <a:buAutoNum type="arabicPeriod"/>
            </a:pPr>
            <a:endParaRPr lang="en-US" sz="1600" dirty="0" smtClean="0"/>
          </a:p>
          <a:p>
            <a:pPr marL="342900" indent="-342900">
              <a:buFont typeface="+mj-lt"/>
              <a:buAutoNum type="arabicPeriod"/>
            </a:pPr>
            <a:r>
              <a:rPr lang="en-US" sz="1600" dirty="0" smtClean="0"/>
              <a:t>Build your application. You should see a generated file named IInAppBillingService.java in the /gen directory of your project.</a:t>
            </a:r>
          </a:p>
          <a:p>
            <a:pPr marL="342900" indent="-342900">
              <a:buFont typeface="+mj-lt"/>
              <a:buAutoNum type="arabicPeriod"/>
            </a:pPr>
            <a:endParaRPr lang="en-US" sz="1600" dirty="0" smtClean="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In App Billing, Licensing &amp; Monitoring</a:t>
            </a:r>
            <a:endParaRPr lang="en-US" dirty="0"/>
          </a:p>
        </p:txBody>
      </p:sp>
      <p:sp>
        <p:nvSpPr>
          <p:cNvPr id="5" name="TextBox 4"/>
          <p:cNvSpPr txBox="1"/>
          <p:nvPr/>
        </p:nvSpPr>
        <p:spPr>
          <a:xfrm>
            <a:off x="0" y="1447800"/>
            <a:ext cx="9144000" cy="4031873"/>
          </a:xfrm>
          <a:prstGeom prst="rect">
            <a:avLst/>
          </a:prstGeom>
          <a:noFill/>
        </p:spPr>
        <p:txBody>
          <a:bodyPr wrap="square" rtlCol="0">
            <a:spAutoFit/>
          </a:bodyPr>
          <a:lstStyle/>
          <a:p>
            <a:pPr marL="342900" indent="-342900"/>
            <a:r>
              <a:rPr lang="en-US" sz="1600" b="1" dirty="0" smtClean="0"/>
              <a:t>Update Manifest &amp; create a </a:t>
            </a:r>
            <a:r>
              <a:rPr lang="en-US" sz="1600" b="1" dirty="0" err="1" smtClean="0"/>
              <a:t>ServiceConnection</a:t>
            </a:r>
            <a:endParaRPr lang="en-US" sz="1600" b="1" dirty="0" smtClean="0"/>
          </a:p>
          <a:p>
            <a:pPr marL="342900" indent="-342900">
              <a:buFont typeface="+mj-lt"/>
              <a:buAutoNum type="arabicPeriod"/>
            </a:pPr>
            <a:endParaRPr lang="en-US" sz="1600" dirty="0" smtClean="0"/>
          </a:p>
          <a:p>
            <a:pPr marL="342900" indent="-342900">
              <a:buFont typeface="+mj-lt"/>
              <a:buAutoNum type="arabicPeriod"/>
            </a:pPr>
            <a:r>
              <a:rPr lang="en-US" sz="1600" dirty="0" smtClean="0"/>
              <a:t>To give your app the necessary permission, add this line in your Android.xml manifest file:</a:t>
            </a:r>
          </a:p>
          <a:p>
            <a:pPr marL="342900" indent="-342900">
              <a:buFont typeface="+mj-lt"/>
              <a:buAutoNum type="arabicPeriod"/>
            </a:pPr>
            <a:endParaRPr lang="en-US" sz="1600" dirty="0" smtClean="0"/>
          </a:p>
          <a:p>
            <a:pPr marL="342900" indent="-342900"/>
            <a:r>
              <a:rPr lang="en-US" sz="1600" dirty="0" smtClean="0"/>
              <a:t>	</a:t>
            </a:r>
            <a:r>
              <a:rPr lang="en-US" sz="1600" i="1" dirty="0" smtClean="0"/>
              <a:t>&lt;uses-permission </a:t>
            </a:r>
            <a:r>
              <a:rPr lang="en-US" sz="1600" i="1" dirty="0" err="1" smtClean="0"/>
              <a:t>android:name</a:t>
            </a:r>
            <a:r>
              <a:rPr lang="en-US" sz="1600" i="1" dirty="0" smtClean="0"/>
              <a:t>="</a:t>
            </a:r>
            <a:r>
              <a:rPr lang="en-US" sz="1600" i="1" dirty="0" err="1" smtClean="0"/>
              <a:t>com.android.vending.BILLING</a:t>
            </a:r>
            <a:r>
              <a:rPr lang="en-US" sz="1600" i="1" dirty="0" smtClean="0"/>
              <a:t>" /&gt;</a:t>
            </a:r>
          </a:p>
          <a:p>
            <a:pPr marL="342900" indent="-342900">
              <a:buFont typeface="+mj-lt"/>
              <a:buAutoNum type="arabicPeriod"/>
            </a:pPr>
            <a:endParaRPr lang="en-US" sz="1600" dirty="0" smtClean="0"/>
          </a:p>
          <a:p>
            <a:pPr marL="342900" indent="-342900">
              <a:buFont typeface="+mj-lt"/>
              <a:buAutoNum type="arabicPeriod" startAt="2"/>
            </a:pPr>
            <a:r>
              <a:rPr lang="en-US" sz="1600" dirty="0" smtClean="0"/>
              <a:t>Our application must have a </a:t>
            </a:r>
            <a:r>
              <a:rPr lang="en-US" sz="1600" dirty="0" err="1" smtClean="0">
                <a:hlinkClick r:id="rId2"/>
              </a:rPr>
              <a:t>ServiceConnection</a:t>
            </a:r>
            <a:r>
              <a:rPr lang="en-US" sz="1600" dirty="0" smtClean="0"/>
              <a:t> to facilitate messaging between your application and Google Play. At a minimum, your application must do the following:</a:t>
            </a:r>
          </a:p>
          <a:p>
            <a:pPr marL="342900" indent="-342900">
              <a:buFont typeface="+mj-lt"/>
              <a:buAutoNum type="arabicPeriod" startAt="2"/>
            </a:pPr>
            <a:endParaRPr lang="en-US" sz="1600" dirty="0" smtClean="0"/>
          </a:p>
          <a:p>
            <a:pPr marL="342900" indent="-342900">
              <a:buFont typeface="Wingdings" pitchFamily="2" charset="2"/>
              <a:buChar char="§"/>
            </a:pPr>
            <a:r>
              <a:rPr lang="en-US" sz="1600" dirty="0" smtClean="0"/>
              <a:t>Bind to </a:t>
            </a:r>
            <a:r>
              <a:rPr lang="en-US" sz="1600" dirty="0" err="1" smtClean="0"/>
              <a:t>IInAppBillingService</a:t>
            </a:r>
            <a:r>
              <a:rPr lang="en-US" sz="1600" dirty="0" smtClean="0"/>
              <a:t>.</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Send billing requests (as IPC method calls) to the Google Play application.</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Handle the synchronous response messages that are returned with each billing request.</a:t>
            </a:r>
          </a:p>
          <a:p>
            <a:pPr marL="342900" indent="-342900">
              <a:buFont typeface="+mj-lt"/>
              <a:buAutoNum type="arabicPeriod"/>
            </a:pPr>
            <a:endParaRPr lang="en-US" sz="1600" dirty="0" smtClean="0"/>
          </a:p>
          <a:p>
            <a:pPr marL="342900" indent="-342900">
              <a:buFont typeface="+mj-lt"/>
              <a:buAutoNum type="arabicPeriod"/>
            </a:pPr>
            <a:endParaRPr lang="en-US" sz="1600" dirty="0" smtClean="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In App Billing, Licensing &amp; Monitoring</a:t>
            </a:r>
            <a:endParaRPr lang="en-US" dirty="0"/>
          </a:p>
        </p:txBody>
      </p:sp>
      <p:sp>
        <p:nvSpPr>
          <p:cNvPr id="5" name="TextBox 4"/>
          <p:cNvSpPr txBox="1"/>
          <p:nvPr/>
        </p:nvSpPr>
        <p:spPr>
          <a:xfrm>
            <a:off x="0" y="1530727"/>
            <a:ext cx="9144000" cy="1815882"/>
          </a:xfrm>
          <a:prstGeom prst="rect">
            <a:avLst/>
          </a:prstGeom>
          <a:noFill/>
        </p:spPr>
        <p:txBody>
          <a:bodyPr wrap="square" rtlCol="0">
            <a:spAutoFit/>
          </a:bodyPr>
          <a:lstStyle/>
          <a:p>
            <a:r>
              <a:rPr lang="en-US" sz="1600" b="1" dirty="0" smtClean="0"/>
              <a:t>Binding to </a:t>
            </a:r>
            <a:r>
              <a:rPr lang="en-US" sz="1600" b="1" dirty="0" err="1" smtClean="0"/>
              <a:t>IInAppBillingService</a:t>
            </a:r>
            <a:endParaRPr lang="en-US" sz="1600" b="1" dirty="0" smtClean="0"/>
          </a:p>
          <a:p>
            <a:pPr marL="342900" indent="-342900">
              <a:buFont typeface="+mj-lt"/>
              <a:buAutoNum type="arabicPeriod"/>
            </a:pPr>
            <a:endParaRPr lang="en-US" sz="1600" dirty="0" smtClean="0"/>
          </a:p>
          <a:p>
            <a:pPr marL="342900" indent="-342900">
              <a:buFont typeface="+mj-lt"/>
              <a:buAutoNum type="arabicPeriod"/>
            </a:pPr>
            <a:r>
              <a:rPr lang="en-US" sz="1600" dirty="0" smtClean="0"/>
              <a:t>To establish a connection with the In-app Billing service on Google Play, implement a </a:t>
            </a:r>
            <a:r>
              <a:rPr lang="en-US" sz="1600" dirty="0" err="1" smtClean="0">
                <a:hlinkClick r:id="rId2"/>
              </a:rPr>
              <a:t>ServiceConnection</a:t>
            </a:r>
            <a:r>
              <a:rPr lang="en-US" sz="1600" dirty="0" smtClean="0"/>
              <a:t> to bind your activity to </a:t>
            </a:r>
            <a:r>
              <a:rPr lang="en-US" sz="1600" dirty="0" err="1" smtClean="0"/>
              <a:t>IInAppBillingService</a:t>
            </a:r>
            <a:r>
              <a:rPr lang="en-US" sz="1600" dirty="0" smtClean="0"/>
              <a:t>. </a:t>
            </a:r>
          </a:p>
          <a:p>
            <a:pPr marL="342900" indent="-342900">
              <a:buFont typeface="+mj-lt"/>
              <a:buAutoNum type="arabicPeriod"/>
            </a:pPr>
            <a:endParaRPr lang="en-US" sz="1600" dirty="0" smtClean="0"/>
          </a:p>
          <a:p>
            <a:pPr marL="342900" indent="-342900">
              <a:buFont typeface="+mj-lt"/>
              <a:buAutoNum type="arabicPeriod"/>
            </a:pPr>
            <a:r>
              <a:rPr lang="en-US" sz="1600" dirty="0" smtClean="0"/>
              <a:t>Override the </a:t>
            </a:r>
            <a:r>
              <a:rPr lang="en-US" sz="1600" dirty="0" err="1" smtClean="0">
                <a:hlinkClick r:id="rId2"/>
              </a:rPr>
              <a:t>onServiceDisconnected</a:t>
            </a:r>
            <a:r>
              <a:rPr lang="en-US" sz="1600" dirty="0" smtClean="0"/>
              <a:t> and </a:t>
            </a:r>
            <a:r>
              <a:rPr lang="en-US" sz="1600" dirty="0" err="1" smtClean="0">
                <a:hlinkClick r:id="rId2"/>
              </a:rPr>
              <a:t>onServiceConnected</a:t>
            </a:r>
            <a:r>
              <a:rPr lang="en-US" sz="1600" dirty="0" err="1" smtClean="0"/>
              <a:t>methods</a:t>
            </a:r>
            <a:r>
              <a:rPr lang="en-US" sz="1600" dirty="0" smtClean="0"/>
              <a:t> to get a reference to the </a:t>
            </a:r>
            <a:r>
              <a:rPr lang="en-US" sz="1600" dirty="0" err="1" smtClean="0"/>
              <a:t>IInAppBillingService</a:t>
            </a:r>
            <a:r>
              <a:rPr lang="en-US" sz="1600" dirty="0" smtClean="0"/>
              <a:t> instance after a connection has been established.</a:t>
            </a:r>
          </a:p>
        </p:txBody>
      </p:sp>
      <p:pic>
        <p:nvPicPr>
          <p:cNvPr id="5122" name="Picture 2"/>
          <p:cNvPicPr>
            <a:picLocks noChangeAspect="1" noChangeArrowheads="1"/>
          </p:cNvPicPr>
          <p:nvPr/>
        </p:nvPicPr>
        <p:blipFill>
          <a:blip r:embed="rId3" cstate="print"/>
          <a:srcRect/>
          <a:stretch>
            <a:fillRect/>
          </a:stretch>
        </p:blipFill>
        <p:spPr bwMode="auto">
          <a:xfrm>
            <a:off x="1828800" y="3505200"/>
            <a:ext cx="4638675" cy="251460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In App Billing, Licensing &amp; Monitoring</a:t>
            </a:r>
            <a:endParaRPr lang="en-US" dirty="0"/>
          </a:p>
        </p:txBody>
      </p:sp>
      <p:sp>
        <p:nvSpPr>
          <p:cNvPr id="5" name="TextBox 4"/>
          <p:cNvSpPr txBox="1"/>
          <p:nvPr/>
        </p:nvSpPr>
        <p:spPr>
          <a:xfrm>
            <a:off x="0" y="1530727"/>
            <a:ext cx="9144000" cy="1815882"/>
          </a:xfrm>
          <a:prstGeom prst="rect">
            <a:avLst/>
          </a:prstGeom>
          <a:noFill/>
        </p:spPr>
        <p:txBody>
          <a:bodyPr wrap="square" rtlCol="0">
            <a:spAutoFit/>
          </a:bodyPr>
          <a:lstStyle/>
          <a:p>
            <a:r>
              <a:rPr lang="en-US" sz="1600" b="1" dirty="0" smtClean="0"/>
              <a:t>Calling the Billing Service from the Activity</a:t>
            </a:r>
          </a:p>
          <a:p>
            <a:pPr marL="342900" indent="-342900">
              <a:buFont typeface="+mj-lt"/>
              <a:buAutoNum type="arabicPeriod"/>
            </a:pPr>
            <a:endParaRPr lang="en-US" sz="1600" dirty="0" smtClean="0"/>
          </a:p>
          <a:p>
            <a:pPr marL="342900" indent="-342900">
              <a:buFont typeface="+mj-lt"/>
              <a:buAutoNum type="arabicPeriod"/>
            </a:pPr>
            <a:r>
              <a:rPr lang="en-US" sz="1600" dirty="0" smtClean="0"/>
              <a:t>In your activity’s </a:t>
            </a:r>
            <a:r>
              <a:rPr lang="en-US" sz="1600" dirty="0" err="1" smtClean="0">
                <a:hlinkClick r:id="rId2"/>
              </a:rPr>
              <a:t>onCreate</a:t>
            </a:r>
            <a:r>
              <a:rPr lang="en-US" sz="1600" dirty="0" smtClean="0"/>
              <a:t> method, perform the binding by calling the </a:t>
            </a:r>
            <a:r>
              <a:rPr lang="en-US" sz="1600" dirty="0" err="1" smtClean="0">
                <a:hlinkClick r:id="rId3"/>
              </a:rPr>
              <a:t>bindService</a:t>
            </a:r>
            <a:r>
              <a:rPr lang="en-US" sz="1600" dirty="0" smtClean="0"/>
              <a:t> method. </a:t>
            </a:r>
          </a:p>
          <a:p>
            <a:pPr marL="342900" indent="-342900">
              <a:buFont typeface="+mj-lt"/>
              <a:buAutoNum type="arabicPeriod"/>
            </a:pPr>
            <a:endParaRPr lang="en-US" sz="1600" dirty="0" smtClean="0"/>
          </a:p>
          <a:p>
            <a:pPr marL="342900" indent="-342900">
              <a:buFont typeface="+mj-lt"/>
              <a:buAutoNum type="arabicPeriod"/>
            </a:pPr>
            <a:r>
              <a:rPr lang="en-US" sz="1600" dirty="0" smtClean="0"/>
              <a:t>Pass the method an </a:t>
            </a:r>
            <a:r>
              <a:rPr lang="en-US" sz="1600" dirty="0" smtClean="0">
                <a:hlinkClick r:id="rId4"/>
              </a:rPr>
              <a:t>Intent</a:t>
            </a:r>
            <a:r>
              <a:rPr lang="en-US" sz="1600" dirty="0" smtClean="0"/>
              <a:t> that references the In-app Billing service and an instance of the </a:t>
            </a:r>
            <a:r>
              <a:rPr lang="en-US" sz="1600" dirty="0" err="1" smtClean="0">
                <a:hlinkClick r:id="rId5"/>
              </a:rPr>
              <a:t>ServiceConnection</a:t>
            </a:r>
            <a:r>
              <a:rPr lang="en-US" sz="1600" dirty="0" smtClean="0"/>
              <a:t> that you created, and explicitly set the Intent's target package name to </a:t>
            </a:r>
            <a:r>
              <a:rPr lang="en-US" sz="1600" dirty="0" err="1" smtClean="0"/>
              <a:t>com.android.vending</a:t>
            </a:r>
            <a:r>
              <a:rPr lang="en-US" sz="1600" dirty="0" smtClean="0"/>
              <a:t> — the package name of Google Play app.</a:t>
            </a:r>
          </a:p>
        </p:txBody>
      </p:sp>
      <p:pic>
        <p:nvPicPr>
          <p:cNvPr id="6146" name="Picture 2"/>
          <p:cNvPicPr>
            <a:picLocks noChangeAspect="1" noChangeArrowheads="1"/>
          </p:cNvPicPr>
          <p:nvPr/>
        </p:nvPicPr>
        <p:blipFill>
          <a:blip r:embed="rId6" cstate="print"/>
          <a:srcRect/>
          <a:stretch>
            <a:fillRect/>
          </a:stretch>
        </p:blipFill>
        <p:spPr bwMode="auto">
          <a:xfrm>
            <a:off x="152400" y="3429000"/>
            <a:ext cx="6448425" cy="1304925"/>
          </a:xfrm>
          <a:prstGeom prst="rect">
            <a:avLst/>
          </a:prstGeom>
          <a:noFill/>
          <a:ln w="9525">
            <a:noFill/>
            <a:miter lim="800000"/>
            <a:headEnd/>
            <a:tailEnd/>
          </a:ln>
        </p:spPr>
      </p:pic>
      <p:pic>
        <p:nvPicPr>
          <p:cNvPr id="6147" name="Picture 3"/>
          <p:cNvPicPr>
            <a:picLocks noChangeAspect="1" noChangeArrowheads="1"/>
          </p:cNvPicPr>
          <p:nvPr/>
        </p:nvPicPr>
        <p:blipFill>
          <a:blip r:embed="rId7" cstate="print"/>
          <a:srcRect/>
          <a:stretch>
            <a:fillRect/>
          </a:stretch>
        </p:blipFill>
        <p:spPr bwMode="auto">
          <a:xfrm>
            <a:off x="6324600" y="4953000"/>
            <a:ext cx="2705100" cy="1343025"/>
          </a:xfrm>
          <a:prstGeom prst="rect">
            <a:avLst/>
          </a:prstGeom>
          <a:noFill/>
          <a:ln w="9525">
            <a:noFill/>
            <a:miter lim="800000"/>
            <a:headEnd/>
            <a:tailEnd/>
          </a:ln>
        </p:spPr>
      </p:pic>
      <p:sp>
        <p:nvSpPr>
          <p:cNvPr id="8" name="TextBox 7"/>
          <p:cNvSpPr txBox="1"/>
          <p:nvPr/>
        </p:nvSpPr>
        <p:spPr>
          <a:xfrm>
            <a:off x="0" y="5042118"/>
            <a:ext cx="9144000" cy="830997"/>
          </a:xfrm>
          <a:prstGeom prst="rect">
            <a:avLst/>
          </a:prstGeom>
          <a:noFill/>
        </p:spPr>
        <p:txBody>
          <a:bodyPr wrap="square" rtlCol="0">
            <a:spAutoFit/>
          </a:bodyPr>
          <a:lstStyle/>
          <a:p>
            <a:r>
              <a:rPr lang="en-US" sz="1600" dirty="0" smtClean="0"/>
              <a:t>Remember to unbind from the In-app Billing service when you are</a:t>
            </a:r>
          </a:p>
          <a:p>
            <a:r>
              <a:rPr lang="en-US" sz="1600" dirty="0" smtClean="0"/>
              <a:t> done with your </a:t>
            </a:r>
            <a:r>
              <a:rPr lang="en-US" sz="1600" dirty="0" smtClean="0">
                <a:hlinkClick r:id="rId2"/>
              </a:rPr>
              <a:t>Activity</a:t>
            </a:r>
            <a:r>
              <a:rPr lang="en-US" sz="1600" dirty="0" smtClean="0"/>
              <a:t>. If you don’t unbind, the open service </a:t>
            </a:r>
          </a:p>
          <a:p>
            <a:r>
              <a:rPr lang="en-US" sz="1600" dirty="0" smtClean="0"/>
              <a:t>connection could cause your device’s performance to degrade. </a:t>
            </a:r>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Making In-app Billing Requests</a:t>
            </a:r>
          </a:p>
        </p:txBody>
      </p:sp>
      <p:sp>
        <p:nvSpPr>
          <p:cNvPr id="5" name="TextBox 4"/>
          <p:cNvSpPr txBox="1"/>
          <p:nvPr/>
        </p:nvSpPr>
        <p:spPr>
          <a:xfrm>
            <a:off x="0" y="1530727"/>
            <a:ext cx="5029200" cy="4278094"/>
          </a:xfrm>
          <a:prstGeom prst="rect">
            <a:avLst/>
          </a:prstGeom>
          <a:noFill/>
        </p:spPr>
        <p:txBody>
          <a:bodyPr wrap="square" rtlCol="0">
            <a:spAutoFit/>
          </a:bodyPr>
          <a:lstStyle/>
          <a:p>
            <a:r>
              <a:rPr lang="en-US" sz="1600" b="1" dirty="0" smtClean="0"/>
              <a:t>Querying for Items Available for Purchase</a:t>
            </a:r>
          </a:p>
          <a:p>
            <a:pPr marL="342900" indent="-342900">
              <a:buFont typeface="+mj-lt"/>
              <a:buAutoNum type="arabicPeriod"/>
            </a:pPr>
            <a:endParaRPr lang="en-US" sz="1600" dirty="0" smtClean="0"/>
          </a:p>
          <a:p>
            <a:pPr marL="342900" indent="-342900">
              <a:buFont typeface="+mj-lt"/>
              <a:buAutoNum type="arabicPeriod"/>
            </a:pPr>
            <a:r>
              <a:rPr lang="en-US" sz="1400" dirty="0" smtClean="0"/>
              <a:t>To pass a request to the In-app Billing service, first create a </a:t>
            </a:r>
            <a:r>
              <a:rPr lang="en-US" sz="1400" dirty="0" smtClean="0">
                <a:hlinkClick r:id="rId2"/>
              </a:rPr>
              <a:t>Bundle</a:t>
            </a:r>
            <a:r>
              <a:rPr lang="en-US" sz="1400" dirty="0" smtClean="0"/>
              <a:t> that contains a String </a:t>
            </a:r>
            <a:r>
              <a:rPr lang="en-US" sz="1400" dirty="0" err="1" smtClean="0">
                <a:hlinkClick r:id="rId3"/>
              </a:rPr>
              <a:t>ArrayList</a:t>
            </a:r>
            <a:r>
              <a:rPr lang="en-US" sz="1400" dirty="0" smtClean="0"/>
              <a:t> of product IDs with key "ITEM_ID_LIST", where each string is a product ID for an purchasable item. </a:t>
            </a:r>
          </a:p>
          <a:p>
            <a:pPr marL="342900" indent="-342900">
              <a:buFont typeface="+mj-lt"/>
              <a:buAutoNum type="arabicPeriod"/>
            </a:pPr>
            <a:endParaRPr lang="en-US" sz="1600" dirty="0" smtClean="0"/>
          </a:p>
          <a:p>
            <a:pPr marL="342900" indent="-342900">
              <a:buFont typeface="+mj-lt"/>
              <a:buAutoNum type="arabicPeriod"/>
            </a:pPr>
            <a:r>
              <a:rPr lang="en-US" sz="1400" dirty="0" smtClean="0"/>
              <a:t>To retrieve this information from Google Play, call the </a:t>
            </a:r>
            <a:r>
              <a:rPr lang="en-US" sz="1400" dirty="0" err="1" smtClean="0"/>
              <a:t>getSkuDetails</a:t>
            </a:r>
            <a:r>
              <a:rPr lang="en-US" sz="1400" dirty="0" smtClean="0"/>
              <a:t> method on the In-app Billing Version 3 API, and pass the method the In-app Billing API version (“3”), the package name of your calling app, the purchase type (“</a:t>
            </a:r>
            <a:r>
              <a:rPr lang="en-US" sz="1400" dirty="0" err="1" smtClean="0"/>
              <a:t>inapp</a:t>
            </a:r>
            <a:r>
              <a:rPr lang="en-US" sz="1400" dirty="0" smtClean="0"/>
              <a:t>”), and the </a:t>
            </a:r>
            <a:r>
              <a:rPr lang="en-US" sz="1400" dirty="0" smtClean="0">
                <a:hlinkClick r:id="rId2"/>
              </a:rPr>
              <a:t>Bundle</a:t>
            </a:r>
            <a:r>
              <a:rPr lang="en-US" sz="1400" dirty="0" smtClean="0"/>
              <a:t> that you created.</a:t>
            </a:r>
          </a:p>
          <a:p>
            <a:pPr marL="342900" indent="-342900">
              <a:buFont typeface="+mj-lt"/>
              <a:buAutoNum type="arabicPeriod"/>
            </a:pPr>
            <a:endParaRPr lang="en-US" sz="1400" dirty="0" smtClean="0"/>
          </a:p>
          <a:p>
            <a:pPr marL="342900" indent="-342900">
              <a:buFont typeface="+mj-lt"/>
              <a:buAutoNum type="arabicPeriod"/>
            </a:pPr>
            <a:r>
              <a:rPr lang="en-US" sz="1400" dirty="0" smtClean="0"/>
              <a:t>The query results are stored in a String </a:t>
            </a:r>
            <a:r>
              <a:rPr lang="en-US" sz="1400" dirty="0" err="1" smtClean="0"/>
              <a:t>ArrayList</a:t>
            </a:r>
            <a:r>
              <a:rPr lang="en-US" sz="1400" dirty="0" smtClean="0"/>
              <a:t> with key DETAILS_LIST. The purchase information is stored in the String in JSON format. In this example, you are retrieving the prices for your in-app items from the </a:t>
            </a:r>
            <a:r>
              <a:rPr lang="en-US" sz="1400" dirty="0" err="1" smtClean="0"/>
              <a:t>skuDetails</a:t>
            </a:r>
            <a:r>
              <a:rPr lang="en-US" sz="1400" dirty="0" smtClean="0"/>
              <a:t> </a:t>
            </a:r>
            <a:r>
              <a:rPr lang="en-US" sz="1400" dirty="0" smtClean="0">
                <a:hlinkClick r:id="rId2"/>
              </a:rPr>
              <a:t>Bundle</a:t>
            </a:r>
            <a:r>
              <a:rPr lang="en-US" sz="1400" dirty="0" smtClean="0"/>
              <a:t> returned from the previous code snippet.</a:t>
            </a:r>
          </a:p>
        </p:txBody>
      </p:sp>
      <p:pic>
        <p:nvPicPr>
          <p:cNvPr id="7170" name="Picture 2"/>
          <p:cNvPicPr>
            <a:picLocks noChangeAspect="1" noChangeArrowheads="1"/>
          </p:cNvPicPr>
          <p:nvPr/>
        </p:nvPicPr>
        <p:blipFill>
          <a:blip r:embed="rId4" cstate="print"/>
          <a:srcRect/>
          <a:stretch>
            <a:fillRect/>
          </a:stretch>
        </p:blipFill>
        <p:spPr bwMode="auto">
          <a:xfrm>
            <a:off x="5105400" y="1981200"/>
            <a:ext cx="3819525" cy="942975"/>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5105400" y="3505200"/>
            <a:ext cx="3324225" cy="514350"/>
          </a:xfrm>
          <a:prstGeom prst="rect">
            <a:avLst/>
          </a:prstGeom>
          <a:noFill/>
          <a:ln w="9525">
            <a:noFill/>
            <a:miter lim="800000"/>
            <a:headEnd/>
            <a:tailEnd/>
          </a:ln>
        </p:spPr>
      </p:pic>
      <p:pic>
        <p:nvPicPr>
          <p:cNvPr id="7173" name="Picture 5"/>
          <p:cNvPicPr>
            <a:picLocks noChangeAspect="1" noChangeArrowheads="1"/>
          </p:cNvPicPr>
          <p:nvPr/>
        </p:nvPicPr>
        <p:blipFill>
          <a:blip r:embed="rId6" cstate="print"/>
          <a:srcRect/>
          <a:stretch>
            <a:fillRect/>
          </a:stretch>
        </p:blipFill>
        <p:spPr bwMode="auto">
          <a:xfrm>
            <a:off x="4974401" y="4466250"/>
            <a:ext cx="4017199" cy="185835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Making In-app Billing Requests</a:t>
            </a:r>
          </a:p>
        </p:txBody>
      </p:sp>
      <p:sp>
        <p:nvSpPr>
          <p:cNvPr id="5" name="TextBox 4"/>
          <p:cNvSpPr txBox="1"/>
          <p:nvPr/>
        </p:nvSpPr>
        <p:spPr>
          <a:xfrm>
            <a:off x="0" y="1530727"/>
            <a:ext cx="5029200" cy="3416320"/>
          </a:xfrm>
          <a:prstGeom prst="rect">
            <a:avLst/>
          </a:prstGeom>
          <a:noFill/>
        </p:spPr>
        <p:txBody>
          <a:bodyPr wrap="square" rtlCol="0">
            <a:spAutoFit/>
          </a:bodyPr>
          <a:lstStyle/>
          <a:p>
            <a:r>
              <a:rPr lang="en-US" sz="1600" b="1" dirty="0" smtClean="0"/>
              <a:t>Purchasing an Item</a:t>
            </a:r>
          </a:p>
          <a:p>
            <a:pPr marL="342900" indent="-342900">
              <a:buFont typeface="+mj-lt"/>
              <a:buAutoNum type="arabicPeriod"/>
            </a:pPr>
            <a:endParaRPr lang="en-US" sz="1600" dirty="0" smtClean="0"/>
          </a:p>
          <a:p>
            <a:pPr marL="342900" indent="-342900">
              <a:buFont typeface="+mj-lt"/>
              <a:buAutoNum type="arabicPeriod"/>
            </a:pPr>
            <a:r>
              <a:rPr lang="en-US" sz="1400" dirty="0" smtClean="0"/>
              <a:t>To start a purchase request from your app, call the </a:t>
            </a:r>
            <a:r>
              <a:rPr lang="en-US" sz="1400" dirty="0" err="1" smtClean="0"/>
              <a:t>getBuyIntent</a:t>
            </a:r>
            <a:r>
              <a:rPr lang="en-US" sz="1400" dirty="0" smtClean="0"/>
              <a:t> method on the In-app Billing service.</a:t>
            </a:r>
          </a:p>
          <a:p>
            <a:pPr marL="342900" indent="-342900">
              <a:buFont typeface="+mj-lt"/>
              <a:buAutoNum type="arabicPeriod"/>
            </a:pPr>
            <a:endParaRPr lang="en-US" sz="1600" dirty="0" smtClean="0"/>
          </a:p>
          <a:p>
            <a:pPr marL="342900" indent="-342900">
              <a:buFont typeface="+mj-lt"/>
              <a:buAutoNum type="arabicPeriod"/>
            </a:pPr>
            <a:r>
              <a:rPr lang="en-US" sz="1400" dirty="0" smtClean="0"/>
              <a:t>If the request is successful, the returned </a:t>
            </a:r>
            <a:r>
              <a:rPr lang="en-US" sz="1400" dirty="0" smtClean="0">
                <a:hlinkClick r:id="rId2"/>
              </a:rPr>
              <a:t>Bundle</a:t>
            </a:r>
            <a:r>
              <a:rPr lang="en-US" sz="1400" dirty="0" smtClean="0"/>
              <a:t> has a response code of BILLING_RESPONSE_RESULT_OK (0) and a </a:t>
            </a:r>
            <a:r>
              <a:rPr lang="en-US" sz="1400" dirty="0" err="1" smtClean="0">
                <a:hlinkClick r:id="rId3"/>
              </a:rPr>
              <a:t>PendingIntent</a:t>
            </a:r>
            <a:r>
              <a:rPr lang="en-US" sz="1400" dirty="0" smtClean="0"/>
              <a:t> that you can use to start the purchase flow.</a:t>
            </a:r>
          </a:p>
          <a:p>
            <a:pPr marL="342900" indent="-342900">
              <a:buFont typeface="+mj-lt"/>
              <a:buAutoNum type="arabicPeriod"/>
            </a:pPr>
            <a:endParaRPr lang="en-US" sz="1400" dirty="0" smtClean="0"/>
          </a:p>
          <a:p>
            <a:pPr marL="342900" indent="-342900">
              <a:buFont typeface="+mj-lt"/>
              <a:buAutoNum type="arabicPeriod"/>
            </a:pPr>
            <a:endParaRPr lang="en-US" sz="1400" dirty="0" smtClean="0"/>
          </a:p>
          <a:p>
            <a:pPr marL="342900" indent="-342900">
              <a:buFont typeface="+mj-lt"/>
              <a:buAutoNum type="arabicPeriod"/>
            </a:pPr>
            <a:r>
              <a:rPr lang="en-US" sz="1400" dirty="0" smtClean="0"/>
              <a:t>To complete the purchase transaction, call the </a:t>
            </a:r>
            <a:r>
              <a:rPr lang="en-US" sz="1400" dirty="0" err="1" smtClean="0">
                <a:hlinkClick r:id="rId4"/>
              </a:rPr>
              <a:t>startIntentSenderForResult</a:t>
            </a:r>
            <a:r>
              <a:rPr lang="en-US" sz="1400" dirty="0" smtClean="0"/>
              <a:t> method and use </a:t>
            </a:r>
            <a:r>
              <a:rPr lang="en-US" sz="1400" dirty="0" err="1" smtClean="0"/>
              <a:t>the</a:t>
            </a:r>
            <a:r>
              <a:rPr lang="en-US" sz="1400" dirty="0" err="1" smtClean="0">
                <a:hlinkClick r:id="rId3"/>
              </a:rPr>
              <a:t>PendingIntent</a:t>
            </a:r>
            <a:r>
              <a:rPr lang="en-US" sz="1400" dirty="0" smtClean="0"/>
              <a:t> that you created.</a:t>
            </a:r>
          </a:p>
        </p:txBody>
      </p:sp>
      <p:pic>
        <p:nvPicPr>
          <p:cNvPr id="8194" name="Picture 2"/>
          <p:cNvPicPr>
            <a:picLocks noChangeAspect="1" noChangeArrowheads="1"/>
          </p:cNvPicPr>
          <p:nvPr/>
        </p:nvPicPr>
        <p:blipFill>
          <a:blip r:embed="rId5" cstate="print"/>
          <a:srcRect/>
          <a:stretch>
            <a:fillRect/>
          </a:stretch>
        </p:blipFill>
        <p:spPr bwMode="auto">
          <a:xfrm>
            <a:off x="4695825" y="2129643"/>
            <a:ext cx="4295775" cy="384957"/>
          </a:xfrm>
          <a:prstGeom prst="rect">
            <a:avLst/>
          </a:prstGeom>
          <a:noFill/>
          <a:ln w="9525">
            <a:noFill/>
            <a:miter lim="800000"/>
            <a:headEnd/>
            <a:tailEnd/>
          </a:ln>
        </p:spPr>
      </p:pic>
      <p:pic>
        <p:nvPicPr>
          <p:cNvPr id="8195" name="Picture 3"/>
          <p:cNvPicPr>
            <a:picLocks noChangeAspect="1" noChangeArrowheads="1"/>
          </p:cNvPicPr>
          <p:nvPr/>
        </p:nvPicPr>
        <p:blipFill>
          <a:blip r:embed="rId6" cstate="print"/>
          <a:srcRect/>
          <a:stretch>
            <a:fillRect/>
          </a:stretch>
        </p:blipFill>
        <p:spPr bwMode="auto">
          <a:xfrm>
            <a:off x="4295775" y="3068283"/>
            <a:ext cx="4695825" cy="208317"/>
          </a:xfrm>
          <a:prstGeom prst="rect">
            <a:avLst/>
          </a:prstGeom>
          <a:noFill/>
          <a:ln w="9525">
            <a:noFill/>
            <a:miter lim="800000"/>
            <a:headEnd/>
            <a:tailEnd/>
          </a:ln>
        </p:spPr>
      </p:pic>
      <p:pic>
        <p:nvPicPr>
          <p:cNvPr id="8196" name="Picture 4"/>
          <p:cNvPicPr>
            <a:picLocks noChangeAspect="1" noChangeArrowheads="1"/>
          </p:cNvPicPr>
          <p:nvPr/>
        </p:nvPicPr>
        <p:blipFill>
          <a:blip r:embed="rId7" cstate="print"/>
          <a:srcRect/>
          <a:stretch>
            <a:fillRect/>
          </a:stretch>
        </p:blipFill>
        <p:spPr bwMode="auto">
          <a:xfrm>
            <a:off x="4495800" y="4191000"/>
            <a:ext cx="4286250" cy="56197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MONETIZATION</a:t>
            </a:r>
            <a:endParaRPr lang="en-US" dirty="0"/>
          </a:p>
        </p:txBody>
      </p:sp>
      <p:sp>
        <p:nvSpPr>
          <p:cNvPr id="4" name="Text Placeholder 3"/>
          <p:cNvSpPr>
            <a:spLocks noGrp="1"/>
          </p:cNvSpPr>
          <p:nvPr>
            <p:ph type="body" sz="quarter" idx="12"/>
          </p:nvPr>
        </p:nvSpPr>
        <p:spPr>
          <a:xfrm>
            <a:off x="0" y="1066800"/>
            <a:ext cx="8534400" cy="533400"/>
          </a:xfrm>
        </p:spPr>
        <p:txBody>
          <a:bodyPr/>
          <a:lstStyle/>
          <a:p>
            <a:r>
              <a:rPr lang="en-US" dirty="0" smtClean="0"/>
              <a:t>Making In-app Billing Requests</a:t>
            </a:r>
          </a:p>
        </p:txBody>
      </p:sp>
      <p:sp>
        <p:nvSpPr>
          <p:cNvPr id="5" name="TextBox 4"/>
          <p:cNvSpPr txBox="1"/>
          <p:nvPr/>
        </p:nvSpPr>
        <p:spPr>
          <a:xfrm>
            <a:off x="0" y="1530727"/>
            <a:ext cx="9144000" cy="584775"/>
          </a:xfrm>
          <a:prstGeom prst="rect">
            <a:avLst/>
          </a:prstGeom>
          <a:noFill/>
        </p:spPr>
        <p:txBody>
          <a:bodyPr wrap="square" rtlCol="0">
            <a:spAutoFit/>
          </a:bodyPr>
          <a:lstStyle/>
          <a:p>
            <a:r>
              <a:rPr lang="en-US" sz="1600" dirty="0" smtClean="0"/>
              <a:t>Continuing from the previous example, you get the response code, purchase data, and signature from the response </a:t>
            </a:r>
            <a:r>
              <a:rPr lang="en-US" sz="1600" dirty="0" smtClean="0">
                <a:hlinkClick r:id="rId2"/>
              </a:rPr>
              <a:t>Intent</a:t>
            </a:r>
            <a:r>
              <a:rPr lang="en-US" sz="1600" dirty="0" smtClean="0"/>
              <a:t>.</a:t>
            </a:r>
            <a:endParaRPr lang="en-US" sz="1400" dirty="0" smtClean="0"/>
          </a:p>
        </p:txBody>
      </p:sp>
      <p:pic>
        <p:nvPicPr>
          <p:cNvPr id="9218" name="Picture 2"/>
          <p:cNvPicPr>
            <a:picLocks noChangeAspect="1" noChangeArrowheads="1"/>
          </p:cNvPicPr>
          <p:nvPr/>
        </p:nvPicPr>
        <p:blipFill>
          <a:blip r:embed="rId3" cstate="print"/>
          <a:srcRect/>
          <a:stretch>
            <a:fillRect/>
          </a:stretch>
        </p:blipFill>
        <p:spPr bwMode="auto">
          <a:xfrm>
            <a:off x="1447800" y="2209800"/>
            <a:ext cx="5553075" cy="365760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APPLICATION DEPLOYMENT</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Activity</a:t>
            </a:r>
            <a:endParaRPr lang="en-US" dirty="0"/>
          </a:p>
        </p:txBody>
      </p:sp>
      <p:sp>
        <p:nvSpPr>
          <p:cNvPr id="5" name="Text Placeholder 4"/>
          <p:cNvSpPr>
            <a:spLocks noGrp="1"/>
          </p:cNvSpPr>
          <p:nvPr>
            <p:ph type="body" sz="quarter" idx="12"/>
          </p:nvPr>
        </p:nvSpPr>
        <p:spPr>
          <a:xfrm>
            <a:off x="76200" y="990600"/>
            <a:ext cx="8534400" cy="533400"/>
          </a:xfrm>
        </p:spPr>
        <p:txBody>
          <a:bodyPr/>
          <a:lstStyle/>
          <a:p>
            <a:r>
              <a:rPr lang="en-US" dirty="0" smtClean="0"/>
              <a:t>Activity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An </a:t>
            </a:r>
            <a:r>
              <a:rPr lang="en-US" dirty="0" smtClean="0">
                <a:hlinkClick r:id="rId2"/>
              </a:rPr>
              <a:t>Activity</a:t>
            </a:r>
            <a:r>
              <a:rPr lang="en-US" dirty="0" smtClean="0"/>
              <a:t> is an application component that provides a screen with which users can interact in order to do something</a:t>
            </a:r>
          </a:p>
          <a:p>
            <a:r>
              <a:rPr lang="en-US" dirty="0" smtClean="0"/>
              <a:t>Each activity is given a window in which to draw its user interface. </a:t>
            </a:r>
          </a:p>
          <a:p>
            <a:r>
              <a:rPr lang="en-US" dirty="0" smtClean="0"/>
              <a:t>The window typically fills the screen, but may be smaller than the screen and float on top of other windows.</a:t>
            </a:r>
          </a:p>
          <a:p>
            <a:endParaRPr lang="en-US" dirty="0"/>
          </a:p>
        </p:txBody>
      </p:sp>
    </p:spTree>
    <p:extLst>
      <p:ext uri="{BB962C8B-B14F-4D97-AF65-F5344CB8AC3E}">
        <p14:creationId xmlns:p14="http://schemas.microsoft.com/office/powerpoint/2010/main" val="3442546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DEPLOYMENT</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Creating your App Signature</a:t>
            </a:r>
          </a:p>
        </p:txBody>
      </p:sp>
      <p:sp>
        <p:nvSpPr>
          <p:cNvPr id="5" name="TextBox 4"/>
          <p:cNvSpPr txBox="1"/>
          <p:nvPr/>
        </p:nvSpPr>
        <p:spPr>
          <a:xfrm>
            <a:off x="0" y="1612642"/>
            <a:ext cx="5638800" cy="5016758"/>
          </a:xfrm>
          <a:prstGeom prst="rect">
            <a:avLst/>
          </a:prstGeom>
          <a:noFill/>
        </p:spPr>
        <p:txBody>
          <a:bodyPr wrap="square" rtlCol="0">
            <a:spAutoFit/>
          </a:bodyPr>
          <a:lstStyle/>
          <a:p>
            <a:pPr marL="342900" indent="-342900">
              <a:buFont typeface="Wingdings" pitchFamily="2" charset="2"/>
              <a:buChar char="§"/>
            </a:pPr>
            <a:r>
              <a:rPr lang="en-US" sz="1600" dirty="0" smtClean="0"/>
              <a:t>Android requires that all apps be digitally signed with a certificate before they can be installed.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Android uses this certificate to identify the author of an app, and the certificate does not need to be signed by a certificate authority. </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To sign your app in release mode in Android Studio, follow these steps:</a:t>
            </a:r>
          </a:p>
          <a:p>
            <a:pPr marL="800100" lvl="1" indent="-342900">
              <a:buFont typeface="+mj-lt"/>
              <a:buAutoNum type="arabicPeriod"/>
            </a:pPr>
            <a:r>
              <a:rPr lang="en-US" sz="1600" dirty="0" smtClean="0"/>
              <a:t>On the menu bar, click </a:t>
            </a:r>
            <a:r>
              <a:rPr lang="en-US" sz="1600" b="1" dirty="0" smtClean="0"/>
              <a:t>Build</a:t>
            </a:r>
            <a:r>
              <a:rPr lang="en-US" sz="1600" dirty="0" smtClean="0"/>
              <a:t> &gt; </a:t>
            </a:r>
            <a:r>
              <a:rPr lang="en-US" sz="1600" b="1" dirty="0" smtClean="0"/>
              <a:t>Generate Signed APK</a:t>
            </a:r>
            <a:r>
              <a:rPr lang="en-US" sz="1600" dirty="0" smtClean="0"/>
              <a:t>.</a:t>
            </a:r>
          </a:p>
          <a:p>
            <a:pPr marL="800100" lvl="1" indent="-342900">
              <a:buFont typeface="+mj-lt"/>
              <a:buAutoNum type="arabicPeriod"/>
            </a:pPr>
            <a:r>
              <a:rPr lang="en-US" sz="1600" dirty="0" smtClean="0"/>
              <a:t>On the </a:t>
            </a:r>
            <a:r>
              <a:rPr lang="en-US" sz="1600" i="1" dirty="0" smtClean="0"/>
              <a:t>Generate Signed APK Wizard</a:t>
            </a:r>
            <a:r>
              <a:rPr lang="en-US" sz="1600" dirty="0" smtClean="0"/>
              <a:t> window, click </a:t>
            </a:r>
            <a:r>
              <a:rPr lang="en-US" sz="1600" b="1" dirty="0" smtClean="0"/>
              <a:t>Create new</a:t>
            </a:r>
            <a:r>
              <a:rPr lang="en-US" sz="1600" dirty="0" smtClean="0"/>
              <a:t> to create a new </a:t>
            </a:r>
            <a:r>
              <a:rPr lang="en-US" sz="1600" dirty="0" err="1" smtClean="0"/>
              <a:t>keystore</a:t>
            </a:r>
            <a:r>
              <a:rPr lang="en-US" sz="1600" dirty="0" smtClean="0"/>
              <a:t>.</a:t>
            </a:r>
          </a:p>
          <a:p>
            <a:pPr marL="800100" lvl="1" indent="-342900">
              <a:buFont typeface="+mj-lt"/>
              <a:buAutoNum type="arabicPeriod"/>
            </a:pPr>
            <a:r>
              <a:rPr lang="en-US" sz="1600" dirty="0" smtClean="0"/>
              <a:t>If you already have a </a:t>
            </a:r>
            <a:r>
              <a:rPr lang="en-US" sz="1600" dirty="0" err="1" smtClean="0"/>
              <a:t>keystore</a:t>
            </a:r>
            <a:r>
              <a:rPr lang="en-US" sz="1600" dirty="0" smtClean="0"/>
              <a:t>, go to step 4.</a:t>
            </a:r>
          </a:p>
          <a:p>
            <a:pPr marL="800100" lvl="1" indent="-342900">
              <a:buFont typeface="+mj-lt"/>
              <a:buAutoNum type="arabicPeriod"/>
            </a:pPr>
            <a:r>
              <a:rPr lang="en-US" sz="1600" dirty="0" smtClean="0"/>
              <a:t>On the </a:t>
            </a:r>
            <a:r>
              <a:rPr lang="en-US" sz="1600" i="1" dirty="0" smtClean="0"/>
              <a:t>New Key Store</a:t>
            </a:r>
            <a:r>
              <a:rPr lang="en-US" sz="1600" dirty="0" smtClean="0"/>
              <a:t> window, provide the required information as shown in figure 1.</a:t>
            </a:r>
          </a:p>
          <a:p>
            <a:pPr marL="800100" lvl="1" indent="-342900">
              <a:buFont typeface="+mj-lt"/>
              <a:buAutoNum type="arabicPeriod"/>
            </a:pPr>
            <a:r>
              <a:rPr lang="en-US" sz="1600" dirty="0" smtClean="0"/>
              <a:t>Your key should be valid for at least 25 years, so you can sign app updates with the same key through the lifespan of your app.</a:t>
            </a:r>
          </a:p>
          <a:p>
            <a:pPr marL="342900" indent="-342900">
              <a:buFont typeface="Wingdings" pitchFamily="2" charset="2"/>
              <a:buChar char="§"/>
            </a:pPr>
            <a:endParaRPr lang="en-US" sz="1600" dirty="0" smtClean="0"/>
          </a:p>
        </p:txBody>
      </p:sp>
      <p:pic>
        <p:nvPicPr>
          <p:cNvPr id="10242" name="Picture 2"/>
          <p:cNvPicPr>
            <a:picLocks noChangeAspect="1" noChangeArrowheads="1"/>
          </p:cNvPicPr>
          <p:nvPr/>
        </p:nvPicPr>
        <p:blipFill>
          <a:blip r:embed="rId2" cstate="print"/>
          <a:srcRect/>
          <a:stretch>
            <a:fillRect/>
          </a:stretch>
        </p:blipFill>
        <p:spPr bwMode="auto">
          <a:xfrm>
            <a:off x="5410200" y="3276600"/>
            <a:ext cx="3514361" cy="3048000"/>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DEPLOYMENT</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Automatically Signing Your App</a:t>
            </a:r>
          </a:p>
          <a:p>
            <a:endParaRPr lang="en-US" dirty="0" smtClean="0"/>
          </a:p>
        </p:txBody>
      </p:sp>
      <p:sp>
        <p:nvSpPr>
          <p:cNvPr id="5" name="TextBox 4"/>
          <p:cNvSpPr txBox="1"/>
          <p:nvPr/>
        </p:nvSpPr>
        <p:spPr>
          <a:xfrm>
            <a:off x="0" y="1612642"/>
            <a:ext cx="9144000" cy="4770537"/>
          </a:xfrm>
          <a:prstGeom prst="rect">
            <a:avLst/>
          </a:prstGeom>
          <a:noFill/>
        </p:spPr>
        <p:txBody>
          <a:bodyPr wrap="square" rtlCol="0">
            <a:spAutoFit/>
          </a:bodyPr>
          <a:lstStyle/>
          <a:p>
            <a:r>
              <a:rPr lang="en-US" sz="1600" dirty="0" smtClean="0"/>
              <a:t>In Android Studio, you can configure your project to sign your release APK automatically during the build process:</a:t>
            </a:r>
          </a:p>
          <a:p>
            <a:endParaRPr lang="en-US" sz="1600" dirty="0" smtClean="0"/>
          </a:p>
          <a:p>
            <a:pPr marL="342900" indent="-342900">
              <a:buFont typeface="Wingdings" pitchFamily="2" charset="2"/>
              <a:buChar char="§"/>
            </a:pPr>
            <a:r>
              <a:rPr lang="en-US" sz="1600" dirty="0" smtClean="0"/>
              <a:t>On the project browser, right click on your app and select </a:t>
            </a:r>
            <a:r>
              <a:rPr lang="en-US" sz="1600" b="1" dirty="0" smtClean="0"/>
              <a:t>Open Module Settings</a:t>
            </a:r>
            <a:r>
              <a:rPr lang="en-US" sz="1600" dirty="0" smtClean="0"/>
              <a:t>.</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On the </a:t>
            </a:r>
            <a:r>
              <a:rPr lang="en-US" sz="1600" i="1" dirty="0" smtClean="0"/>
              <a:t>Project Structure</a:t>
            </a:r>
            <a:r>
              <a:rPr lang="en-US" sz="1600" dirty="0" smtClean="0"/>
              <a:t> window, select your app's module under </a:t>
            </a:r>
            <a:r>
              <a:rPr lang="en-US" sz="1600" i="1" dirty="0" smtClean="0"/>
              <a:t>Modules</a:t>
            </a:r>
            <a:r>
              <a:rPr lang="en-US" sz="1600" dirty="0" smtClean="0"/>
              <a:t>.</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Click on the </a:t>
            </a:r>
            <a:r>
              <a:rPr lang="en-US" sz="1600" b="1" dirty="0" smtClean="0"/>
              <a:t>Signing</a:t>
            </a:r>
            <a:r>
              <a:rPr lang="en-US" sz="1600" dirty="0" smtClean="0"/>
              <a:t> tab.</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Select your </a:t>
            </a:r>
            <a:r>
              <a:rPr lang="en-US" sz="1600" dirty="0" err="1" smtClean="0"/>
              <a:t>keystore</a:t>
            </a:r>
            <a:r>
              <a:rPr lang="en-US" sz="1600" dirty="0" smtClean="0"/>
              <a:t> file, enter a name for this signing configuration (as you may create more than one), and enter the required information.</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Click on the </a:t>
            </a:r>
            <a:r>
              <a:rPr lang="en-US" sz="1600" b="1" dirty="0" smtClean="0"/>
              <a:t>Build Types</a:t>
            </a:r>
            <a:r>
              <a:rPr lang="en-US" sz="1600" dirty="0" smtClean="0"/>
              <a:t> tab.</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Select the </a:t>
            </a:r>
            <a:r>
              <a:rPr lang="en-US" sz="1600" b="1" dirty="0" smtClean="0"/>
              <a:t>release</a:t>
            </a:r>
            <a:r>
              <a:rPr lang="en-US" sz="1600" dirty="0" smtClean="0"/>
              <a:t> build.</a:t>
            </a:r>
          </a:p>
          <a:p>
            <a:pPr marL="342900" indent="-342900">
              <a:buFont typeface="Wingdings" pitchFamily="2" charset="2"/>
              <a:buChar char="§"/>
            </a:pPr>
            <a:endParaRPr lang="en-US" sz="1600" dirty="0" smtClean="0"/>
          </a:p>
          <a:p>
            <a:pPr marL="342900" indent="-342900">
              <a:buFont typeface="Wingdings" pitchFamily="2" charset="2"/>
              <a:buChar char="§"/>
            </a:pPr>
            <a:r>
              <a:rPr lang="en-US" sz="1600" dirty="0" smtClean="0"/>
              <a:t>Under </a:t>
            </a:r>
            <a:r>
              <a:rPr lang="en-US" sz="1600" i="1" dirty="0" smtClean="0"/>
              <a:t>Signing </a:t>
            </a:r>
            <a:r>
              <a:rPr lang="en-US" sz="1600" i="1" dirty="0" err="1" smtClean="0"/>
              <a:t>Config</a:t>
            </a:r>
            <a:r>
              <a:rPr lang="en-US" sz="1600" dirty="0" smtClean="0"/>
              <a:t>, select the signing configuration you just created.</a:t>
            </a:r>
          </a:p>
          <a:p>
            <a:endParaRPr lang="en-US" sz="1600" dirty="0" smtClean="0"/>
          </a:p>
          <a:p>
            <a:pPr marL="342900" indent="-342900">
              <a:buFont typeface="Wingdings" pitchFamily="2" charset="2"/>
              <a:buChar char="§"/>
            </a:pPr>
            <a:endParaRPr lang="en-US" sz="1600" dirty="0" smtClean="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DEPLOYMENT</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Automatically Signing Your App</a:t>
            </a:r>
          </a:p>
          <a:p>
            <a:endParaRPr lang="en-US" dirty="0" smtClean="0"/>
          </a:p>
        </p:txBody>
      </p:sp>
      <p:pic>
        <p:nvPicPr>
          <p:cNvPr id="11266" name="Picture 2"/>
          <p:cNvPicPr>
            <a:picLocks noChangeAspect="1" noChangeArrowheads="1"/>
          </p:cNvPicPr>
          <p:nvPr/>
        </p:nvPicPr>
        <p:blipFill>
          <a:blip r:embed="rId2" cstate="print"/>
          <a:srcRect/>
          <a:stretch>
            <a:fillRect/>
          </a:stretch>
        </p:blipFill>
        <p:spPr bwMode="auto">
          <a:xfrm>
            <a:off x="228600" y="2209800"/>
            <a:ext cx="4800600" cy="2868090"/>
          </a:xfrm>
          <a:prstGeom prst="rect">
            <a:avLst/>
          </a:prstGeom>
          <a:noFill/>
          <a:ln w="9525">
            <a:noFill/>
            <a:miter lim="800000"/>
            <a:headEnd/>
            <a:tailEnd/>
          </a:ln>
        </p:spPr>
      </p:pic>
      <p:sp>
        <p:nvSpPr>
          <p:cNvPr id="7" name="TextBox 6"/>
          <p:cNvSpPr txBox="1"/>
          <p:nvPr/>
        </p:nvSpPr>
        <p:spPr>
          <a:xfrm>
            <a:off x="300047" y="1828800"/>
            <a:ext cx="4079707" cy="369332"/>
          </a:xfrm>
          <a:prstGeom prst="rect">
            <a:avLst/>
          </a:prstGeom>
          <a:noFill/>
        </p:spPr>
        <p:txBody>
          <a:bodyPr wrap="none" rtlCol="0">
            <a:spAutoFit/>
          </a:bodyPr>
          <a:lstStyle/>
          <a:p>
            <a:r>
              <a:rPr lang="en-US" dirty="0" smtClean="0"/>
              <a:t> </a:t>
            </a:r>
            <a:r>
              <a:rPr lang="en-US" sz="1400" dirty="0" smtClean="0"/>
              <a:t>Create a signing configuration in Android Studio</a:t>
            </a:r>
            <a:endParaRPr lang="en-US" sz="1400" dirty="0"/>
          </a:p>
        </p:txBody>
      </p:sp>
      <p:sp>
        <p:nvSpPr>
          <p:cNvPr id="8" name="TextBox 7"/>
          <p:cNvSpPr txBox="1"/>
          <p:nvPr/>
        </p:nvSpPr>
        <p:spPr>
          <a:xfrm>
            <a:off x="5029200" y="2514600"/>
            <a:ext cx="3991542" cy="369332"/>
          </a:xfrm>
          <a:prstGeom prst="rect">
            <a:avLst/>
          </a:prstGeom>
          <a:noFill/>
        </p:spPr>
        <p:txBody>
          <a:bodyPr wrap="none" rtlCol="0">
            <a:spAutoFit/>
          </a:bodyPr>
          <a:lstStyle/>
          <a:p>
            <a:r>
              <a:rPr lang="en-US" dirty="0" smtClean="0"/>
              <a:t> </a:t>
            </a:r>
            <a:r>
              <a:rPr lang="en-US" sz="1400" dirty="0" smtClean="0"/>
              <a:t>Select a signing configuration in Android Studio</a:t>
            </a:r>
            <a:endParaRPr lang="en-US" sz="1400" dirty="0"/>
          </a:p>
        </p:txBody>
      </p:sp>
      <p:pic>
        <p:nvPicPr>
          <p:cNvPr id="11268" name="Picture 4"/>
          <p:cNvPicPr>
            <a:picLocks noChangeAspect="1" noChangeArrowheads="1"/>
          </p:cNvPicPr>
          <p:nvPr/>
        </p:nvPicPr>
        <p:blipFill>
          <a:blip r:embed="rId3" cstate="print"/>
          <a:srcRect/>
          <a:stretch>
            <a:fillRect/>
          </a:stretch>
        </p:blipFill>
        <p:spPr bwMode="auto">
          <a:xfrm>
            <a:off x="5210175" y="2895600"/>
            <a:ext cx="3781425" cy="3286125"/>
          </a:xfrm>
          <a:prstGeom prst="rect">
            <a:avLst/>
          </a:prstGeom>
          <a:noFill/>
          <a:ln w="9525">
            <a:noFill/>
            <a:miter lim="800000"/>
            <a:headEnd/>
            <a:tailEnd/>
          </a:ln>
        </p:spPr>
      </p:pic>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PUBLISHING YOUR APPLICATION</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DEPLOYMENT</a:t>
            </a:r>
            <a:endParaRPr lang="en-US" dirty="0"/>
          </a:p>
        </p:txBody>
      </p:sp>
      <p:sp>
        <p:nvSpPr>
          <p:cNvPr id="4" name="Text Placeholder 3"/>
          <p:cNvSpPr>
            <a:spLocks noGrp="1"/>
          </p:cNvSpPr>
          <p:nvPr>
            <p:ph type="body" sz="quarter" idx="12"/>
          </p:nvPr>
        </p:nvSpPr>
        <p:spPr>
          <a:xfrm>
            <a:off x="0" y="1143000"/>
            <a:ext cx="8534400" cy="533400"/>
          </a:xfrm>
        </p:spPr>
        <p:txBody>
          <a:bodyPr/>
          <a:lstStyle/>
          <a:p>
            <a:r>
              <a:rPr lang="en-US" dirty="0" smtClean="0"/>
              <a:t>Launch Checklist</a:t>
            </a:r>
          </a:p>
          <a:p>
            <a:endParaRPr lang="en-US" b="0" dirty="0" smtClean="0"/>
          </a:p>
          <a:p>
            <a:endParaRPr lang="en-US" dirty="0" smtClean="0"/>
          </a:p>
        </p:txBody>
      </p:sp>
      <p:sp>
        <p:nvSpPr>
          <p:cNvPr id="5" name="TextBox 4"/>
          <p:cNvSpPr txBox="1"/>
          <p:nvPr/>
        </p:nvSpPr>
        <p:spPr>
          <a:xfrm>
            <a:off x="0" y="1612642"/>
            <a:ext cx="9144000" cy="4616648"/>
          </a:xfrm>
          <a:prstGeom prst="rect">
            <a:avLst/>
          </a:prstGeom>
          <a:noFill/>
        </p:spPr>
        <p:txBody>
          <a:bodyPr wrap="square" rtlCol="0">
            <a:spAutoFit/>
          </a:bodyPr>
          <a:lstStyle/>
          <a:p>
            <a:pPr marL="342900" indent="-342900">
              <a:buFont typeface="+mj-lt"/>
              <a:buAutoNum type="arabicPeriod"/>
            </a:pPr>
            <a:r>
              <a:rPr lang="en-US" sz="1400" dirty="0" smtClean="0"/>
              <a:t>Test for Quality</a:t>
            </a:r>
          </a:p>
          <a:p>
            <a:pPr marL="342900" indent="-342900">
              <a:buFont typeface="+mj-lt"/>
              <a:buAutoNum type="arabicPeriod"/>
            </a:pPr>
            <a:endParaRPr lang="en-US" sz="1400" dirty="0" smtClean="0"/>
          </a:p>
          <a:p>
            <a:pPr marL="342900" indent="-342900">
              <a:buFont typeface="+mj-lt"/>
              <a:buAutoNum type="arabicPeriod"/>
            </a:pPr>
            <a:r>
              <a:rPr lang="en-US" sz="1400" dirty="0" smtClean="0"/>
              <a:t>Update the Version number, code &amp; permissions in the Manifest file.</a:t>
            </a:r>
          </a:p>
          <a:p>
            <a:pPr marL="342900" indent="-342900">
              <a:buFont typeface="+mj-lt"/>
              <a:buAutoNum type="arabicPeriod"/>
            </a:pPr>
            <a:endParaRPr lang="en-US" sz="1400" dirty="0" smtClean="0"/>
          </a:p>
          <a:p>
            <a:pPr marL="342900" indent="-342900">
              <a:buFont typeface="+mj-lt"/>
              <a:buAutoNum type="arabicPeriod"/>
            </a:pPr>
            <a:r>
              <a:rPr lang="en-US" sz="1400" dirty="0" smtClean="0"/>
              <a:t>Prepare the promotional material required for the Google Play Store display page</a:t>
            </a:r>
          </a:p>
          <a:p>
            <a:pPr marL="342900" indent="-342900">
              <a:buFont typeface="+mj-lt"/>
              <a:buAutoNum type="arabicPeriod"/>
            </a:pPr>
            <a:endParaRPr lang="en-US" sz="1400" dirty="0" smtClean="0"/>
          </a:p>
          <a:p>
            <a:pPr marL="342900" indent="-342900">
              <a:buFont typeface="+mj-lt"/>
              <a:buAutoNum type="arabicPeriod"/>
            </a:pPr>
            <a:r>
              <a:rPr lang="en-US" sz="1400" dirty="0" smtClean="0"/>
              <a:t>Determine your Content Rating by filling the Questionnaire on Google Play Store</a:t>
            </a:r>
          </a:p>
          <a:p>
            <a:pPr marL="342900" indent="-342900">
              <a:buFont typeface="+mj-lt"/>
              <a:buAutoNum type="arabicPeriod"/>
            </a:pPr>
            <a:endParaRPr lang="en-US" sz="1400" dirty="0" smtClean="0"/>
          </a:p>
          <a:p>
            <a:pPr marL="342900" indent="-342900">
              <a:buFont typeface="+mj-lt"/>
              <a:buAutoNum type="arabicPeriod"/>
            </a:pPr>
            <a:r>
              <a:rPr lang="en-US" sz="1400" dirty="0" smtClean="0"/>
              <a:t>Determine Country Distribution</a:t>
            </a:r>
          </a:p>
          <a:p>
            <a:pPr marL="342900" indent="-342900">
              <a:buFont typeface="+mj-lt"/>
              <a:buAutoNum type="arabicPeriod"/>
            </a:pPr>
            <a:endParaRPr lang="en-US" sz="1400" dirty="0" smtClean="0"/>
          </a:p>
          <a:p>
            <a:pPr marL="342900" indent="-342900">
              <a:buFont typeface="+mj-lt"/>
              <a:buAutoNum type="arabicPeriod"/>
            </a:pPr>
            <a:r>
              <a:rPr lang="en-US" sz="1400" dirty="0" smtClean="0"/>
              <a:t>Check App Size (Maximum APK size is 100MB, with 2 expansion files up to 2GB each)</a:t>
            </a:r>
          </a:p>
          <a:p>
            <a:pPr marL="342900" indent="-342900">
              <a:buFont typeface="+mj-lt"/>
              <a:buAutoNum type="arabicPeriod"/>
            </a:pPr>
            <a:endParaRPr lang="en-US" sz="1400" dirty="0" smtClean="0"/>
          </a:p>
          <a:p>
            <a:pPr marL="342900" indent="-342900">
              <a:buFont typeface="+mj-lt"/>
              <a:buAutoNum type="arabicPeriod"/>
            </a:pPr>
            <a:r>
              <a:rPr lang="en-US" sz="1400" dirty="0" smtClean="0"/>
              <a:t>Use </a:t>
            </a:r>
            <a:r>
              <a:rPr lang="en-US" sz="1400" dirty="0" err="1" smtClean="0"/>
              <a:t>Proguard</a:t>
            </a:r>
            <a:r>
              <a:rPr lang="en-US" sz="1400" dirty="0" smtClean="0"/>
              <a:t> to obfuscate your code</a:t>
            </a:r>
          </a:p>
          <a:p>
            <a:pPr marL="342900" indent="-342900">
              <a:buFont typeface="+mj-lt"/>
              <a:buAutoNum type="arabicPeriod"/>
            </a:pPr>
            <a:endParaRPr lang="en-US" sz="1400" dirty="0" smtClean="0"/>
          </a:p>
          <a:p>
            <a:pPr marL="342900" indent="-342900">
              <a:buFont typeface="+mj-lt"/>
              <a:buAutoNum type="arabicPeriod"/>
            </a:pPr>
            <a:r>
              <a:rPr lang="en-US" sz="1400" dirty="0" smtClean="0"/>
              <a:t>Decide if App is Free or Priced</a:t>
            </a:r>
          </a:p>
          <a:p>
            <a:pPr marL="342900" indent="-342900">
              <a:buFont typeface="+mj-lt"/>
              <a:buAutoNum type="arabicPeriod"/>
            </a:pPr>
            <a:endParaRPr lang="en-US" sz="1400" dirty="0" smtClean="0"/>
          </a:p>
          <a:p>
            <a:pPr marL="342900" indent="-342900">
              <a:buFont typeface="+mj-lt"/>
              <a:buAutoNum type="arabicPeriod"/>
            </a:pPr>
            <a:r>
              <a:rPr lang="en-US" sz="1400" dirty="0" smtClean="0"/>
              <a:t>Setup In App Billing if required</a:t>
            </a:r>
          </a:p>
          <a:p>
            <a:pPr marL="342900" indent="-342900">
              <a:buFont typeface="+mj-lt"/>
              <a:buAutoNum type="arabicPeriod"/>
            </a:pPr>
            <a:endParaRPr lang="en-US" sz="1400" dirty="0" smtClean="0"/>
          </a:p>
          <a:p>
            <a:pPr marL="342900" indent="-342900">
              <a:buFont typeface="+mj-lt"/>
              <a:buAutoNum type="arabicPeriod"/>
            </a:pPr>
            <a:r>
              <a:rPr lang="en-US" sz="1400" dirty="0" smtClean="0"/>
              <a:t>Plan for beta-testing if required</a:t>
            </a:r>
          </a:p>
          <a:p>
            <a:pPr marL="342900" indent="-342900">
              <a:buFont typeface="+mj-lt"/>
              <a:buAutoNum type="arabicPeriod"/>
            </a:pPr>
            <a:endParaRPr lang="en-US" sz="1400" dirty="0" smtClean="0"/>
          </a:p>
          <a:p>
            <a:pPr marL="342900" indent="-342900">
              <a:buFont typeface="+mj-lt"/>
              <a:buAutoNum type="arabicPeriod"/>
            </a:pPr>
            <a:r>
              <a:rPr lang="en-US" sz="1400" dirty="0" smtClean="0"/>
              <a:t>Provide links to website and accept the content policy guidelines</a:t>
            </a:r>
            <a:endParaRPr lang="en-US" sz="1600" dirty="0" smtClean="0"/>
          </a:p>
        </p:txBody>
      </p:sp>
    </p:spTree>
    <p:extLst>
      <p:ext uri="{BB962C8B-B14F-4D97-AF65-F5344CB8AC3E}">
        <p14:creationId xmlns:p14="http://schemas.microsoft.com/office/powerpoint/2010/main" val="10585397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a:t>
            </a:r>
            <a:endParaRPr lang="en-US" dirty="0"/>
          </a:p>
        </p:txBody>
      </p:sp>
      <p:sp>
        <p:nvSpPr>
          <p:cNvPr id="5" name="Text Placeholder 4"/>
          <p:cNvSpPr>
            <a:spLocks noGrp="1"/>
          </p:cNvSpPr>
          <p:nvPr>
            <p:ph type="body" sz="quarter" idx="12"/>
          </p:nvPr>
        </p:nvSpPr>
        <p:spPr/>
        <p:txBody>
          <a:bodyPr/>
          <a:lstStyle/>
          <a:p>
            <a:r>
              <a:rPr lang="en-US" dirty="0" smtClean="0"/>
              <a:t>Activity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An application usually consists of multiple activities that are loosely bound to each other</a:t>
            </a:r>
          </a:p>
          <a:p>
            <a:r>
              <a:rPr lang="en-US" dirty="0" smtClean="0"/>
              <a:t>Typically, one activity in an application is specified as the "main" activity, which is presented to the user when launching the application for the first time.</a:t>
            </a:r>
          </a:p>
          <a:p>
            <a:r>
              <a:rPr lang="en-US" dirty="0" smtClean="0"/>
              <a:t>Each activity can then start another activity in order to perform different actions.</a:t>
            </a:r>
            <a:endParaRPr lang="en-US" dirty="0"/>
          </a:p>
        </p:txBody>
      </p:sp>
    </p:spTree>
    <p:extLst>
      <p:ext uri="{BB962C8B-B14F-4D97-AF65-F5344CB8AC3E}">
        <p14:creationId xmlns:p14="http://schemas.microsoft.com/office/powerpoint/2010/main" val="1372118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Activity</a:t>
            </a:r>
            <a:endParaRPr lang="en-US" dirty="0"/>
          </a:p>
        </p:txBody>
      </p:sp>
      <p:sp>
        <p:nvSpPr>
          <p:cNvPr id="6" name="Text Placeholder 5"/>
          <p:cNvSpPr>
            <a:spLocks noGrp="1"/>
          </p:cNvSpPr>
          <p:nvPr>
            <p:ph type="body" sz="quarter" idx="12"/>
          </p:nvPr>
        </p:nvSpPr>
        <p:spPr>
          <a:xfrm>
            <a:off x="0" y="990600"/>
            <a:ext cx="3657600" cy="533400"/>
          </a:xfrm>
        </p:spPr>
        <p:txBody>
          <a:bodyPr/>
          <a:lstStyle/>
          <a:p>
            <a:r>
              <a:rPr lang="en-US" sz="2000" dirty="0" smtClean="0"/>
              <a:t>Activity – View &amp; Methods</a:t>
            </a:r>
          </a:p>
          <a:p>
            <a:endParaRPr lang="en-US" dirty="0"/>
          </a:p>
        </p:txBody>
      </p:sp>
      <p:sp>
        <p:nvSpPr>
          <p:cNvPr id="8" name="TextBox 7"/>
          <p:cNvSpPr txBox="1"/>
          <p:nvPr/>
        </p:nvSpPr>
        <p:spPr>
          <a:xfrm>
            <a:off x="0" y="1577638"/>
            <a:ext cx="9144000" cy="3908762"/>
          </a:xfrm>
          <a:prstGeom prst="rect">
            <a:avLst/>
          </a:prstGeom>
          <a:noFill/>
        </p:spPr>
        <p:txBody>
          <a:bodyPr wrap="square" rtlCol="0">
            <a:spAutoFit/>
          </a:bodyPr>
          <a:lstStyle/>
          <a:p>
            <a:r>
              <a:rPr lang="en-US" sz="1600" dirty="0" smtClean="0"/>
              <a:t>The Activity class takes care of creating a window for you in which you can place your UI with </a:t>
            </a:r>
            <a:r>
              <a:rPr lang="en-US" sz="1600" dirty="0" err="1" smtClean="0">
                <a:hlinkClick r:id="rId2"/>
              </a:rPr>
              <a:t>setContentView</a:t>
            </a:r>
            <a:r>
              <a:rPr lang="en-US" sz="1600" dirty="0" smtClean="0">
                <a:hlinkClick r:id="rId2"/>
              </a:rPr>
              <a:t>(View)</a:t>
            </a:r>
            <a:r>
              <a:rPr lang="en-US" sz="1600" dirty="0" smtClean="0"/>
              <a:t>. </a:t>
            </a:r>
          </a:p>
          <a:p>
            <a:endParaRPr lang="en-US" sz="1600" dirty="0" smtClean="0"/>
          </a:p>
          <a:p>
            <a:r>
              <a:rPr lang="en-US" sz="1600" dirty="0" smtClean="0"/>
              <a:t>There are two methods almost all subclasses of Activity will implement:</a:t>
            </a:r>
          </a:p>
          <a:p>
            <a:endParaRPr lang="en-US" sz="1600" dirty="0" smtClean="0"/>
          </a:p>
          <a:p>
            <a:pPr marL="342900" indent="-342900" algn="just">
              <a:buFont typeface="Wingdings" pitchFamily="2" charset="2"/>
              <a:buChar char="§"/>
            </a:pPr>
            <a:r>
              <a:rPr lang="en-US" sz="1600" dirty="0" err="1" smtClean="0">
                <a:hlinkClick r:id="rId2"/>
              </a:rPr>
              <a:t>onCreate</a:t>
            </a:r>
            <a:r>
              <a:rPr lang="en-US" sz="1600" dirty="0" smtClean="0">
                <a:hlinkClick r:id="rId2"/>
              </a:rPr>
              <a:t>(Bundle)</a:t>
            </a:r>
            <a:r>
              <a:rPr lang="en-US" sz="1600" dirty="0" smtClean="0"/>
              <a:t> is where you initialize your activity. Most importantly, here you will usually call </a:t>
            </a:r>
            <a:r>
              <a:rPr lang="en-US" sz="1600" dirty="0" err="1" smtClean="0">
                <a:hlinkClick r:id="rId2"/>
              </a:rPr>
              <a:t>setContentView</a:t>
            </a:r>
            <a:r>
              <a:rPr lang="en-US" sz="1600" dirty="0" smtClean="0">
                <a:hlinkClick r:id="rId2"/>
              </a:rPr>
              <a:t>(</a:t>
            </a:r>
            <a:r>
              <a:rPr lang="en-US" sz="1600" dirty="0" err="1" smtClean="0">
                <a:hlinkClick r:id="rId2"/>
              </a:rPr>
              <a:t>int</a:t>
            </a:r>
            <a:r>
              <a:rPr lang="en-US" sz="1600" dirty="0" smtClean="0">
                <a:hlinkClick r:id="rId2"/>
              </a:rPr>
              <a:t>)</a:t>
            </a:r>
            <a:r>
              <a:rPr lang="en-US" sz="1600" dirty="0" smtClean="0"/>
              <a:t> with a layout resource defining your UI, and using </a:t>
            </a:r>
            <a:r>
              <a:rPr lang="en-US" sz="1600" dirty="0" err="1" smtClean="0">
                <a:hlinkClick r:id="rId2"/>
              </a:rPr>
              <a:t>findViewById</a:t>
            </a:r>
            <a:r>
              <a:rPr lang="en-US" sz="1600" dirty="0" smtClean="0">
                <a:hlinkClick r:id="rId2"/>
              </a:rPr>
              <a:t>(</a:t>
            </a:r>
            <a:r>
              <a:rPr lang="en-US" sz="1600" dirty="0" err="1" smtClean="0">
                <a:hlinkClick r:id="rId2"/>
              </a:rPr>
              <a:t>int</a:t>
            </a:r>
            <a:r>
              <a:rPr lang="en-US" sz="1600" dirty="0" smtClean="0">
                <a:hlinkClick r:id="rId2"/>
              </a:rPr>
              <a:t>)</a:t>
            </a:r>
            <a:r>
              <a:rPr lang="en-US" sz="1600" dirty="0" smtClean="0"/>
              <a:t> to retrieve the widgets in that UI that you need to interact with programmatically.</a:t>
            </a:r>
          </a:p>
          <a:p>
            <a:pPr marL="342900" indent="-342900" algn="just"/>
            <a:endParaRPr lang="en-US" sz="1600" dirty="0" smtClean="0"/>
          </a:p>
          <a:p>
            <a:pPr marL="342900" indent="-342900" algn="just">
              <a:buFont typeface="Wingdings" pitchFamily="2" charset="2"/>
              <a:buChar char="§"/>
            </a:pPr>
            <a:r>
              <a:rPr lang="en-US" sz="1600" dirty="0" err="1" smtClean="0">
                <a:hlinkClick r:id="rId2"/>
              </a:rPr>
              <a:t>onPause</a:t>
            </a:r>
            <a:r>
              <a:rPr lang="en-US" sz="1600" dirty="0" smtClean="0">
                <a:hlinkClick r:id="rId2"/>
              </a:rPr>
              <a:t>()</a:t>
            </a:r>
            <a:r>
              <a:rPr lang="en-US" sz="1600" dirty="0" smtClean="0"/>
              <a:t> is where you deal with the user leaving your activity. Most importantly, any changes made by the user should at this point be committed (usually to the </a:t>
            </a:r>
            <a:r>
              <a:rPr lang="en-US" sz="1600" dirty="0" err="1" smtClean="0">
                <a:hlinkClick r:id="rId3"/>
              </a:rPr>
              <a:t>ContentProvider</a:t>
            </a:r>
            <a:r>
              <a:rPr lang="en-US" sz="1600" dirty="0" smtClean="0"/>
              <a:t> holding the data).</a:t>
            </a:r>
          </a:p>
          <a:p>
            <a:pPr marL="342900" indent="-342900" algn="just">
              <a:buFont typeface="Wingdings" pitchFamily="2" charset="2"/>
              <a:buChar char="§"/>
            </a:pPr>
            <a:endParaRPr lang="en-US" sz="1400" dirty="0" smtClean="0"/>
          </a:p>
          <a:p>
            <a:endParaRPr lang="en-US" sz="1400" dirty="0" smtClean="0"/>
          </a:p>
          <a:p>
            <a:pPr marL="342900" indent="-342900" algn="just"/>
            <a:endParaRPr lang="en-US" sz="1400" dirty="0" smtClean="0"/>
          </a:p>
          <a:p>
            <a:endParaRPr lang="en-US" sz="14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Activity</a:t>
            </a:r>
            <a:endParaRPr lang="en-US" dirty="0"/>
          </a:p>
        </p:txBody>
      </p:sp>
      <p:sp>
        <p:nvSpPr>
          <p:cNvPr id="5" name="Text Placeholder 4"/>
          <p:cNvSpPr>
            <a:spLocks noGrp="1"/>
          </p:cNvSpPr>
          <p:nvPr>
            <p:ph type="body" sz="quarter" idx="12"/>
          </p:nvPr>
        </p:nvSpPr>
        <p:spPr>
          <a:xfrm>
            <a:off x="152400" y="1066800"/>
            <a:ext cx="3276600" cy="533400"/>
          </a:xfrm>
        </p:spPr>
        <p:txBody>
          <a:bodyPr/>
          <a:lstStyle/>
          <a:p>
            <a:r>
              <a:rPr lang="en-US" dirty="0" smtClean="0"/>
              <a:t>Activity - States</a:t>
            </a:r>
            <a:endParaRPr lang="en-US" dirty="0"/>
          </a:p>
        </p:txBody>
      </p:sp>
      <p:sp>
        <p:nvSpPr>
          <p:cNvPr id="3" name="Content Placeholder 2"/>
          <p:cNvSpPr>
            <a:spLocks noGrp="1"/>
          </p:cNvSpPr>
          <p:nvPr>
            <p:ph sz="quarter" idx="13"/>
          </p:nvPr>
        </p:nvSpPr>
        <p:spPr>
          <a:xfrm>
            <a:off x="152400" y="1752600"/>
            <a:ext cx="8534400" cy="3581400"/>
          </a:xfrm>
          <a:prstGeom prst="rect">
            <a:avLst/>
          </a:prstGeom>
        </p:spPr>
        <p:txBody>
          <a:bodyPr>
            <a:normAutofit fontScale="77500" lnSpcReduction="20000"/>
          </a:bodyPr>
          <a:lstStyle/>
          <a:p>
            <a:pPr>
              <a:buNone/>
            </a:pPr>
            <a:r>
              <a:rPr lang="en-US" dirty="0" smtClean="0"/>
              <a:t>An activity has essentially four states:</a:t>
            </a:r>
          </a:p>
          <a:p>
            <a:pPr marL="342900" indent="-342900" algn="just">
              <a:buFont typeface="Wingdings" pitchFamily="2" charset="2"/>
              <a:buChar char="§"/>
            </a:pPr>
            <a:r>
              <a:rPr lang="en-US" dirty="0" smtClean="0"/>
              <a:t>If an activity in the foreground of the screen (at the top of the stack), it is</a:t>
            </a:r>
            <a:r>
              <a:rPr lang="en-US" b="1" dirty="0" smtClean="0"/>
              <a:t> </a:t>
            </a:r>
            <a:r>
              <a:rPr lang="en-US" b="1" i="1" dirty="0" smtClean="0"/>
              <a:t>active</a:t>
            </a:r>
            <a:r>
              <a:rPr lang="en-US" b="1" dirty="0" smtClean="0"/>
              <a:t> or </a:t>
            </a:r>
            <a:r>
              <a:rPr lang="en-US" b="1" i="1" dirty="0" smtClean="0"/>
              <a:t>running</a:t>
            </a:r>
            <a:r>
              <a:rPr lang="en-US" dirty="0" smtClean="0"/>
              <a:t>.</a:t>
            </a:r>
          </a:p>
          <a:p>
            <a:pPr marL="342900" indent="-342900" algn="just">
              <a:buFont typeface="Wingdings" pitchFamily="2" charset="2"/>
              <a:buChar char="§"/>
            </a:pPr>
            <a:r>
              <a:rPr lang="en-US" dirty="0" smtClean="0"/>
              <a:t>If an activity has lost focus but is still visible (that is, a new non-full-sized or transparent activity has focus on top of your activity), it is </a:t>
            </a:r>
            <a:r>
              <a:rPr lang="en-US" b="1" i="1" dirty="0" smtClean="0"/>
              <a:t>paused</a:t>
            </a:r>
            <a:r>
              <a:rPr lang="en-US" dirty="0" smtClean="0"/>
              <a:t>. A paused activity is completely alive (it maintains all state and member information and remains attached to the window manager), but can be killed by the system in extreme low memory situations.</a:t>
            </a:r>
          </a:p>
          <a:p>
            <a:pPr marL="342900" indent="-342900" algn="just">
              <a:buFont typeface="Wingdings" pitchFamily="2" charset="2"/>
              <a:buChar char="§"/>
            </a:pPr>
            <a:r>
              <a:rPr lang="en-US" dirty="0" smtClean="0"/>
              <a:t>If an activity is completely obscured by another activity, it is </a:t>
            </a:r>
            <a:r>
              <a:rPr lang="en-US" b="1" i="1" dirty="0" smtClean="0"/>
              <a:t>stopped</a:t>
            </a:r>
            <a:r>
              <a:rPr lang="en-US" dirty="0" smtClean="0"/>
              <a:t>. It still retains all state and member information, however, it is no longer visible to the user so its window is hidden and it will often be killed by the system when memory is needed elsewhere.</a:t>
            </a:r>
          </a:p>
          <a:p>
            <a:pPr marL="342900" indent="-342900" algn="just">
              <a:buFont typeface="Wingdings" pitchFamily="2" charset="2"/>
              <a:buChar char="§"/>
            </a:pPr>
            <a:r>
              <a:rPr lang="en-US" dirty="0" smtClean="0"/>
              <a:t>If an activity is paused or stopped, the system can drop the activity from memory by either asking it to finish, or simply killing its process. When it is displayed again to the user, it must be completely </a:t>
            </a:r>
            <a:r>
              <a:rPr lang="en-US" b="1" dirty="0" smtClean="0"/>
              <a:t>restarted</a:t>
            </a:r>
            <a:r>
              <a:rPr lang="en-US" dirty="0" smtClean="0"/>
              <a:t> and restored to its previous state.</a:t>
            </a:r>
            <a:endParaRPr lang="en-US" dirty="0"/>
          </a:p>
        </p:txBody>
      </p:sp>
    </p:spTree>
    <p:extLst>
      <p:ext uri="{BB962C8B-B14F-4D97-AF65-F5344CB8AC3E}">
        <p14:creationId xmlns:p14="http://schemas.microsoft.com/office/powerpoint/2010/main" val="1372118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Activity</a:t>
            </a:r>
            <a:endParaRPr lang="en-US" dirty="0"/>
          </a:p>
        </p:txBody>
      </p:sp>
      <p:sp>
        <p:nvSpPr>
          <p:cNvPr id="6" name="Text Placeholder 5"/>
          <p:cNvSpPr>
            <a:spLocks noGrp="1"/>
          </p:cNvSpPr>
          <p:nvPr>
            <p:ph type="body" sz="quarter" idx="12"/>
          </p:nvPr>
        </p:nvSpPr>
        <p:spPr>
          <a:xfrm>
            <a:off x="0" y="990600"/>
            <a:ext cx="3429000" cy="533400"/>
          </a:xfrm>
        </p:spPr>
        <p:txBody>
          <a:bodyPr/>
          <a:lstStyle/>
          <a:p>
            <a:r>
              <a:rPr lang="en-US" sz="2000" dirty="0" smtClean="0"/>
              <a:t>Activity Lifecycle</a:t>
            </a:r>
          </a:p>
          <a:p>
            <a:endParaRPr lang="en-US" dirty="0"/>
          </a:p>
        </p:txBody>
      </p:sp>
      <p:pic>
        <p:nvPicPr>
          <p:cNvPr id="7" name="Picture 6" descr="activity_lifecycle.png"/>
          <p:cNvPicPr>
            <a:picLocks noChangeAspect="1"/>
          </p:cNvPicPr>
          <p:nvPr/>
        </p:nvPicPr>
        <p:blipFill>
          <a:blip r:embed="rId2" cstate="print"/>
          <a:stretch>
            <a:fillRect/>
          </a:stretch>
        </p:blipFill>
        <p:spPr>
          <a:xfrm>
            <a:off x="4038600" y="1164647"/>
            <a:ext cx="4953000" cy="5218907"/>
          </a:xfrm>
          <a:prstGeom prst="rect">
            <a:avLst/>
          </a:prstGeom>
        </p:spPr>
      </p:pic>
      <p:sp>
        <p:nvSpPr>
          <p:cNvPr id="9" name="TextBox 8"/>
          <p:cNvSpPr txBox="1"/>
          <p:nvPr/>
        </p:nvSpPr>
        <p:spPr>
          <a:xfrm>
            <a:off x="76200" y="2281297"/>
            <a:ext cx="3657599" cy="2554545"/>
          </a:xfrm>
          <a:prstGeom prst="rect">
            <a:avLst/>
          </a:prstGeom>
          <a:noFill/>
        </p:spPr>
        <p:txBody>
          <a:bodyPr wrap="square" rtlCol="0">
            <a:spAutoFit/>
          </a:bodyPr>
          <a:lstStyle/>
          <a:p>
            <a:pPr algn="just"/>
            <a:r>
              <a:rPr lang="en-US" sz="1600" dirty="0" smtClean="0"/>
              <a:t>The following diagram shows the important state paths of an Activity. </a:t>
            </a:r>
          </a:p>
          <a:p>
            <a:pPr algn="just"/>
            <a:endParaRPr lang="en-US" sz="1600" dirty="0" smtClean="0"/>
          </a:p>
          <a:p>
            <a:pPr algn="just"/>
            <a:r>
              <a:rPr lang="en-US" sz="1600" dirty="0" smtClean="0"/>
              <a:t>The square rectangles represent callback methods you can implement to perform operations when the Activity moves between states. </a:t>
            </a:r>
          </a:p>
          <a:p>
            <a:pPr algn="just"/>
            <a:endParaRPr lang="en-US" sz="1600" dirty="0" smtClean="0"/>
          </a:p>
          <a:p>
            <a:pPr algn="just"/>
            <a:r>
              <a:rPr lang="en-US" sz="1600" dirty="0" smtClean="0"/>
              <a:t>The colored ovals are major states the Activity can be in.</a:t>
            </a:r>
            <a:endParaRPr lang="en-US" sz="16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a:t>
            </a:r>
            <a:endParaRPr lang="en-US" dirty="0"/>
          </a:p>
        </p:txBody>
      </p:sp>
      <p:sp>
        <p:nvSpPr>
          <p:cNvPr id="5" name="Text Placeholder 4"/>
          <p:cNvSpPr>
            <a:spLocks noGrp="1"/>
          </p:cNvSpPr>
          <p:nvPr>
            <p:ph type="body" sz="quarter" idx="12"/>
          </p:nvPr>
        </p:nvSpPr>
        <p:spPr/>
        <p:txBody>
          <a:bodyPr/>
          <a:lstStyle/>
          <a:p>
            <a:r>
              <a:rPr lang="en-US" dirty="0" smtClean="0"/>
              <a:t>Back Stack</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Each time a new activity starts, the previous activity is stopped, but the system preserves the activity in a stack (the "back stack"). </a:t>
            </a:r>
          </a:p>
          <a:p>
            <a:r>
              <a:rPr lang="en-US" smtClean="0"/>
              <a:t>When a new activity starts, it is pushed onto the back stack and takes user focus. </a:t>
            </a:r>
          </a:p>
          <a:p>
            <a:r>
              <a:rPr lang="en-US" smtClean="0"/>
              <a:t>The back stack abides to the basic "last in, first out" queue mechanism, so, when the user is done with the current activity and presses the BACK key, it is popped from the stack (and destroyed) and the previous activity resumes. </a:t>
            </a:r>
            <a:endParaRPr lang="en-US" dirty="0"/>
          </a:p>
        </p:txBody>
      </p:sp>
    </p:spTree>
    <p:extLst>
      <p:ext uri="{BB962C8B-B14F-4D97-AF65-F5344CB8AC3E}">
        <p14:creationId xmlns:p14="http://schemas.microsoft.com/office/powerpoint/2010/main" val="4080325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ANDROID</a:t>
            </a:r>
            <a:endParaRPr lang="en-US" dirty="0"/>
          </a:p>
        </p:txBody>
      </p:sp>
      <p:sp>
        <p:nvSpPr>
          <p:cNvPr id="10" name="Text Placeholder 9"/>
          <p:cNvSpPr>
            <a:spLocks noGrp="1"/>
          </p:cNvSpPr>
          <p:nvPr>
            <p:ph type="body" sz="quarter" idx="12"/>
          </p:nvPr>
        </p:nvSpPr>
        <p:spPr/>
        <p:txBody>
          <a:bodyPr/>
          <a:lstStyle/>
          <a:p>
            <a:r>
              <a:rPr lang="en-US" dirty="0" smtClean="0"/>
              <a:t>Not just a Mobile </a:t>
            </a:r>
            <a:r>
              <a:rPr lang="en-US" dirty="0"/>
              <a:t>Operating </a:t>
            </a:r>
            <a:r>
              <a:rPr lang="en-US" dirty="0" smtClean="0"/>
              <a:t>System</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304800" y="2133600"/>
            <a:ext cx="8534400" cy="3733800"/>
          </a:xfrm>
          <a:prstGeom prst="rect">
            <a:avLst/>
          </a:prstGeom>
          <a:noFill/>
          <a:ln w="9525">
            <a:noFill/>
            <a:miter lim="800000"/>
            <a:headEnd/>
            <a:tailEnd/>
          </a:ln>
          <a:effectLst/>
        </p:spPr>
      </p:pic>
    </p:spTree>
    <p:extLst>
      <p:ext uri="{BB962C8B-B14F-4D97-AF65-F5344CB8AC3E}">
        <p14:creationId xmlns:p14="http://schemas.microsoft.com/office/powerpoint/2010/main" val="161195548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a:t>
            </a:r>
            <a:endParaRPr lang="en-US" dirty="0"/>
          </a:p>
        </p:txBody>
      </p:sp>
      <p:sp>
        <p:nvSpPr>
          <p:cNvPr id="6" name="Text Placeholder 5"/>
          <p:cNvSpPr>
            <a:spLocks noGrp="1"/>
          </p:cNvSpPr>
          <p:nvPr>
            <p:ph type="body" sz="quarter" idx="12"/>
          </p:nvPr>
        </p:nvSpPr>
        <p:spPr/>
        <p:txBody>
          <a:bodyPr/>
          <a:lstStyle/>
          <a:p>
            <a:r>
              <a:rPr lang="en-US" dirty="0" smtClean="0"/>
              <a:t>Back Stack</a:t>
            </a:r>
            <a:endParaRPr lang="en-US" dirty="0"/>
          </a:p>
        </p:txBody>
      </p:sp>
      <p:pic>
        <p:nvPicPr>
          <p:cNvPr id="91138" name="Picture 2" descr="D:\My Web Sites\AndroidUserGuide\developer.android.com\images\fundamentals\diagram_backstack.png"/>
          <p:cNvPicPr>
            <a:picLocks noChangeAspect="1" noChangeArrowheads="1"/>
          </p:cNvPicPr>
          <p:nvPr/>
        </p:nvPicPr>
        <p:blipFill>
          <a:blip r:embed="rId2" cstate="print"/>
          <a:srcRect/>
          <a:stretch>
            <a:fillRect/>
          </a:stretch>
        </p:blipFill>
        <p:spPr bwMode="auto">
          <a:xfrm>
            <a:off x="1485900" y="2286000"/>
            <a:ext cx="6134100" cy="2628900"/>
          </a:xfrm>
          <a:prstGeom prst="rect">
            <a:avLst/>
          </a:prstGeom>
          <a:noFill/>
        </p:spPr>
      </p:pic>
    </p:spTree>
    <p:extLst>
      <p:ext uri="{BB962C8B-B14F-4D97-AF65-F5344CB8AC3E}">
        <p14:creationId xmlns:p14="http://schemas.microsoft.com/office/powerpoint/2010/main" val="3202338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Activities</a:t>
            </a:r>
            <a:endParaRPr lang="en-US" dirty="0"/>
          </a:p>
        </p:txBody>
      </p:sp>
      <p:sp>
        <p:nvSpPr>
          <p:cNvPr id="8" name="Text Placeholder 7"/>
          <p:cNvSpPr>
            <a:spLocks noGrp="1"/>
          </p:cNvSpPr>
          <p:nvPr>
            <p:ph type="body" sz="quarter" idx="12"/>
          </p:nvPr>
        </p:nvSpPr>
        <p:spPr/>
        <p:txBody>
          <a:bodyPr/>
          <a:lstStyle/>
          <a:p>
            <a:r>
              <a:rPr lang="en-US" dirty="0" smtClean="0"/>
              <a:t>Back Stack</a:t>
            </a:r>
            <a:endParaRPr lang="en-US" dirty="0"/>
          </a:p>
        </p:txBody>
      </p:sp>
      <p:pic>
        <p:nvPicPr>
          <p:cNvPr id="102402" name="Picture 2" descr="D:\My Web Sites\AndroidUserGuide\developer.android.com\images\fundamentals\diagram_multiple_instances.png"/>
          <p:cNvPicPr>
            <a:picLocks noChangeAspect="1" noChangeArrowheads="1"/>
          </p:cNvPicPr>
          <p:nvPr/>
        </p:nvPicPr>
        <p:blipFill>
          <a:blip r:embed="rId2" cstate="print"/>
          <a:srcRect/>
          <a:stretch>
            <a:fillRect/>
          </a:stretch>
        </p:blipFill>
        <p:spPr bwMode="auto">
          <a:xfrm>
            <a:off x="3371850" y="2171701"/>
            <a:ext cx="2514600" cy="2274443"/>
          </a:xfrm>
          <a:prstGeom prst="rect">
            <a:avLst/>
          </a:prstGeom>
          <a:noFill/>
        </p:spPr>
      </p:pic>
      <p:sp>
        <p:nvSpPr>
          <p:cNvPr id="5" name="Rectangle 4"/>
          <p:cNvSpPr/>
          <p:nvPr/>
        </p:nvSpPr>
        <p:spPr>
          <a:xfrm>
            <a:off x="2628901" y="4800600"/>
            <a:ext cx="4711611" cy="369332"/>
          </a:xfrm>
          <a:prstGeom prst="rect">
            <a:avLst/>
          </a:prstGeom>
        </p:spPr>
        <p:txBody>
          <a:bodyPr wrap="none">
            <a:spAutoFit/>
          </a:bodyPr>
          <a:lstStyle/>
          <a:p>
            <a:r>
              <a:rPr lang="en-US" dirty="0"/>
              <a:t>A single activity is instantiated multiple times</a:t>
            </a:r>
          </a:p>
        </p:txBody>
      </p:sp>
    </p:spTree>
    <p:extLst>
      <p:ext uri="{BB962C8B-B14F-4D97-AF65-F5344CB8AC3E}">
        <p14:creationId xmlns:p14="http://schemas.microsoft.com/office/powerpoint/2010/main" val="3028650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a:t>
            </a:r>
            <a:endParaRPr lang="en-US" dirty="0"/>
          </a:p>
        </p:txBody>
      </p:sp>
      <p:sp>
        <p:nvSpPr>
          <p:cNvPr id="5" name="Text Placeholder 4"/>
          <p:cNvSpPr>
            <a:spLocks noGrp="1"/>
          </p:cNvSpPr>
          <p:nvPr>
            <p:ph type="body" sz="quarter" idx="12"/>
          </p:nvPr>
        </p:nvSpPr>
        <p:spPr/>
        <p:txBody>
          <a:bodyPr/>
          <a:lstStyle/>
          <a:p>
            <a:r>
              <a:rPr lang="en-US" dirty="0" smtClean="0"/>
              <a:t>Creating Activity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Subclass the Activity class</a:t>
            </a:r>
          </a:p>
          <a:p>
            <a:r>
              <a:rPr lang="en-US" dirty="0" smtClean="0"/>
              <a:t>Declare Activity in the manifest (we will cover it in Manifest)</a:t>
            </a:r>
          </a:p>
          <a:p>
            <a:r>
              <a:rPr lang="en-US" dirty="0" smtClean="0"/>
              <a:t>Implement User Interface (we will cover it in User Interface Design)</a:t>
            </a:r>
          </a:p>
          <a:p>
            <a:endParaRPr lang="en-US" dirty="0"/>
          </a:p>
        </p:txBody>
      </p:sp>
    </p:spTree>
    <p:extLst>
      <p:ext uri="{BB962C8B-B14F-4D97-AF65-F5344CB8AC3E}">
        <p14:creationId xmlns:p14="http://schemas.microsoft.com/office/powerpoint/2010/main" val="20621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a:t>
            </a:r>
            <a:endParaRPr lang="en-US" dirty="0"/>
          </a:p>
        </p:txBody>
      </p:sp>
      <p:sp>
        <p:nvSpPr>
          <p:cNvPr id="5" name="Text Placeholder 4"/>
          <p:cNvSpPr>
            <a:spLocks noGrp="1"/>
          </p:cNvSpPr>
          <p:nvPr>
            <p:ph type="body" sz="quarter" idx="12"/>
          </p:nvPr>
        </p:nvSpPr>
        <p:spPr/>
        <p:txBody>
          <a:bodyPr/>
          <a:lstStyle/>
          <a:p>
            <a:r>
              <a:rPr lang="en-US" dirty="0" smtClean="0"/>
              <a:t>Sub class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To create an activity, you must create a subclass of </a:t>
            </a:r>
            <a:r>
              <a:rPr lang="en-US" smtClean="0">
                <a:hlinkClick r:id="rId2"/>
              </a:rPr>
              <a:t>Activity</a:t>
            </a:r>
            <a:r>
              <a:rPr lang="en-US" smtClean="0"/>
              <a:t> (or an existing subclass of it). </a:t>
            </a:r>
          </a:p>
          <a:p>
            <a:r>
              <a:rPr lang="en-US" smtClean="0"/>
              <a:t>In your subclass, you need to implement callback methods that the system calls when the activity transitions between various states of its lifecycle, such as when the activity is being created, stopped, resumed, or destroyed.</a:t>
            </a:r>
            <a:endParaRPr lang="en-US" dirty="0"/>
          </a:p>
        </p:txBody>
      </p:sp>
    </p:spTree>
    <p:extLst>
      <p:ext uri="{BB962C8B-B14F-4D97-AF65-F5344CB8AC3E}">
        <p14:creationId xmlns:p14="http://schemas.microsoft.com/office/powerpoint/2010/main" val="2106939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Activity</a:t>
            </a:r>
            <a:endParaRPr lang="en-US" dirty="0"/>
          </a:p>
        </p:txBody>
      </p:sp>
      <p:sp>
        <p:nvSpPr>
          <p:cNvPr id="6" name="Text Placeholder 5"/>
          <p:cNvSpPr>
            <a:spLocks noGrp="1"/>
          </p:cNvSpPr>
          <p:nvPr>
            <p:ph type="body" sz="quarter" idx="12"/>
          </p:nvPr>
        </p:nvSpPr>
        <p:spPr>
          <a:xfrm>
            <a:off x="0" y="1219200"/>
            <a:ext cx="9144000" cy="533400"/>
          </a:xfrm>
        </p:spPr>
        <p:txBody>
          <a:bodyPr/>
          <a:lstStyle/>
          <a:p>
            <a:r>
              <a:rPr lang="en-US" sz="2000" dirty="0" smtClean="0"/>
              <a:t>Activity Example: MainActivity.java (with </a:t>
            </a:r>
            <a:r>
              <a:rPr lang="en-US" sz="2000" dirty="0" err="1" smtClean="0"/>
              <a:t>onCreate</a:t>
            </a:r>
            <a:r>
              <a:rPr lang="en-US" sz="2000" dirty="0" smtClean="0"/>
              <a:t>() method) </a:t>
            </a:r>
          </a:p>
          <a:p>
            <a:endParaRPr lang="en-US" dirty="0"/>
          </a:p>
        </p:txBody>
      </p:sp>
      <p:pic>
        <p:nvPicPr>
          <p:cNvPr id="8" name="Picture 7" descr="android-mainactivity.png"/>
          <p:cNvPicPr>
            <a:picLocks noChangeAspect="1"/>
          </p:cNvPicPr>
          <p:nvPr/>
        </p:nvPicPr>
        <p:blipFill>
          <a:blip r:embed="rId2" cstate="print"/>
          <a:stretch>
            <a:fillRect/>
          </a:stretch>
        </p:blipFill>
        <p:spPr>
          <a:xfrm>
            <a:off x="304800" y="1752600"/>
            <a:ext cx="8211739" cy="4210649"/>
          </a:xfrm>
          <a:prstGeom prst="rect">
            <a:avLst/>
          </a:prstGeom>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MANIFEST</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Application Fundamentals</a:t>
            </a:r>
            <a:endParaRPr lang="en-US" dirty="0"/>
          </a:p>
        </p:txBody>
      </p:sp>
      <p:sp>
        <p:nvSpPr>
          <p:cNvPr id="5" name="Text Placeholder 4"/>
          <p:cNvSpPr>
            <a:spLocks noGrp="1"/>
          </p:cNvSpPr>
          <p:nvPr>
            <p:ph type="body" sz="quarter" idx="12"/>
          </p:nvPr>
        </p:nvSpPr>
        <p:spPr/>
        <p:txBody>
          <a:bodyPr/>
          <a:lstStyle/>
          <a:p>
            <a:r>
              <a:rPr lang="en-US" dirty="0" smtClean="0"/>
              <a:t>Manifest File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Before the Android system can start an application component, the system must know that the component exists by reading the application's AndroidManifest.xml file (the "manifest" file). </a:t>
            </a:r>
          </a:p>
          <a:p>
            <a:r>
              <a:rPr lang="en-US" dirty="0" smtClean="0"/>
              <a:t>Your application must declare all its components in this file, which must be at the root of the application project directory.</a:t>
            </a:r>
          </a:p>
          <a:p>
            <a:r>
              <a:rPr lang="en-US" dirty="0" smtClean="0"/>
              <a:t>Activities, services, and content providers that you include in your source but do not declare in the manifest are not visible to the system and, consequently, can never run. </a:t>
            </a:r>
          </a:p>
          <a:p>
            <a:r>
              <a:rPr lang="en-US" dirty="0" smtClean="0"/>
              <a:t>Broadcast receivers can be either declared in the manifest or created dynamically in code.</a:t>
            </a:r>
          </a:p>
          <a:p>
            <a:endParaRPr lang="en-US" dirty="0"/>
          </a:p>
        </p:txBody>
      </p:sp>
    </p:spTree>
    <p:extLst>
      <p:ext uri="{BB962C8B-B14F-4D97-AF65-F5344CB8AC3E}">
        <p14:creationId xmlns:p14="http://schemas.microsoft.com/office/powerpoint/2010/main" val="463161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Application Fundamentals</a:t>
            </a:r>
            <a:endParaRPr lang="en-US" dirty="0"/>
          </a:p>
        </p:txBody>
      </p:sp>
      <p:sp>
        <p:nvSpPr>
          <p:cNvPr id="5" name="Text Placeholder 4"/>
          <p:cNvSpPr>
            <a:spLocks noGrp="1"/>
          </p:cNvSpPr>
          <p:nvPr>
            <p:ph type="body" sz="quarter" idx="12"/>
          </p:nvPr>
        </p:nvSpPr>
        <p:spPr/>
        <p:txBody>
          <a:bodyPr/>
          <a:lstStyle/>
          <a:p>
            <a:r>
              <a:rPr lang="en-US" dirty="0" smtClean="0"/>
              <a:t>Manifest File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20000"/>
          </a:bodyPr>
          <a:lstStyle/>
          <a:p>
            <a:r>
              <a:rPr lang="en-US" dirty="0" smtClean="0"/>
              <a:t>The manifest does a number of things in addition to declaring the application's components, such as:</a:t>
            </a:r>
          </a:p>
          <a:p>
            <a:pPr lvl="1"/>
            <a:r>
              <a:rPr lang="en-US" dirty="0" smtClean="0"/>
              <a:t>Identify any user permissions the application requires, such as Internet access or read-access to the user's contacts.</a:t>
            </a:r>
          </a:p>
          <a:p>
            <a:pPr lvl="1"/>
            <a:r>
              <a:rPr lang="en-US" dirty="0" smtClean="0"/>
              <a:t>Declare the minimum </a:t>
            </a:r>
            <a:r>
              <a:rPr lang="en-US" dirty="0" smtClean="0">
                <a:hlinkClick r:id="rId2" action="ppaction://hlinkfile"/>
              </a:rPr>
              <a:t>API Level</a:t>
            </a:r>
            <a:r>
              <a:rPr lang="en-US" dirty="0" smtClean="0"/>
              <a:t> required by the application, based on which APIs the application uses.</a:t>
            </a:r>
          </a:p>
          <a:p>
            <a:pPr lvl="1"/>
            <a:r>
              <a:rPr lang="en-US" dirty="0" smtClean="0"/>
              <a:t>Declare hardware and software features used or required by the application, such as a camera, </a:t>
            </a:r>
            <a:r>
              <a:rPr lang="en-US" dirty="0" err="1" smtClean="0"/>
              <a:t>bluetooth</a:t>
            </a:r>
            <a:r>
              <a:rPr lang="en-US" dirty="0" smtClean="0"/>
              <a:t> services, or a </a:t>
            </a:r>
            <a:r>
              <a:rPr lang="en-US" dirty="0" err="1" smtClean="0"/>
              <a:t>multitouch</a:t>
            </a:r>
            <a:r>
              <a:rPr lang="en-US" dirty="0" smtClean="0"/>
              <a:t> screen.</a:t>
            </a:r>
          </a:p>
          <a:p>
            <a:pPr lvl="1"/>
            <a:r>
              <a:rPr lang="en-US" dirty="0" smtClean="0"/>
              <a:t>API libraries the application needs to be linked against (other than the Android framework APIs), such as the </a:t>
            </a:r>
            <a:r>
              <a:rPr lang="en-US" dirty="0" smtClean="0">
                <a:hlinkClick r:id="rId3"/>
              </a:rPr>
              <a:t>Google Maps library</a:t>
            </a:r>
            <a:r>
              <a:rPr lang="en-US" dirty="0" smtClean="0"/>
              <a:t>.</a:t>
            </a:r>
          </a:p>
          <a:p>
            <a:pPr lvl="1"/>
            <a:r>
              <a:rPr lang="en-US" dirty="0" smtClean="0"/>
              <a:t>And more</a:t>
            </a:r>
          </a:p>
          <a:p>
            <a:endParaRPr lang="en-US" dirty="0"/>
          </a:p>
        </p:txBody>
      </p:sp>
    </p:spTree>
    <p:extLst>
      <p:ext uri="{BB962C8B-B14F-4D97-AF65-F5344CB8AC3E}">
        <p14:creationId xmlns:p14="http://schemas.microsoft.com/office/powerpoint/2010/main" val="2945995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Application Fundamentals</a:t>
            </a:r>
            <a:endParaRPr lang="en-US" dirty="0"/>
          </a:p>
        </p:txBody>
      </p:sp>
      <p:sp>
        <p:nvSpPr>
          <p:cNvPr id="5" name="Text Placeholder 4"/>
          <p:cNvSpPr>
            <a:spLocks noGrp="1"/>
          </p:cNvSpPr>
          <p:nvPr>
            <p:ph type="body" sz="quarter" idx="12"/>
          </p:nvPr>
        </p:nvSpPr>
        <p:spPr/>
        <p:txBody>
          <a:bodyPr/>
          <a:lstStyle/>
          <a:p>
            <a:r>
              <a:rPr lang="en-US" dirty="0" smtClean="0"/>
              <a:t>Declaring components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You must declare all application components this way:</a:t>
            </a:r>
          </a:p>
          <a:p>
            <a:r>
              <a:rPr lang="en-US" dirty="0" smtClean="0">
                <a:hlinkClick r:id="rId2" action="ppaction://hlinkfile"/>
              </a:rPr>
              <a:t>&lt;activity&gt;</a:t>
            </a:r>
            <a:r>
              <a:rPr lang="en-US" dirty="0" smtClean="0"/>
              <a:t> elements for activities</a:t>
            </a:r>
          </a:p>
          <a:p>
            <a:r>
              <a:rPr lang="en-US" dirty="0" smtClean="0">
                <a:hlinkClick r:id="rId3" action="ppaction://hlinkfile"/>
              </a:rPr>
              <a:t>&lt;service&gt;</a:t>
            </a:r>
            <a:r>
              <a:rPr lang="en-US" dirty="0" smtClean="0"/>
              <a:t> elements for services</a:t>
            </a:r>
          </a:p>
          <a:p>
            <a:r>
              <a:rPr lang="en-US" dirty="0" smtClean="0">
                <a:hlinkClick r:id="rId4" action="ppaction://hlinkfile"/>
              </a:rPr>
              <a:t>&lt;receiver&gt;</a:t>
            </a:r>
            <a:r>
              <a:rPr lang="en-US" dirty="0" smtClean="0"/>
              <a:t> elements for broadcast receivers</a:t>
            </a:r>
          </a:p>
          <a:p>
            <a:r>
              <a:rPr lang="en-US" dirty="0" smtClean="0">
                <a:hlinkClick r:id="rId5" action="ppaction://hlinkfile"/>
              </a:rPr>
              <a:t>&lt;provider&gt;</a:t>
            </a:r>
            <a:r>
              <a:rPr lang="en-US" dirty="0" smtClean="0"/>
              <a:t> elements for content providers</a:t>
            </a:r>
          </a:p>
          <a:p>
            <a:endParaRPr lang="en-US" dirty="0"/>
          </a:p>
        </p:txBody>
      </p:sp>
    </p:spTree>
    <p:extLst>
      <p:ext uri="{BB962C8B-B14F-4D97-AF65-F5344CB8AC3E}">
        <p14:creationId xmlns:p14="http://schemas.microsoft.com/office/powerpoint/2010/main" val="3523495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Manifest - Uses</a:t>
            </a:r>
          </a:p>
          <a:p>
            <a:endParaRPr lang="en-US" dirty="0"/>
          </a:p>
        </p:txBody>
      </p:sp>
      <p:sp>
        <p:nvSpPr>
          <p:cNvPr id="8" name="TextBox 7"/>
          <p:cNvSpPr txBox="1"/>
          <p:nvPr/>
        </p:nvSpPr>
        <p:spPr>
          <a:xfrm>
            <a:off x="0" y="1371600"/>
            <a:ext cx="9144000" cy="5109091"/>
          </a:xfrm>
          <a:prstGeom prst="rect">
            <a:avLst/>
          </a:prstGeom>
          <a:noFill/>
        </p:spPr>
        <p:txBody>
          <a:bodyPr wrap="square" rtlCol="0">
            <a:spAutoFit/>
          </a:bodyPr>
          <a:lstStyle/>
          <a:p>
            <a:pPr algn="just"/>
            <a:r>
              <a:rPr lang="en-US" sz="1400" dirty="0" smtClean="0"/>
              <a:t>Every application must have an AndroidManifest.xml file (with precisely that name) in its root directory. The manifest file presents essential information about your app to the Android system, information the system must have before it can run any of the app's code. Among other things, the manifest does the following:</a:t>
            </a:r>
          </a:p>
          <a:p>
            <a:pPr algn="just"/>
            <a:endParaRPr lang="en-US" sz="1400" dirty="0" smtClean="0"/>
          </a:p>
          <a:p>
            <a:pPr marL="228600" indent="-228600">
              <a:buFont typeface="Wingdings" pitchFamily="2" charset="2"/>
              <a:buChar char="§"/>
            </a:pPr>
            <a:r>
              <a:rPr lang="en-US" sz="1400" dirty="0" smtClean="0"/>
              <a:t>It names the Java package for the application. The package name serves as a unique identifier for the application.</a:t>
            </a:r>
          </a:p>
          <a:p>
            <a:pPr marL="228600" indent="-228600">
              <a:buFont typeface="Wingdings" pitchFamily="2" charset="2"/>
              <a:buChar char="§"/>
            </a:pPr>
            <a:r>
              <a:rPr lang="en-US" sz="1400"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sz="1400" dirty="0" smtClean="0">
                <a:hlinkClick r:id="rId2"/>
              </a:rPr>
              <a:t>Intent</a:t>
            </a:r>
            <a:r>
              <a:rPr lang="en-US" sz="1400" dirty="0" smtClean="0"/>
              <a:t> messages they can handle). These declarations let the Android system know what the components are and under what conditions they can be launched.</a:t>
            </a:r>
          </a:p>
          <a:p>
            <a:pPr marL="228600" indent="-228600">
              <a:buFont typeface="Wingdings" pitchFamily="2" charset="2"/>
              <a:buChar char="§"/>
            </a:pPr>
            <a:r>
              <a:rPr lang="en-US" sz="1400" dirty="0" smtClean="0"/>
              <a:t>It determines which processes will host application components.</a:t>
            </a:r>
          </a:p>
          <a:p>
            <a:pPr marL="228600" indent="-228600">
              <a:buFont typeface="Wingdings" pitchFamily="2" charset="2"/>
              <a:buChar char="§"/>
            </a:pPr>
            <a:r>
              <a:rPr lang="en-US" sz="1400" dirty="0" smtClean="0"/>
              <a:t>It declares which permissions the application must have in order to access protected parts of the API and interact with other applications.</a:t>
            </a:r>
          </a:p>
          <a:p>
            <a:pPr marL="228600" indent="-228600">
              <a:buFont typeface="Wingdings" pitchFamily="2" charset="2"/>
              <a:buChar char="§"/>
            </a:pPr>
            <a:r>
              <a:rPr lang="en-US" sz="1400" dirty="0" smtClean="0"/>
              <a:t>It also declares the permissions that others are required to have in order to interact with the application's components.</a:t>
            </a:r>
          </a:p>
          <a:p>
            <a:pPr marL="228600" indent="-228600">
              <a:buFont typeface="Wingdings" pitchFamily="2" charset="2"/>
              <a:buChar char="§"/>
            </a:pPr>
            <a:r>
              <a:rPr lang="en-US" sz="1400" dirty="0" smtClean="0"/>
              <a:t>It lists the </a:t>
            </a:r>
            <a:r>
              <a:rPr lang="en-US" sz="1400" dirty="0" smtClean="0">
                <a:hlinkClick r:id="rId3"/>
              </a:rPr>
              <a:t>Instrumentation</a:t>
            </a:r>
            <a:r>
              <a:rPr lang="en-US" sz="1400" dirty="0" smtClean="0"/>
              <a:t> classes that provide profiling and other information as the application is running. These declarations are present in the manifest only while the application is being developed and tested; they're removed before the application is published.</a:t>
            </a:r>
          </a:p>
          <a:p>
            <a:pPr marL="228600" indent="-228600">
              <a:buFont typeface="Wingdings" pitchFamily="2" charset="2"/>
              <a:buChar char="§"/>
            </a:pPr>
            <a:r>
              <a:rPr lang="en-US" sz="1400" dirty="0" smtClean="0"/>
              <a:t>It declares the minimum level of the Android API that the application requires.</a:t>
            </a:r>
          </a:p>
          <a:p>
            <a:pPr marL="228600" indent="-228600">
              <a:buFont typeface="Wingdings" pitchFamily="2" charset="2"/>
              <a:buChar char="§"/>
            </a:pPr>
            <a:r>
              <a:rPr lang="en-US" sz="1400" dirty="0" smtClean="0"/>
              <a:t>It lists the libraries that the application must be linked against.</a:t>
            </a:r>
          </a:p>
          <a:p>
            <a:pPr algn="just"/>
            <a:endParaRPr lang="en-US" sz="1400" dirty="0" smtClean="0"/>
          </a:p>
          <a:p>
            <a:pPr algn="just"/>
            <a:endParaRPr lang="en-US" sz="1600" dirty="0" smtClean="0"/>
          </a:p>
          <a:p>
            <a:pPr algn="just"/>
            <a:endParaRPr lang="en-US" sz="1600" dirty="0"/>
          </a:p>
        </p:txBody>
      </p:sp>
    </p:spTree>
    <p:extLst>
      <p:ext uri="{BB962C8B-B14F-4D97-AF65-F5344CB8AC3E}">
        <p14:creationId xmlns:p14="http://schemas.microsoft.com/office/powerpoint/2010/main" val="37493570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A BRIEF HISTORY OF ANDROID</a:t>
            </a:r>
          </a:p>
        </p:txBody>
      </p:sp>
    </p:spTree>
    <p:extLst>
      <p:ext uri="{BB962C8B-B14F-4D97-AF65-F5344CB8AC3E}">
        <p14:creationId xmlns:p14="http://schemas.microsoft.com/office/powerpoint/2010/main" val="301298695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Android Application Fundamentals</a:t>
            </a:r>
            <a:endParaRPr lang="en-US" dirty="0"/>
          </a:p>
        </p:txBody>
      </p:sp>
      <p:sp>
        <p:nvSpPr>
          <p:cNvPr id="6" name="Text Placeholder 5"/>
          <p:cNvSpPr>
            <a:spLocks noGrp="1"/>
          </p:cNvSpPr>
          <p:nvPr>
            <p:ph type="body" sz="quarter" idx="12"/>
          </p:nvPr>
        </p:nvSpPr>
        <p:spPr>
          <a:xfrm>
            <a:off x="0" y="1219200"/>
            <a:ext cx="9144000" cy="533400"/>
          </a:xfrm>
        </p:spPr>
        <p:txBody>
          <a:bodyPr/>
          <a:lstStyle/>
          <a:p>
            <a:r>
              <a:rPr lang="en-US" sz="2000" dirty="0" smtClean="0"/>
              <a:t>Manifest Example:  AppManifest.xml (with SDK version, Icon, Launcher)</a:t>
            </a:r>
          </a:p>
          <a:p>
            <a:endParaRPr lang="en-US" dirty="0"/>
          </a:p>
        </p:txBody>
      </p:sp>
      <p:pic>
        <p:nvPicPr>
          <p:cNvPr id="7" name="Picture 6" descr="manifest.png"/>
          <p:cNvPicPr>
            <a:picLocks noChangeAspect="1"/>
          </p:cNvPicPr>
          <p:nvPr/>
        </p:nvPicPr>
        <p:blipFill>
          <a:blip r:embed="rId2" cstate="print"/>
          <a:stretch>
            <a:fillRect/>
          </a:stretch>
        </p:blipFill>
        <p:spPr>
          <a:xfrm>
            <a:off x="457200" y="1676400"/>
            <a:ext cx="7848600" cy="4457700"/>
          </a:xfrm>
          <a:prstGeom prst="rect">
            <a:avLst/>
          </a:prstGeom>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USER INTERFACE DESIGNING</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USER INTERFACE DESIGNING</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User Interface Design</a:t>
            </a:r>
          </a:p>
          <a:p>
            <a:endParaRPr lang="en-US" dirty="0"/>
          </a:p>
        </p:txBody>
      </p:sp>
      <p:sp>
        <p:nvSpPr>
          <p:cNvPr id="8" name="TextBox 7"/>
          <p:cNvSpPr txBox="1"/>
          <p:nvPr/>
        </p:nvSpPr>
        <p:spPr>
          <a:xfrm>
            <a:off x="0" y="1371600"/>
            <a:ext cx="9144000" cy="830997"/>
          </a:xfrm>
          <a:prstGeom prst="rect">
            <a:avLst/>
          </a:prstGeom>
          <a:noFill/>
        </p:spPr>
        <p:txBody>
          <a:bodyPr wrap="square" rtlCol="0">
            <a:spAutoFit/>
          </a:bodyPr>
          <a:lstStyle/>
          <a:p>
            <a:pPr algn="just"/>
            <a:r>
              <a:rPr lang="en-US" sz="1600" dirty="0" smtClean="0"/>
              <a:t>All user interface elements in an Android app are built using </a:t>
            </a:r>
            <a:r>
              <a:rPr lang="en-US" sz="1600" dirty="0" smtClean="0">
                <a:hlinkClick r:id="rId2"/>
              </a:rPr>
              <a:t>View</a:t>
            </a:r>
            <a:r>
              <a:rPr lang="en-US" sz="1600" dirty="0" smtClean="0"/>
              <a:t> and </a:t>
            </a:r>
            <a:r>
              <a:rPr lang="en-US" sz="1600" dirty="0" err="1" smtClean="0">
                <a:hlinkClick r:id="rId3"/>
              </a:rPr>
              <a:t>ViewGroup</a:t>
            </a:r>
            <a:r>
              <a:rPr lang="en-US" sz="1600" dirty="0" smtClean="0"/>
              <a:t> objects. A </a:t>
            </a:r>
            <a:r>
              <a:rPr lang="en-US" sz="1600" dirty="0" smtClean="0">
                <a:hlinkClick r:id="rId2"/>
              </a:rPr>
              <a:t>View</a:t>
            </a:r>
            <a:r>
              <a:rPr lang="en-US" sz="1600" dirty="0" smtClean="0"/>
              <a:t> is an object that draws something on the screen that the user can interact with. A </a:t>
            </a:r>
            <a:r>
              <a:rPr lang="en-US" sz="1600" dirty="0" err="1" smtClean="0">
                <a:hlinkClick r:id="rId3"/>
              </a:rPr>
              <a:t>ViewGroup</a:t>
            </a:r>
            <a:r>
              <a:rPr lang="en-US" sz="1600" dirty="0" smtClean="0"/>
              <a:t> is an object that holds other </a:t>
            </a:r>
            <a:r>
              <a:rPr lang="en-US" sz="1600" dirty="0" smtClean="0">
                <a:hlinkClick r:id="rId2"/>
              </a:rPr>
              <a:t>View</a:t>
            </a:r>
            <a:r>
              <a:rPr lang="en-US" sz="1600" dirty="0" smtClean="0"/>
              <a:t> (and </a:t>
            </a:r>
            <a:r>
              <a:rPr lang="en-US" sz="1600" dirty="0" err="1" smtClean="0">
                <a:hlinkClick r:id="rId3"/>
              </a:rPr>
              <a:t>ViewGroup</a:t>
            </a:r>
            <a:r>
              <a:rPr lang="en-US" sz="1600" dirty="0" smtClean="0"/>
              <a:t>) objects in order to define the layout of the interface.</a:t>
            </a:r>
            <a:endParaRPr lang="en-US" sz="1600" dirty="0"/>
          </a:p>
        </p:txBody>
      </p:sp>
      <p:pic>
        <p:nvPicPr>
          <p:cNvPr id="9" name="Picture 8" descr="viewgroup.png"/>
          <p:cNvPicPr>
            <a:picLocks noChangeAspect="1"/>
          </p:cNvPicPr>
          <p:nvPr/>
        </p:nvPicPr>
        <p:blipFill>
          <a:blip r:embed="rId4" cstate="print"/>
          <a:stretch>
            <a:fillRect/>
          </a:stretch>
        </p:blipFill>
        <p:spPr>
          <a:xfrm>
            <a:off x="348806" y="2590800"/>
            <a:ext cx="4299394" cy="2819400"/>
          </a:xfrm>
          <a:prstGeom prst="rect">
            <a:avLst/>
          </a:prstGeom>
        </p:spPr>
      </p:pic>
      <p:sp>
        <p:nvSpPr>
          <p:cNvPr id="10" name="TextBox 9"/>
          <p:cNvSpPr txBox="1"/>
          <p:nvPr/>
        </p:nvSpPr>
        <p:spPr>
          <a:xfrm>
            <a:off x="5105400" y="3096161"/>
            <a:ext cx="3124200" cy="1323439"/>
          </a:xfrm>
          <a:prstGeom prst="rect">
            <a:avLst/>
          </a:prstGeom>
          <a:noFill/>
        </p:spPr>
        <p:txBody>
          <a:bodyPr wrap="square" rtlCol="0">
            <a:spAutoFit/>
          </a:bodyPr>
          <a:lstStyle/>
          <a:p>
            <a:r>
              <a:rPr lang="en-US" sz="1600" b="1" dirty="0" smtClean="0"/>
              <a:t>Examples of View Group:</a:t>
            </a:r>
          </a:p>
          <a:p>
            <a:r>
              <a:rPr lang="en-US" sz="1600" dirty="0" smtClean="0"/>
              <a:t>Linear Layout, Relative Layout</a:t>
            </a:r>
          </a:p>
          <a:p>
            <a:endParaRPr lang="en-US" sz="1600" dirty="0" smtClean="0"/>
          </a:p>
          <a:p>
            <a:r>
              <a:rPr lang="en-US" sz="1600" b="1" dirty="0" smtClean="0"/>
              <a:t>Examples of View:</a:t>
            </a:r>
          </a:p>
          <a:p>
            <a:r>
              <a:rPr lang="en-US" sz="1600" dirty="0" smtClean="0"/>
              <a:t>Text view, Edit text, Grid view</a:t>
            </a:r>
            <a:endParaRPr lang="en-US" sz="1600" dirty="0"/>
          </a:p>
        </p:txBody>
      </p:sp>
      <p:sp>
        <p:nvSpPr>
          <p:cNvPr id="12" name="TextBox 11"/>
          <p:cNvSpPr txBox="1"/>
          <p:nvPr/>
        </p:nvSpPr>
        <p:spPr>
          <a:xfrm>
            <a:off x="0" y="5562600"/>
            <a:ext cx="9144000" cy="338554"/>
          </a:xfrm>
          <a:prstGeom prst="rect">
            <a:avLst/>
          </a:prstGeom>
          <a:noFill/>
        </p:spPr>
        <p:txBody>
          <a:bodyPr wrap="square" rtlCol="0">
            <a:spAutoFit/>
          </a:bodyPr>
          <a:lstStyle/>
          <a:p>
            <a:pPr algn="just"/>
            <a:r>
              <a:rPr lang="en-US" sz="1600" dirty="0" smtClean="0"/>
              <a:t>User interface elements can be defined in an XML file or can be created at runtime</a:t>
            </a:r>
            <a:endParaRPr lang="en-US" sz="16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USER INTERFACE DESIGNING</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Layouts</a:t>
            </a:r>
          </a:p>
          <a:p>
            <a:endParaRPr lang="en-US" dirty="0"/>
          </a:p>
        </p:txBody>
      </p:sp>
      <p:sp>
        <p:nvSpPr>
          <p:cNvPr id="8" name="TextBox 7"/>
          <p:cNvSpPr txBox="1"/>
          <p:nvPr/>
        </p:nvSpPr>
        <p:spPr>
          <a:xfrm>
            <a:off x="0" y="1447800"/>
            <a:ext cx="9144000" cy="1323439"/>
          </a:xfrm>
          <a:prstGeom prst="rect">
            <a:avLst/>
          </a:prstGeom>
          <a:noFill/>
        </p:spPr>
        <p:txBody>
          <a:bodyPr wrap="square" rtlCol="0">
            <a:spAutoFit/>
          </a:bodyPr>
          <a:lstStyle/>
          <a:p>
            <a:pPr algn="just"/>
            <a:r>
              <a:rPr lang="en-US" sz="1600" dirty="0" smtClean="0"/>
              <a:t>A layout is a </a:t>
            </a:r>
            <a:r>
              <a:rPr lang="en-US" sz="1600" dirty="0" err="1" smtClean="0"/>
              <a:t>viewgroup</a:t>
            </a:r>
            <a:r>
              <a:rPr lang="en-US" sz="1600" dirty="0" smtClean="0"/>
              <a:t> which defines the visual structure for a user interface, such as the UI for an </a:t>
            </a:r>
            <a:r>
              <a:rPr lang="en-US" sz="1600" dirty="0" smtClean="0">
                <a:hlinkClick r:id="rId2"/>
              </a:rPr>
              <a:t>activity</a:t>
            </a:r>
            <a:r>
              <a:rPr lang="en-US" sz="1600" dirty="0" smtClean="0"/>
              <a:t> or </a:t>
            </a:r>
            <a:r>
              <a:rPr lang="en-US" sz="1600" dirty="0" smtClean="0">
                <a:hlinkClick r:id="rId3"/>
              </a:rPr>
              <a:t>app widget</a:t>
            </a:r>
            <a:r>
              <a:rPr lang="en-US" sz="1600" dirty="0" smtClean="0"/>
              <a:t>. You can declare a layout in two ways: Declare UI elements in XML or Instantiate layout elements at runtime. </a:t>
            </a:r>
          </a:p>
          <a:p>
            <a:pPr algn="just"/>
            <a:endParaRPr lang="en-US" sz="1600" dirty="0" smtClean="0"/>
          </a:p>
          <a:p>
            <a:pPr algn="just"/>
            <a:r>
              <a:rPr lang="en-US" sz="1600" b="1" dirty="0" smtClean="0"/>
              <a:t>Some Common Layouts</a:t>
            </a:r>
            <a:r>
              <a:rPr lang="en-US" sz="1600" dirty="0" smtClean="0"/>
              <a:t>: Linear Layout, Relative Layout, Web View</a:t>
            </a:r>
          </a:p>
        </p:txBody>
      </p:sp>
      <p:sp>
        <p:nvSpPr>
          <p:cNvPr id="11" name="TextBox 10"/>
          <p:cNvSpPr txBox="1"/>
          <p:nvPr/>
        </p:nvSpPr>
        <p:spPr>
          <a:xfrm>
            <a:off x="533400" y="2819400"/>
            <a:ext cx="1752600" cy="338554"/>
          </a:xfrm>
          <a:prstGeom prst="rect">
            <a:avLst/>
          </a:prstGeom>
          <a:noFill/>
        </p:spPr>
        <p:txBody>
          <a:bodyPr wrap="square" rtlCol="0">
            <a:spAutoFit/>
          </a:bodyPr>
          <a:lstStyle/>
          <a:p>
            <a:pPr algn="just"/>
            <a:r>
              <a:rPr lang="en-US" sz="1600" b="1" dirty="0" smtClean="0"/>
              <a:t>Linear Layout</a:t>
            </a:r>
          </a:p>
        </p:txBody>
      </p:sp>
      <p:pic>
        <p:nvPicPr>
          <p:cNvPr id="12" name="Picture 11" descr="linearlayout-small.png"/>
          <p:cNvPicPr>
            <a:picLocks noChangeAspect="1"/>
          </p:cNvPicPr>
          <p:nvPr/>
        </p:nvPicPr>
        <p:blipFill>
          <a:blip r:embed="rId4" cstate="print"/>
          <a:stretch>
            <a:fillRect/>
          </a:stretch>
        </p:blipFill>
        <p:spPr>
          <a:xfrm>
            <a:off x="152400" y="3200400"/>
            <a:ext cx="2539683" cy="1879365"/>
          </a:xfrm>
          <a:prstGeom prst="rect">
            <a:avLst/>
          </a:prstGeom>
        </p:spPr>
      </p:pic>
      <p:pic>
        <p:nvPicPr>
          <p:cNvPr id="13" name="Picture 12" descr="relativelayout-small.png"/>
          <p:cNvPicPr>
            <a:picLocks noChangeAspect="1"/>
          </p:cNvPicPr>
          <p:nvPr/>
        </p:nvPicPr>
        <p:blipFill>
          <a:blip r:embed="rId5" cstate="print"/>
          <a:stretch>
            <a:fillRect/>
          </a:stretch>
        </p:blipFill>
        <p:spPr>
          <a:xfrm>
            <a:off x="3352800" y="3226035"/>
            <a:ext cx="2539683" cy="1879365"/>
          </a:xfrm>
          <a:prstGeom prst="rect">
            <a:avLst/>
          </a:prstGeom>
        </p:spPr>
      </p:pic>
      <p:sp>
        <p:nvSpPr>
          <p:cNvPr id="14" name="TextBox 13"/>
          <p:cNvSpPr txBox="1"/>
          <p:nvPr/>
        </p:nvSpPr>
        <p:spPr>
          <a:xfrm>
            <a:off x="3733800" y="2819400"/>
            <a:ext cx="1752600" cy="338554"/>
          </a:xfrm>
          <a:prstGeom prst="rect">
            <a:avLst/>
          </a:prstGeom>
          <a:noFill/>
        </p:spPr>
        <p:txBody>
          <a:bodyPr wrap="square" rtlCol="0">
            <a:spAutoFit/>
          </a:bodyPr>
          <a:lstStyle/>
          <a:p>
            <a:pPr algn="just"/>
            <a:r>
              <a:rPr lang="en-US" sz="1600" b="1" dirty="0" smtClean="0"/>
              <a:t>Relative Layout</a:t>
            </a:r>
          </a:p>
        </p:txBody>
      </p:sp>
      <p:sp>
        <p:nvSpPr>
          <p:cNvPr id="15" name="TextBox 14"/>
          <p:cNvSpPr txBox="1"/>
          <p:nvPr/>
        </p:nvSpPr>
        <p:spPr>
          <a:xfrm>
            <a:off x="76200" y="5052536"/>
            <a:ext cx="2590800" cy="738664"/>
          </a:xfrm>
          <a:prstGeom prst="rect">
            <a:avLst/>
          </a:prstGeom>
          <a:noFill/>
        </p:spPr>
        <p:txBody>
          <a:bodyPr wrap="square" rtlCol="0">
            <a:spAutoFit/>
          </a:bodyPr>
          <a:lstStyle/>
          <a:p>
            <a:pPr algn="ctr"/>
            <a:r>
              <a:rPr lang="en-US" sz="1400" dirty="0" smtClean="0">
                <a:latin typeface="Calibri" pitchFamily="34" charset="0"/>
              </a:rPr>
              <a:t>A layout that organizes its children into a single horizontal or vertical row.</a:t>
            </a:r>
            <a:endParaRPr lang="en-US" sz="1400" b="1" dirty="0" smtClean="0">
              <a:latin typeface="Calibri" pitchFamily="34" charset="0"/>
            </a:endParaRPr>
          </a:p>
        </p:txBody>
      </p:sp>
      <p:sp>
        <p:nvSpPr>
          <p:cNvPr id="16" name="TextBox 15"/>
          <p:cNvSpPr txBox="1"/>
          <p:nvPr/>
        </p:nvSpPr>
        <p:spPr>
          <a:xfrm>
            <a:off x="3200400" y="5064825"/>
            <a:ext cx="2743200" cy="1169551"/>
          </a:xfrm>
          <a:prstGeom prst="rect">
            <a:avLst/>
          </a:prstGeom>
          <a:noFill/>
        </p:spPr>
        <p:txBody>
          <a:bodyPr wrap="square" rtlCol="0">
            <a:spAutoFit/>
          </a:bodyPr>
          <a:lstStyle/>
          <a:p>
            <a:pPr algn="ctr"/>
            <a:r>
              <a:rPr lang="en-US" sz="1400" dirty="0" smtClean="0">
                <a:latin typeface="Calibri" pitchFamily="34" charset="0"/>
              </a:rPr>
              <a:t>Enables you to specify the location of child objects relative to each other (child A to the left of child B) or to the parent (aligned to top of  parent)</a:t>
            </a:r>
            <a:endParaRPr lang="en-US" sz="1400" b="1" dirty="0" smtClean="0">
              <a:latin typeface="Calibri" pitchFamily="34" charset="0"/>
            </a:endParaRPr>
          </a:p>
        </p:txBody>
      </p:sp>
      <p:pic>
        <p:nvPicPr>
          <p:cNvPr id="17" name="Picture 16" descr="webview-small.png"/>
          <p:cNvPicPr>
            <a:picLocks noChangeAspect="1"/>
          </p:cNvPicPr>
          <p:nvPr/>
        </p:nvPicPr>
        <p:blipFill>
          <a:blip r:embed="rId6" cstate="print"/>
          <a:stretch>
            <a:fillRect/>
          </a:stretch>
        </p:blipFill>
        <p:spPr>
          <a:xfrm>
            <a:off x="6477000" y="3212275"/>
            <a:ext cx="2539683" cy="1879365"/>
          </a:xfrm>
          <a:prstGeom prst="rect">
            <a:avLst/>
          </a:prstGeom>
        </p:spPr>
      </p:pic>
      <p:sp>
        <p:nvSpPr>
          <p:cNvPr id="18" name="TextBox 17"/>
          <p:cNvSpPr txBox="1"/>
          <p:nvPr/>
        </p:nvSpPr>
        <p:spPr>
          <a:xfrm>
            <a:off x="7162800" y="2819400"/>
            <a:ext cx="1752600" cy="338554"/>
          </a:xfrm>
          <a:prstGeom prst="rect">
            <a:avLst/>
          </a:prstGeom>
          <a:noFill/>
        </p:spPr>
        <p:txBody>
          <a:bodyPr wrap="square" rtlCol="0">
            <a:spAutoFit/>
          </a:bodyPr>
          <a:lstStyle/>
          <a:p>
            <a:pPr algn="just"/>
            <a:r>
              <a:rPr lang="en-US" sz="1600" b="1" dirty="0" smtClean="0"/>
              <a:t>Web View</a:t>
            </a:r>
          </a:p>
        </p:txBody>
      </p:sp>
      <p:sp>
        <p:nvSpPr>
          <p:cNvPr id="19" name="TextBox 18"/>
          <p:cNvSpPr txBox="1"/>
          <p:nvPr/>
        </p:nvSpPr>
        <p:spPr>
          <a:xfrm>
            <a:off x="6477000" y="5052536"/>
            <a:ext cx="2590800" cy="307777"/>
          </a:xfrm>
          <a:prstGeom prst="rect">
            <a:avLst/>
          </a:prstGeom>
          <a:noFill/>
        </p:spPr>
        <p:txBody>
          <a:bodyPr wrap="square" rtlCol="0">
            <a:spAutoFit/>
          </a:bodyPr>
          <a:lstStyle/>
          <a:p>
            <a:pPr algn="ctr"/>
            <a:r>
              <a:rPr lang="en-US" sz="1400" dirty="0" smtClean="0">
                <a:latin typeface="Calibri" pitchFamily="34" charset="0"/>
              </a:rPr>
              <a:t>Displays web pages.</a:t>
            </a:r>
            <a:endParaRPr lang="en-US" sz="1400" b="1" dirty="0" smtClean="0">
              <a:latin typeface="Calibri" pitchFamily="34" charset="0"/>
            </a:endParaRPr>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INTERFACE DESIGNING</a:t>
            </a:r>
            <a:endParaRPr lang="en-US" dirty="0"/>
          </a:p>
        </p:txBody>
      </p:sp>
      <p:sp>
        <p:nvSpPr>
          <p:cNvPr id="5" name="Text Placeholder 4"/>
          <p:cNvSpPr>
            <a:spLocks noGrp="1"/>
          </p:cNvSpPr>
          <p:nvPr>
            <p:ph type="body" sz="quarter" idx="12"/>
          </p:nvPr>
        </p:nvSpPr>
        <p:spPr/>
        <p:txBody>
          <a:bodyPr/>
          <a:lstStyle/>
          <a:p>
            <a:r>
              <a:rPr lang="en-US" dirty="0" smtClean="0"/>
              <a:t>Implement UI</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lnSpcReduction="10000"/>
          </a:bodyPr>
          <a:lstStyle/>
          <a:p>
            <a:r>
              <a:rPr lang="en-US" dirty="0" smtClean="0"/>
              <a:t>Android provides a number of ready-made views that you can use to design and organize your layout. </a:t>
            </a:r>
          </a:p>
          <a:p>
            <a:r>
              <a:rPr lang="en-US" dirty="0" smtClean="0"/>
              <a:t>"Widgets" are views that provide a visual (and interactive) elements for the screen, such as a button, text field, checkbox, or just an image. </a:t>
            </a:r>
          </a:p>
          <a:p>
            <a:r>
              <a:rPr lang="en-US" dirty="0" smtClean="0"/>
              <a:t>"Layouts" are views derived from </a:t>
            </a:r>
            <a:r>
              <a:rPr lang="en-US" dirty="0" err="1" smtClean="0">
                <a:hlinkClick r:id="rId2"/>
              </a:rPr>
              <a:t>ViewGroup</a:t>
            </a:r>
            <a:r>
              <a:rPr lang="en-US" dirty="0" smtClean="0"/>
              <a:t> that provide a unique layout model for its child views, such as a linear layout, a grid layout, or relative layout. </a:t>
            </a:r>
          </a:p>
          <a:p>
            <a:r>
              <a:rPr lang="en-US" dirty="0" smtClean="0"/>
              <a:t>You can also subclass the </a:t>
            </a:r>
            <a:r>
              <a:rPr lang="en-US" dirty="0" smtClean="0">
                <a:hlinkClick r:id="rId3"/>
              </a:rPr>
              <a:t>View</a:t>
            </a:r>
            <a:r>
              <a:rPr lang="en-US" dirty="0" smtClean="0"/>
              <a:t> and </a:t>
            </a:r>
            <a:r>
              <a:rPr lang="en-US" dirty="0" err="1" smtClean="0">
                <a:hlinkClick r:id="rId2"/>
              </a:rPr>
              <a:t>ViewGroup</a:t>
            </a:r>
            <a:r>
              <a:rPr lang="en-US" dirty="0" smtClean="0"/>
              <a:t> classes (or existing subclasses) to create your own widgets and layouts and apply them to your activity layout.</a:t>
            </a:r>
          </a:p>
          <a:p>
            <a:endParaRPr lang="en-US" dirty="0"/>
          </a:p>
        </p:txBody>
      </p:sp>
    </p:spTree>
    <p:extLst>
      <p:ext uri="{BB962C8B-B14F-4D97-AF65-F5344CB8AC3E}">
        <p14:creationId xmlns:p14="http://schemas.microsoft.com/office/powerpoint/2010/main" val="815817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USER INTERFACE DESIGNING</a:t>
            </a:r>
            <a:endParaRPr lang="en-US" dirty="0"/>
          </a:p>
        </p:txBody>
      </p:sp>
      <p:sp>
        <p:nvSpPr>
          <p:cNvPr id="15" name="Text Placeholder 14"/>
          <p:cNvSpPr>
            <a:spLocks noGrp="1"/>
          </p:cNvSpPr>
          <p:nvPr>
            <p:ph type="body" sz="quarter" idx="12"/>
          </p:nvPr>
        </p:nvSpPr>
        <p:spPr/>
        <p:txBody>
          <a:bodyPr/>
          <a:lstStyle/>
          <a:p>
            <a:r>
              <a:rPr lang="en-US" dirty="0" smtClean="0"/>
              <a:t>View &amp; View Groups</a:t>
            </a:r>
            <a:endParaRPr lang="en-US" dirty="0"/>
          </a:p>
        </p:txBody>
      </p:sp>
      <p:pic>
        <p:nvPicPr>
          <p:cNvPr id="2050" name="Picture 2" descr="D:\My Web Sites\AndroidUserGuide\developer.android.com\images\linearlayout.png"/>
          <p:cNvPicPr>
            <a:picLocks noChangeAspect="1" noChangeArrowheads="1"/>
          </p:cNvPicPr>
          <p:nvPr/>
        </p:nvPicPr>
        <p:blipFill>
          <a:blip r:embed="rId2" cstate="print"/>
          <a:srcRect/>
          <a:stretch>
            <a:fillRect/>
          </a:stretch>
        </p:blipFill>
        <p:spPr bwMode="auto">
          <a:xfrm>
            <a:off x="1428750" y="2228850"/>
            <a:ext cx="4250627" cy="3028950"/>
          </a:xfrm>
          <a:prstGeom prst="rect">
            <a:avLst/>
          </a:prstGeom>
          <a:noFill/>
        </p:spPr>
      </p:pic>
      <p:sp>
        <p:nvSpPr>
          <p:cNvPr id="5" name="TextBox 4"/>
          <p:cNvSpPr txBox="1"/>
          <p:nvPr/>
        </p:nvSpPr>
        <p:spPr>
          <a:xfrm>
            <a:off x="6572251" y="2457450"/>
            <a:ext cx="2025106" cy="369332"/>
          </a:xfrm>
          <a:prstGeom prst="rect">
            <a:avLst/>
          </a:prstGeom>
          <a:noFill/>
        </p:spPr>
        <p:txBody>
          <a:bodyPr wrap="none" rtlCol="0">
            <a:spAutoFit/>
          </a:bodyPr>
          <a:lstStyle/>
          <a:p>
            <a:r>
              <a:rPr lang="en-US" b="1" dirty="0" smtClean="0"/>
              <a:t>Views &amp; Widgets</a:t>
            </a:r>
            <a:endParaRPr lang="en-US" b="1" dirty="0"/>
          </a:p>
        </p:txBody>
      </p:sp>
      <p:cxnSp>
        <p:nvCxnSpPr>
          <p:cNvPr id="7" name="Straight Arrow Connector 6"/>
          <p:cNvCxnSpPr/>
          <p:nvPr/>
        </p:nvCxnSpPr>
        <p:spPr>
          <a:xfrm rot="10800000" flipV="1">
            <a:off x="4286250" y="2686050"/>
            <a:ext cx="2114550" cy="114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rot="10800000" flipV="1">
            <a:off x="4572000" y="2743200"/>
            <a:ext cx="2114550"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rot="5400000">
            <a:off x="1200150" y="3886200"/>
            <a:ext cx="2514600" cy="119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6343651" y="3886200"/>
            <a:ext cx="941283" cy="369332"/>
          </a:xfrm>
          <a:prstGeom prst="rect">
            <a:avLst/>
          </a:prstGeom>
          <a:noFill/>
        </p:spPr>
        <p:txBody>
          <a:bodyPr wrap="none" rtlCol="0">
            <a:spAutoFit/>
          </a:bodyPr>
          <a:lstStyle/>
          <a:p>
            <a:r>
              <a:rPr lang="en-US" b="1" dirty="0"/>
              <a:t>Layout</a:t>
            </a:r>
          </a:p>
        </p:txBody>
      </p:sp>
      <p:cxnSp>
        <p:nvCxnSpPr>
          <p:cNvPr id="14" name="Straight Arrow Connector 13"/>
          <p:cNvCxnSpPr>
            <a:stCxn id="13" idx="1"/>
          </p:cNvCxnSpPr>
          <p:nvPr/>
        </p:nvCxnSpPr>
        <p:spPr>
          <a:xfrm flipH="1" flipV="1">
            <a:off x="2571750" y="4057650"/>
            <a:ext cx="3771901" cy="132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67220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INTERFACE DESIGNING</a:t>
            </a:r>
            <a:endParaRPr lang="en-US" dirty="0"/>
          </a:p>
        </p:txBody>
      </p:sp>
      <p:sp>
        <p:nvSpPr>
          <p:cNvPr id="5" name="Text Placeholder 4"/>
          <p:cNvSpPr>
            <a:spLocks noGrp="1"/>
          </p:cNvSpPr>
          <p:nvPr>
            <p:ph type="body" sz="quarter" idx="12"/>
          </p:nvPr>
        </p:nvSpPr>
        <p:spPr/>
        <p:txBody>
          <a:bodyPr/>
          <a:lstStyle/>
          <a:p>
            <a:r>
              <a:rPr lang="en-US" dirty="0" smtClean="0"/>
              <a:t>Define UI</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The most common way to define a layout using views is with an XML layout file saved in your application resources. </a:t>
            </a:r>
          </a:p>
          <a:p>
            <a:r>
              <a:rPr lang="en-US" dirty="0" smtClean="0"/>
              <a:t>This way, you can maintain the design of your user interface separately from the source code that defines the activity's behavior.</a:t>
            </a:r>
          </a:p>
          <a:p>
            <a:r>
              <a:rPr lang="en-US" dirty="0" smtClean="0"/>
              <a:t>UI can also be defined at runtime from within the Java source code</a:t>
            </a:r>
            <a:endParaRPr lang="en-US" dirty="0"/>
          </a:p>
        </p:txBody>
      </p:sp>
    </p:spTree>
    <p:extLst>
      <p:ext uri="{BB962C8B-B14F-4D97-AF65-F5344CB8AC3E}">
        <p14:creationId xmlns:p14="http://schemas.microsoft.com/office/powerpoint/2010/main" val="14515510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USER INTERFACE DESIGNING</a:t>
            </a:r>
            <a:endParaRPr lang="en-US" dirty="0"/>
          </a:p>
        </p:txBody>
      </p:sp>
      <p:sp>
        <p:nvSpPr>
          <p:cNvPr id="6" name="Text Placeholder 5"/>
          <p:cNvSpPr>
            <a:spLocks noGrp="1"/>
          </p:cNvSpPr>
          <p:nvPr>
            <p:ph type="body" sz="quarter" idx="12"/>
          </p:nvPr>
        </p:nvSpPr>
        <p:spPr>
          <a:xfrm>
            <a:off x="0" y="1219200"/>
            <a:ext cx="9144000" cy="533400"/>
          </a:xfrm>
        </p:spPr>
        <p:txBody>
          <a:bodyPr/>
          <a:lstStyle/>
          <a:p>
            <a:r>
              <a:rPr lang="en-US" sz="2000" dirty="0" smtClean="0"/>
              <a:t>Layout Example: Main.xml (with </a:t>
            </a:r>
            <a:r>
              <a:rPr lang="en-US" sz="2000" dirty="0" err="1" smtClean="0"/>
              <a:t>RelativeLayout</a:t>
            </a:r>
            <a:r>
              <a:rPr lang="en-US" sz="2000" dirty="0" smtClean="0"/>
              <a:t>, Button &amp; </a:t>
            </a:r>
            <a:r>
              <a:rPr lang="en-US" sz="2000" dirty="0" err="1" smtClean="0"/>
              <a:t>TextView</a:t>
            </a:r>
            <a:r>
              <a:rPr lang="en-US" sz="2000" dirty="0" smtClean="0"/>
              <a:t>) </a:t>
            </a:r>
          </a:p>
          <a:p>
            <a:endParaRPr lang="en-US" dirty="0"/>
          </a:p>
        </p:txBody>
      </p:sp>
      <p:pic>
        <p:nvPicPr>
          <p:cNvPr id="21" name="Picture 20" descr="main-xml1.jpg"/>
          <p:cNvPicPr>
            <a:picLocks noChangeAspect="1"/>
          </p:cNvPicPr>
          <p:nvPr/>
        </p:nvPicPr>
        <p:blipFill>
          <a:blip r:embed="rId2" cstate="print"/>
          <a:stretch>
            <a:fillRect/>
          </a:stretch>
        </p:blipFill>
        <p:spPr>
          <a:xfrm>
            <a:off x="1295400" y="1981200"/>
            <a:ext cx="6553200" cy="3886200"/>
          </a:xfrm>
          <a:prstGeom prst="rect">
            <a:avLst/>
          </a:prstGeom>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USER INTERFACE DESIGNING</a:t>
            </a:r>
            <a:endParaRPr lang="en-US" dirty="0"/>
          </a:p>
        </p:txBody>
      </p:sp>
      <p:sp>
        <p:nvSpPr>
          <p:cNvPr id="8" name="Text Placeholder 7"/>
          <p:cNvSpPr>
            <a:spLocks noGrp="1"/>
          </p:cNvSpPr>
          <p:nvPr>
            <p:ph type="body" sz="quarter" idx="12"/>
          </p:nvPr>
        </p:nvSpPr>
        <p:spPr/>
        <p:txBody>
          <a:bodyPr/>
          <a:lstStyle/>
          <a:p>
            <a:r>
              <a:rPr lang="en-US" dirty="0" smtClean="0"/>
              <a:t>Application - User Interaction</a:t>
            </a:r>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1905000" y="2057400"/>
            <a:ext cx="5257800" cy="3884542"/>
          </a:xfrm>
          <a:prstGeom prst="rect">
            <a:avLst/>
          </a:prstGeom>
          <a:noFill/>
          <a:ln w="9525">
            <a:noFill/>
            <a:miter lim="800000"/>
            <a:headEnd/>
            <a:tailEnd/>
          </a:ln>
          <a:effectLst/>
        </p:spPr>
      </p:pic>
    </p:spTree>
    <p:extLst>
      <p:ext uri="{BB962C8B-B14F-4D97-AF65-F5344CB8AC3E}">
        <p14:creationId xmlns:p14="http://schemas.microsoft.com/office/powerpoint/2010/main" val="11703860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Application Fundamentals</a:t>
            </a:r>
            <a:endParaRPr lang="en-US" dirty="0"/>
          </a:p>
        </p:txBody>
      </p:sp>
      <p:sp>
        <p:nvSpPr>
          <p:cNvPr id="5" name="Text Placeholder 4"/>
          <p:cNvSpPr>
            <a:spLocks noGrp="1"/>
          </p:cNvSpPr>
          <p:nvPr>
            <p:ph type="body" sz="quarter" idx="12"/>
          </p:nvPr>
        </p:nvSpPr>
        <p:spPr/>
        <p:txBody>
          <a:bodyPr/>
          <a:lstStyle/>
          <a:p>
            <a:r>
              <a:rPr lang="en-US" dirty="0" smtClean="0"/>
              <a:t>Screen Characteristics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Screen size</a:t>
            </a:r>
          </a:p>
          <a:p>
            <a:r>
              <a:rPr lang="en-US" dirty="0" smtClean="0"/>
              <a:t>Screen density</a:t>
            </a:r>
          </a:p>
          <a:p>
            <a:r>
              <a:rPr lang="en-US" dirty="0" smtClean="0"/>
              <a:t>Orientation</a:t>
            </a:r>
          </a:p>
          <a:p>
            <a:r>
              <a:rPr lang="en-US" dirty="0" smtClean="0"/>
              <a:t>Resolution</a:t>
            </a:r>
          </a:p>
          <a:p>
            <a:r>
              <a:rPr lang="en-US" dirty="0" smtClean="0"/>
              <a:t>Density-independent pixel (</a:t>
            </a:r>
            <a:r>
              <a:rPr lang="en-US" dirty="0" err="1" smtClean="0"/>
              <a:t>dp</a:t>
            </a:r>
            <a:r>
              <a:rPr lang="en-US" dirty="0" smtClean="0"/>
              <a:t>)</a:t>
            </a:r>
            <a:endParaRPr lang="en-US" dirty="0"/>
          </a:p>
        </p:txBody>
      </p:sp>
    </p:spTree>
    <p:extLst>
      <p:ext uri="{BB962C8B-B14F-4D97-AF65-F5344CB8AC3E}">
        <p14:creationId xmlns:p14="http://schemas.microsoft.com/office/powerpoint/2010/main" val="2014560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t>
            </a:r>
            <a:r>
              <a:rPr lang="en-US" dirty="0" smtClean="0"/>
              <a:t>Android</a:t>
            </a:r>
            <a:endParaRPr lang="en-US" dirty="0"/>
          </a:p>
        </p:txBody>
      </p:sp>
      <p:sp>
        <p:nvSpPr>
          <p:cNvPr id="5" name="Text Placeholder 4"/>
          <p:cNvSpPr>
            <a:spLocks noGrp="1"/>
          </p:cNvSpPr>
          <p:nvPr>
            <p:ph type="body" sz="quarter" idx="12"/>
          </p:nvPr>
        </p:nvSpPr>
        <p:spPr/>
        <p:txBody>
          <a:bodyPr/>
          <a:lstStyle/>
          <a:p>
            <a:r>
              <a:rPr lang="en-US" dirty="0"/>
              <a:t>History</a:t>
            </a:r>
          </a:p>
        </p:txBody>
      </p:sp>
      <p:sp>
        <p:nvSpPr>
          <p:cNvPr id="3" name="Content Placeholder 2"/>
          <p:cNvSpPr>
            <a:spLocks noGrp="1"/>
          </p:cNvSpPr>
          <p:nvPr>
            <p:ph sz="quarter" idx="13"/>
          </p:nvPr>
        </p:nvSpPr>
        <p:spPr>
          <a:xfrm>
            <a:off x="152400" y="1905000"/>
            <a:ext cx="8763000" cy="4038600"/>
          </a:xfrm>
          <a:prstGeom prst="rect">
            <a:avLst/>
          </a:prstGeom>
        </p:spPr>
        <p:txBody>
          <a:bodyPr>
            <a:normAutofit fontScale="85000" lnSpcReduction="10000"/>
          </a:bodyPr>
          <a:lstStyle/>
          <a:p>
            <a:r>
              <a:rPr lang="en-US" b="0" dirty="0" smtClean="0"/>
              <a:t>Android, Inc. was founded in </a:t>
            </a:r>
            <a:r>
              <a:rPr lang="en-US" b="0" dirty="0" smtClean="0">
                <a:hlinkClick r:id="rId2" action="ppaction://hlinkfile" tooltip="Palo Alto, California"/>
              </a:rPr>
              <a:t>Palo Alto</a:t>
            </a:r>
            <a:r>
              <a:rPr lang="en-US" b="0" dirty="0" smtClean="0"/>
              <a:t>, </a:t>
            </a:r>
            <a:r>
              <a:rPr lang="en-US" b="0" dirty="0" smtClean="0">
                <a:hlinkClick r:id="rId3" action="ppaction://hlinkfile" tooltip="California"/>
              </a:rPr>
              <a:t>California</a:t>
            </a:r>
            <a:r>
              <a:rPr lang="en-US" b="0" dirty="0" smtClean="0"/>
              <a:t>, United States in October, 2003 by </a:t>
            </a:r>
            <a:r>
              <a:rPr lang="en-US" b="0" dirty="0" smtClean="0">
                <a:hlinkClick r:id="rId4" action="ppaction://hlinkfile" tooltip="Andy Rubin"/>
              </a:rPr>
              <a:t>Andy Rubin</a:t>
            </a:r>
            <a:r>
              <a:rPr lang="en-US" b="0" dirty="0" smtClean="0"/>
              <a:t> and others</a:t>
            </a:r>
          </a:p>
          <a:p>
            <a:r>
              <a:rPr lang="en-US" b="0" dirty="0" smtClean="0">
                <a:hlinkClick r:id="rId5" action="ppaction://hlinkfile" tooltip="Google"/>
              </a:rPr>
              <a:t>Google</a:t>
            </a:r>
            <a:r>
              <a:rPr lang="en-US" b="0" dirty="0" smtClean="0"/>
              <a:t> </a:t>
            </a:r>
            <a:r>
              <a:rPr lang="en-US" b="0" dirty="0" smtClean="0">
                <a:hlinkClick r:id="rId6" action="ppaction://hlinkfile" tooltip="List of Google acquisitions"/>
              </a:rPr>
              <a:t>acquired</a:t>
            </a:r>
            <a:r>
              <a:rPr lang="en-US" b="0" dirty="0" smtClean="0"/>
              <a:t> Android Inc. in August 2005, making Android Inc. a wholly owned subsidiary of </a:t>
            </a:r>
            <a:r>
              <a:rPr lang="en-US" b="0" dirty="0" smtClean="0">
                <a:hlinkClick r:id="rId5" action="ppaction://hlinkfile" tooltip="Google"/>
              </a:rPr>
              <a:t>Google Inc.</a:t>
            </a:r>
            <a:endParaRPr lang="en-US" b="0" dirty="0" smtClean="0"/>
          </a:p>
          <a:p>
            <a:r>
              <a:rPr lang="en-US" b="0" dirty="0" smtClean="0"/>
              <a:t>On November 5, 2007, the </a:t>
            </a:r>
            <a:r>
              <a:rPr lang="en-US" b="0" dirty="0" smtClean="0">
                <a:hlinkClick r:id="rId7" action="ppaction://hlinkfile" tooltip="Open Handset Alliance"/>
              </a:rPr>
              <a:t>Open Handset Alliance</a:t>
            </a:r>
            <a:r>
              <a:rPr lang="en-US" b="0" dirty="0" smtClean="0"/>
              <a:t>, a </a:t>
            </a:r>
            <a:r>
              <a:rPr lang="en-US" b="0" dirty="0" smtClean="0">
                <a:hlinkClick r:id="rId8" action="ppaction://hlinkfile" tooltip="Consortium"/>
              </a:rPr>
              <a:t>consortium</a:t>
            </a:r>
            <a:r>
              <a:rPr lang="en-US" b="0" dirty="0" smtClean="0"/>
              <a:t> of several companies which include </a:t>
            </a:r>
            <a:r>
              <a:rPr lang="en-US" b="0" dirty="0" smtClean="0">
                <a:hlinkClick r:id="rId9" action="ppaction://hlinkfile" tooltip="Broadcom Corporation"/>
              </a:rPr>
              <a:t>Broadcom Corporation</a:t>
            </a:r>
            <a:r>
              <a:rPr lang="en-US" b="0" dirty="0" smtClean="0"/>
              <a:t>, </a:t>
            </a:r>
            <a:r>
              <a:rPr lang="en-US" b="0" dirty="0" smtClean="0">
                <a:hlinkClick r:id="rId5" action="ppaction://hlinkfile" tooltip="Google"/>
              </a:rPr>
              <a:t>Google</a:t>
            </a:r>
            <a:r>
              <a:rPr lang="en-US" b="0" dirty="0" smtClean="0"/>
              <a:t>, </a:t>
            </a:r>
            <a:r>
              <a:rPr lang="en-US" b="0" dirty="0" smtClean="0">
                <a:hlinkClick r:id="rId10" action="ppaction://hlinkfile" tooltip="High Tech Computer Corporation"/>
              </a:rPr>
              <a:t>HTC</a:t>
            </a:r>
            <a:r>
              <a:rPr lang="en-US" b="0" dirty="0" smtClean="0"/>
              <a:t>, </a:t>
            </a:r>
            <a:r>
              <a:rPr lang="en-US" b="0" dirty="0" smtClean="0">
                <a:hlinkClick r:id="rId11" action="ppaction://hlinkfile" tooltip="Intel Corporation"/>
              </a:rPr>
              <a:t>Intel</a:t>
            </a:r>
            <a:r>
              <a:rPr lang="en-US" b="0" dirty="0" smtClean="0"/>
              <a:t>, </a:t>
            </a:r>
            <a:r>
              <a:rPr lang="en-US" b="0" dirty="0" smtClean="0">
                <a:hlinkClick r:id="rId12" action="ppaction://hlinkfile" tooltip="LG Group"/>
              </a:rPr>
              <a:t>LG</a:t>
            </a:r>
            <a:r>
              <a:rPr lang="en-US" b="0" dirty="0" smtClean="0"/>
              <a:t>, </a:t>
            </a:r>
            <a:r>
              <a:rPr lang="en-US" b="0" dirty="0" smtClean="0">
                <a:hlinkClick r:id="rId13" action="ppaction://hlinkfile" tooltip="Marvell Technology Group"/>
              </a:rPr>
              <a:t>Marvell Technology Group</a:t>
            </a:r>
            <a:r>
              <a:rPr lang="en-US" b="0" dirty="0" smtClean="0"/>
              <a:t>, </a:t>
            </a:r>
            <a:r>
              <a:rPr lang="en-US" b="0" dirty="0" smtClean="0">
                <a:hlinkClick r:id="rId14" action="ppaction://hlinkfile" tooltip="Motorola"/>
              </a:rPr>
              <a:t>Motorola</a:t>
            </a:r>
            <a:r>
              <a:rPr lang="en-US" b="0" dirty="0" smtClean="0"/>
              <a:t>, </a:t>
            </a:r>
            <a:r>
              <a:rPr lang="en-US" b="0" dirty="0" err="1" smtClean="0">
                <a:hlinkClick r:id="rId15" action="ppaction://hlinkfile" tooltip="Nvidia"/>
              </a:rPr>
              <a:t>Nvidia</a:t>
            </a:r>
            <a:r>
              <a:rPr lang="en-US" b="0" dirty="0" smtClean="0"/>
              <a:t>, </a:t>
            </a:r>
            <a:r>
              <a:rPr lang="en-US" b="0" dirty="0" smtClean="0">
                <a:hlinkClick r:id="rId16" action="ppaction://hlinkfile" tooltip="Qualcomm"/>
              </a:rPr>
              <a:t>Qualcomm</a:t>
            </a:r>
            <a:r>
              <a:rPr lang="en-US" b="0" dirty="0" smtClean="0"/>
              <a:t>, </a:t>
            </a:r>
            <a:r>
              <a:rPr lang="en-US" b="0" dirty="0" smtClean="0">
                <a:hlinkClick r:id="rId17" action="ppaction://hlinkfile" tooltip="Samsung Electronics"/>
              </a:rPr>
              <a:t>Samsung Electronics</a:t>
            </a:r>
            <a:r>
              <a:rPr lang="en-US" b="0" dirty="0" smtClean="0"/>
              <a:t>, </a:t>
            </a:r>
            <a:r>
              <a:rPr lang="en-US" b="0" dirty="0" smtClean="0">
                <a:hlinkClick r:id="rId18" action="ppaction://hlinkfile" tooltip="Sprint Nextel"/>
              </a:rPr>
              <a:t>Sprint Nextel</a:t>
            </a:r>
            <a:r>
              <a:rPr lang="en-US" b="0" dirty="0" smtClean="0"/>
              <a:t>, </a:t>
            </a:r>
            <a:r>
              <a:rPr lang="en-US" b="0" dirty="0" smtClean="0">
                <a:hlinkClick r:id="rId19" action="ppaction://hlinkfile" tooltip="T-Mobile"/>
              </a:rPr>
              <a:t>T-Mobile</a:t>
            </a:r>
            <a:r>
              <a:rPr lang="en-US" b="0" dirty="0" smtClean="0"/>
              <a:t> and </a:t>
            </a:r>
            <a:r>
              <a:rPr lang="en-US" b="0" dirty="0" smtClean="0">
                <a:hlinkClick r:id="rId20" action="ppaction://hlinkfile" tooltip="Texas Instruments"/>
              </a:rPr>
              <a:t>Texas Instruments</a:t>
            </a:r>
            <a:r>
              <a:rPr lang="en-US" b="0" dirty="0" smtClean="0"/>
              <a:t> unveiled itself </a:t>
            </a:r>
            <a:r>
              <a:rPr lang="en-US" dirty="0" smtClean="0"/>
              <a:t>with a goal to develop </a:t>
            </a:r>
            <a:r>
              <a:rPr lang="en-US" dirty="0" smtClean="0">
                <a:hlinkClick r:id="rId21" tooltip="Open standard"/>
              </a:rPr>
              <a:t>open standards</a:t>
            </a:r>
            <a:r>
              <a:rPr lang="en-US" dirty="0" smtClean="0"/>
              <a:t> for mobile devices</a:t>
            </a:r>
            <a:r>
              <a:rPr lang="en-US" b="0" dirty="0" smtClean="0"/>
              <a:t>.</a:t>
            </a:r>
          </a:p>
          <a:p>
            <a:r>
              <a:rPr lang="en-US" dirty="0" smtClean="0"/>
              <a:t>Android has seen </a:t>
            </a:r>
            <a:r>
              <a:rPr lang="en-US" dirty="0" smtClean="0">
                <a:hlinkClick r:id="rId22" tooltip="Android version history"/>
              </a:rPr>
              <a:t>numerous updates</a:t>
            </a:r>
            <a:r>
              <a:rPr lang="en-US" dirty="0" smtClean="0"/>
              <a:t> which have incrementally improved the operating system, adding new features and fixing bugs in previous releases. Each major release is named in alphabetical order after a dessert or sugary treat.</a:t>
            </a:r>
          </a:p>
          <a:p>
            <a:r>
              <a:rPr lang="en-US" dirty="0" smtClean="0"/>
              <a:t> Google has announced </a:t>
            </a:r>
            <a:r>
              <a:rPr lang="en-US" dirty="0" smtClean="0">
                <a:hlinkClick r:id="rId23" tooltip="Project Brillo"/>
              </a:rPr>
              <a:t>Project </a:t>
            </a:r>
            <a:r>
              <a:rPr lang="en-US" dirty="0" err="1" smtClean="0">
                <a:hlinkClick r:id="rId23" tooltip="Project Brillo"/>
              </a:rPr>
              <a:t>Brillo</a:t>
            </a:r>
            <a:r>
              <a:rPr lang="en-US" dirty="0" smtClean="0"/>
              <a:t> as a cut-down version of Android that uses its lower levels (excluding the </a:t>
            </a:r>
            <a:r>
              <a:rPr lang="en-US" dirty="0" smtClean="0">
                <a:hlinkClick r:id="rId24" tooltip="User interface"/>
              </a:rPr>
              <a:t>user interface</a:t>
            </a:r>
            <a:r>
              <a:rPr lang="en-US" dirty="0" smtClean="0"/>
              <a:t>), intended for the "</a:t>
            </a:r>
            <a:r>
              <a:rPr lang="en-US" dirty="0" smtClean="0">
                <a:hlinkClick r:id="rId25" tooltip="Internet of Things"/>
              </a:rPr>
              <a:t>Internet of Things</a:t>
            </a:r>
            <a:r>
              <a:rPr lang="en-US" dirty="0" smtClean="0"/>
              <a:t>" (</a:t>
            </a:r>
            <a:r>
              <a:rPr lang="en-US" dirty="0" err="1" smtClean="0"/>
              <a:t>IoT</a:t>
            </a:r>
            <a:r>
              <a:rPr lang="en-US" dirty="0" smtClean="0"/>
              <a:t>) </a:t>
            </a:r>
            <a:r>
              <a:rPr lang="en-US" dirty="0" smtClean="0">
                <a:hlinkClick r:id="rId26" tooltip="Embedded system"/>
              </a:rPr>
              <a:t>embedded systems</a:t>
            </a:r>
            <a:r>
              <a:rPr lang="en-US" dirty="0" smtClean="0"/>
              <a:t>.</a:t>
            </a:r>
            <a:endParaRPr lang="en-US" b="0" dirty="0"/>
          </a:p>
        </p:txBody>
      </p:sp>
    </p:spTree>
    <p:extLst>
      <p:ext uri="{BB962C8B-B14F-4D97-AF65-F5344CB8AC3E}">
        <p14:creationId xmlns:p14="http://schemas.microsoft.com/office/powerpoint/2010/main" val="344339011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USER INTERFACE DESIGNING</a:t>
            </a:r>
            <a:endParaRPr lang="en-US" dirty="0"/>
          </a:p>
        </p:txBody>
      </p:sp>
      <p:sp>
        <p:nvSpPr>
          <p:cNvPr id="9" name="Text Placeholder 8"/>
          <p:cNvSpPr>
            <a:spLocks noGrp="1"/>
          </p:cNvSpPr>
          <p:nvPr>
            <p:ph type="body" sz="quarter" idx="12"/>
          </p:nvPr>
        </p:nvSpPr>
        <p:spPr/>
        <p:txBody>
          <a:bodyPr/>
          <a:lstStyle/>
          <a:p>
            <a:r>
              <a:rPr lang="en-US" dirty="0" smtClean="0"/>
              <a:t>Screen size &amp; Density</a:t>
            </a:r>
            <a:endParaRPr lang="en-US" dirty="0"/>
          </a:p>
        </p:txBody>
      </p:sp>
      <p:pic>
        <p:nvPicPr>
          <p:cNvPr id="82946" name="Picture 2" descr="http://developer.android.com/images/screens_support/screens-ranges.png"/>
          <p:cNvPicPr>
            <a:picLocks noChangeAspect="1" noChangeArrowheads="1"/>
          </p:cNvPicPr>
          <p:nvPr/>
        </p:nvPicPr>
        <p:blipFill>
          <a:blip r:embed="rId2" cstate="print"/>
          <a:srcRect/>
          <a:stretch>
            <a:fillRect/>
          </a:stretch>
        </p:blipFill>
        <p:spPr bwMode="auto">
          <a:xfrm>
            <a:off x="2457451" y="2800350"/>
            <a:ext cx="3750469" cy="1114425"/>
          </a:xfrm>
          <a:prstGeom prst="rect">
            <a:avLst/>
          </a:prstGeom>
          <a:noFill/>
        </p:spPr>
      </p:pic>
      <p:sp>
        <p:nvSpPr>
          <p:cNvPr id="5" name="Rectangle 4"/>
          <p:cNvSpPr/>
          <p:nvPr/>
        </p:nvSpPr>
        <p:spPr>
          <a:xfrm>
            <a:off x="1771650" y="1943101"/>
            <a:ext cx="5372100" cy="738664"/>
          </a:xfrm>
          <a:prstGeom prst="rect">
            <a:avLst/>
          </a:prstGeom>
        </p:spPr>
        <p:txBody>
          <a:bodyPr wrap="square">
            <a:spAutoFit/>
          </a:bodyPr>
          <a:lstStyle/>
          <a:p>
            <a:r>
              <a:rPr lang="en-US" sz="2100" dirty="0"/>
              <a:t>Actual physical size, measured as the screen's diagonal. </a:t>
            </a:r>
          </a:p>
        </p:txBody>
      </p:sp>
      <p:sp>
        <p:nvSpPr>
          <p:cNvPr id="6" name="Rectangle 5"/>
          <p:cNvSpPr/>
          <p:nvPr/>
        </p:nvSpPr>
        <p:spPr>
          <a:xfrm>
            <a:off x="1771650" y="4171950"/>
            <a:ext cx="5657850" cy="1477328"/>
          </a:xfrm>
          <a:prstGeom prst="rect">
            <a:avLst/>
          </a:prstGeom>
        </p:spPr>
        <p:txBody>
          <a:bodyPr wrap="square">
            <a:spAutoFit/>
          </a:bodyPr>
          <a:lstStyle/>
          <a:p>
            <a:r>
              <a:rPr lang="en-US" dirty="0"/>
              <a:t>The quantity of pixels within a physical area of the screen; usually referred to as dpi (dots per inch). For example, a "low" density screen has fewer pixels within a given physical area, compared to a "normal" or "high" density screen.</a:t>
            </a:r>
          </a:p>
        </p:txBody>
      </p:sp>
    </p:spTree>
    <p:extLst>
      <p:ext uri="{BB962C8B-B14F-4D97-AF65-F5344CB8AC3E}">
        <p14:creationId xmlns:p14="http://schemas.microsoft.com/office/powerpoint/2010/main" val="543198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USER INTERFACE DESIGNING</a:t>
            </a:r>
            <a:endParaRPr lang="en-US" dirty="0"/>
          </a:p>
        </p:txBody>
      </p:sp>
      <p:sp>
        <p:nvSpPr>
          <p:cNvPr id="10" name="Text Placeholder 9"/>
          <p:cNvSpPr>
            <a:spLocks noGrp="1"/>
          </p:cNvSpPr>
          <p:nvPr>
            <p:ph type="body" sz="quarter" idx="12"/>
          </p:nvPr>
        </p:nvSpPr>
        <p:spPr/>
        <p:txBody>
          <a:bodyPr/>
          <a:lstStyle/>
          <a:p>
            <a:r>
              <a:rPr lang="en-US" dirty="0" smtClean="0"/>
              <a:t>Orientation</a:t>
            </a:r>
            <a:endParaRPr lang="en-US" dirty="0"/>
          </a:p>
        </p:txBody>
      </p:sp>
      <p:pic>
        <p:nvPicPr>
          <p:cNvPr id="87042" name="Picture 2"/>
          <p:cNvPicPr>
            <a:picLocks noChangeAspect="1" noChangeArrowheads="1"/>
          </p:cNvPicPr>
          <p:nvPr/>
        </p:nvPicPr>
        <p:blipFill>
          <a:blip r:embed="rId2" cstate="print"/>
          <a:srcRect/>
          <a:stretch>
            <a:fillRect/>
          </a:stretch>
        </p:blipFill>
        <p:spPr bwMode="auto">
          <a:xfrm>
            <a:off x="1600201" y="1943101"/>
            <a:ext cx="2378869" cy="3507581"/>
          </a:xfrm>
          <a:prstGeom prst="rect">
            <a:avLst/>
          </a:prstGeom>
          <a:noFill/>
          <a:ln w="9525">
            <a:noFill/>
            <a:miter lim="800000"/>
            <a:headEnd/>
            <a:tailEnd/>
          </a:ln>
          <a:effectLst/>
        </p:spPr>
      </p:pic>
      <p:pic>
        <p:nvPicPr>
          <p:cNvPr id="87043" name="Picture 3"/>
          <p:cNvPicPr>
            <a:picLocks noChangeAspect="1" noChangeArrowheads="1"/>
          </p:cNvPicPr>
          <p:nvPr/>
        </p:nvPicPr>
        <p:blipFill>
          <a:blip r:embed="rId3" cstate="print"/>
          <a:srcRect/>
          <a:stretch>
            <a:fillRect/>
          </a:stretch>
        </p:blipFill>
        <p:spPr bwMode="auto">
          <a:xfrm>
            <a:off x="4286251" y="2286001"/>
            <a:ext cx="3521869" cy="2364581"/>
          </a:xfrm>
          <a:prstGeom prst="rect">
            <a:avLst/>
          </a:prstGeom>
          <a:noFill/>
          <a:ln w="9525">
            <a:noFill/>
            <a:miter lim="800000"/>
            <a:headEnd/>
            <a:tailEnd/>
          </a:ln>
          <a:effectLst/>
        </p:spPr>
      </p:pic>
      <p:sp>
        <p:nvSpPr>
          <p:cNvPr id="6" name="TextBox 5"/>
          <p:cNvSpPr txBox="1"/>
          <p:nvPr/>
        </p:nvSpPr>
        <p:spPr>
          <a:xfrm>
            <a:off x="2743201" y="5543550"/>
            <a:ext cx="1005403" cy="369332"/>
          </a:xfrm>
          <a:prstGeom prst="rect">
            <a:avLst/>
          </a:prstGeom>
          <a:noFill/>
        </p:spPr>
        <p:txBody>
          <a:bodyPr wrap="none" rtlCol="0">
            <a:spAutoFit/>
          </a:bodyPr>
          <a:lstStyle/>
          <a:p>
            <a:r>
              <a:rPr lang="en-US" b="1" dirty="0"/>
              <a:t>Portrait</a:t>
            </a:r>
          </a:p>
        </p:txBody>
      </p:sp>
      <p:sp>
        <p:nvSpPr>
          <p:cNvPr id="7" name="TextBox 6"/>
          <p:cNvSpPr txBox="1"/>
          <p:nvPr/>
        </p:nvSpPr>
        <p:spPr>
          <a:xfrm>
            <a:off x="6000750" y="4800600"/>
            <a:ext cx="1428750" cy="369332"/>
          </a:xfrm>
          <a:prstGeom prst="rect">
            <a:avLst/>
          </a:prstGeom>
          <a:noFill/>
        </p:spPr>
        <p:txBody>
          <a:bodyPr wrap="square" rtlCol="0">
            <a:spAutoFit/>
          </a:bodyPr>
          <a:lstStyle/>
          <a:p>
            <a:r>
              <a:rPr lang="en-US" b="1" dirty="0"/>
              <a:t>Landscape</a:t>
            </a:r>
          </a:p>
        </p:txBody>
      </p:sp>
    </p:spTree>
    <p:extLst>
      <p:ext uri="{BB962C8B-B14F-4D97-AF65-F5344CB8AC3E}">
        <p14:creationId xmlns:p14="http://schemas.microsoft.com/office/powerpoint/2010/main" val="35466223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INTERFACE DESIGNING</a:t>
            </a:r>
            <a:endParaRPr lang="en-US" dirty="0"/>
          </a:p>
        </p:txBody>
      </p:sp>
      <p:sp>
        <p:nvSpPr>
          <p:cNvPr id="5" name="Text Placeholder 4"/>
          <p:cNvSpPr>
            <a:spLocks noGrp="1"/>
          </p:cNvSpPr>
          <p:nvPr>
            <p:ph type="body" sz="quarter" idx="12"/>
          </p:nvPr>
        </p:nvSpPr>
        <p:spPr/>
        <p:txBody>
          <a:bodyPr/>
          <a:lstStyle/>
          <a:p>
            <a:r>
              <a:rPr lang="en-US" dirty="0" smtClean="0"/>
              <a:t>Resolution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The total number of physical pixels on a screen. </a:t>
            </a:r>
          </a:p>
          <a:p>
            <a:r>
              <a:rPr lang="en-US" smtClean="0"/>
              <a:t>When adding support for multiple screens, applications do not work directly with resolution; applications should be concerned only with screen size and density, as specified by the generalized size and density groups.</a:t>
            </a:r>
            <a:endParaRPr lang="en-US" dirty="0"/>
          </a:p>
        </p:txBody>
      </p:sp>
    </p:spTree>
    <p:extLst>
      <p:ext uri="{BB962C8B-B14F-4D97-AF65-F5344CB8AC3E}">
        <p14:creationId xmlns:p14="http://schemas.microsoft.com/office/powerpoint/2010/main" val="16653433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INTERFACE DESIGNING</a:t>
            </a:r>
            <a:endParaRPr lang="en-US" dirty="0"/>
          </a:p>
        </p:txBody>
      </p:sp>
      <p:sp>
        <p:nvSpPr>
          <p:cNvPr id="5" name="Text Placeholder 4"/>
          <p:cNvSpPr>
            <a:spLocks noGrp="1"/>
          </p:cNvSpPr>
          <p:nvPr>
            <p:ph type="body" sz="quarter" idx="12"/>
          </p:nvPr>
        </p:nvSpPr>
        <p:spPr/>
        <p:txBody>
          <a:bodyPr/>
          <a:lstStyle/>
          <a:p>
            <a:r>
              <a:rPr lang="en-US" dirty="0" smtClean="0"/>
              <a:t>Density-independent pixel (</a:t>
            </a:r>
            <a:r>
              <a:rPr lang="en-US" dirty="0" err="1" smtClean="0"/>
              <a:t>dp</a:t>
            </a:r>
            <a:r>
              <a:rPr lang="en-US" dirty="0" smtClean="0"/>
              <a:t>)</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10000"/>
          </a:bodyPr>
          <a:lstStyle/>
          <a:p>
            <a:pPr marL="228600" indent="-228600"/>
            <a:r>
              <a:rPr lang="en-US" dirty="0" smtClean="0"/>
              <a:t>A virtual pixel unit that you should use when defining UI layout, to express layout dimensions or position in a density-independent way. </a:t>
            </a:r>
          </a:p>
          <a:p>
            <a:pPr marL="228600" indent="-228600"/>
            <a:r>
              <a:rPr lang="en-US" dirty="0" smtClean="0"/>
              <a:t>The density-independent pixel is equivalent to one physical pixel on a 160 dpi screen, which is the baseline density assumed by the system for a "medium" density screen. </a:t>
            </a:r>
          </a:p>
          <a:p>
            <a:pPr marL="228600" indent="-228600"/>
            <a:r>
              <a:rPr lang="en-US" dirty="0" smtClean="0"/>
              <a:t>At runtime, the system transparently handles any scaling of the </a:t>
            </a:r>
            <a:r>
              <a:rPr lang="en-US" dirty="0" err="1" smtClean="0"/>
              <a:t>dp</a:t>
            </a:r>
            <a:r>
              <a:rPr lang="en-US" dirty="0" smtClean="0"/>
              <a:t> units, as necessary, based on the actual density of the screen in use. </a:t>
            </a:r>
          </a:p>
          <a:p>
            <a:pPr marL="228600" indent="-228600"/>
            <a:r>
              <a:rPr lang="en-US" dirty="0" smtClean="0"/>
              <a:t>The conversion of </a:t>
            </a:r>
            <a:r>
              <a:rPr lang="en-US" dirty="0" err="1" smtClean="0"/>
              <a:t>dp</a:t>
            </a:r>
            <a:r>
              <a:rPr lang="en-US" dirty="0" smtClean="0"/>
              <a:t> units to screen pixels is simple: </a:t>
            </a:r>
            <a:r>
              <a:rPr lang="en-US" dirty="0" err="1" smtClean="0"/>
              <a:t>px</a:t>
            </a:r>
            <a:r>
              <a:rPr lang="en-US" dirty="0" smtClean="0"/>
              <a:t> = </a:t>
            </a:r>
            <a:r>
              <a:rPr lang="en-US" dirty="0" err="1" smtClean="0"/>
              <a:t>dp</a:t>
            </a:r>
            <a:r>
              <a:rPr lang="en-US" dirty="0" smtClean="0"/>
              <a:t> * (dpi / 160). For example, on a 240 dpi screen, 1 </a:t>
            </a:r>
            <a:r>
              <a:rPr lang="en-US" dirty="0" err="1" smtClean="0"/>
              <a:t>dp</a:t>
            </a:r>
            <a:r>
              <a:rPr lang="en-US" dirty="0" smtClean="0"/>
              <a:t> equals 1.5 physical pixels. </a:t>
            </a:r>
          </a:p>
          <a:p>
            <a:pPr marL="228600" indent="-228600"/>
            <a:r>
              <a:rPr lang="en-US" dirty="0" smtClean="0"/>
              <a:t>You should always use </a:t>
            </a:r>
            <a:r>
              <a:rPr lang="en-US" dirty="0" err="1" smtClean="0"/>
              <a:t>dp</a:t>
            </a:r>
            <a:r>
              <a:rPr lang="en-US" dirty="0" smtClean="0"/>
              <a:t> units when defining your application's UI, to ensure proper display of your UI on screens with different densities. </a:t>
            </a:r>
          </a:p>
          <a:p>
            <a:endParaRPr lang="en-US" dirty="0"/>
          </a:p>
        </p:txBody>
      </p:sp>
    </p:spTree>
    <p:extLst>
      <p:ext uri="{BB962C8B-B14F-4D97-AF65-F5344CB8AC3E}">
        <p14:creationId xmlns:p14="http://schemas.microsoft.com/office/powerpoint/2010/main" val="15754204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USER INTERFACE DESIGNING</a:t>
            </a:r>
            <a:endParaRPr lang="en-US" dirty="0"/>
          </a:p>
        </p:txBody>
      </p:sp>
      <p:sp>
        <p:nvSpPr>
          <p:cNvPr id="9" name="Text Placeholder 8"/>
          <p:cNvSpPr>
            <a:spLocks noGrp="1"/>
          </p:cNvSpPr>
          <p:nvPr>
            <p:ph type="body" sz="quarter" idx="12"/>
          </p:nvPr>
        </p:nvSpPr>
        <p:spPr/>
        <p:txBody>
          <a:bodyPr/>
          <a:lstStyle/>
          <a:p>
            <a:r>
              <a:rPr lang="en-US" dirty="0" smtClean="0"/>
              <a:t>Density Dependence</a:t>
            </a:r>
            <a:endParaRPr lang="en-US" dirty="0"/>
          </a:p>
        </p:txBody>
      </p:sp>
      <p:pic>
        <p:nvPicPr>
          <p:cNvPr id="88066" name="Picture 2" descr="http://developer.android.com/images/screens_support/density-test-bad.png"/>
          <p:cNvPicPr>
            <a:picLocks noChangeAspect="1" noChangeArrowheads="1"/>
          </p:cNvPicPr>
          <p:nvPr/>
        </p:nvPicPr>
        <p:blipFill>
          <a:blip r:embed="rId2" cstate="print"/>
          <a:srcRect/>
          <a:stretch>
            <a:fillRect/>
          </a:stretch>
        </p:blipFill>
        <p:spPr bwMode="auto">
          <a:xfrm>
            <a:off x="1714500" y="1885951"/>
            <a:ext cx="5229225" cy="1243013"/>
          </a:xfrm>
          <a:prstGeom prst="rect">
            <a:avLst/>
          </a:prstGeom>
          <a:noFill/>
        </p:spPr>
      </p:pic>
      <p:pic>
        <p:nvPicPr>
          <p:cNvPr id="88068" name="Picture 4" descr="http://developer.android.com/images/screens_support/density-test-good.png"/>
          <p:cNvPicPr>
            <a:picLocks noChangeAspect="1" noChangeArrowheads="1"/>
          </p:cNvPicPr>
          <p:nvPr/>
        </p:nvPicPr>
        <p:blipFill>
          <a:blip r:embed="rId3" cstate="print"/>
          <a:srcRect/>
          <a:stretch>
            <a:fillRect/>
          </a:stretch>
        </p:blipFill>
        <p:spPr bwMode="auto">
          <a:xfrm>
            <a:off x="1657350" y="3886201"/>
            <a:ext cx="5229225" cy="1157288"/>
          </a:xfrm>
          <a:prstGeom prst="rect">
            <a:avLst/>
          </a:prstGeom>
          <a:noFill/>
        </p:spPr>
      </p:pic>
      <p:sp>
        <p:nvSpPr>
          <p:cNvPr id="5" name="Rectangle 4"/>
          <p:cNvSpPr/>
          <p:nvPr/>
        </p:nvSpPr>
        <p:spPr>
          <a:xfrm>
            <a:off x="1657350" y="3082753"/>
            <a:ext cx="5486400" cy="923330"/>
          </a:xfrm>
          <a:prstGeom prst="rect">
            <a:avLst/>
          </a:prstGeom>
        </p:spPr>
        <p:txBody>
          <a:bodyPr wrap="square">
            <a:spAutoFit/>
          </a:bodyPr>
          <a:lstStyle/>
          <a:p>
            <a:r>
              <a:rPr lang="en-US" dirty="0"/>
              <a:t>Example application without support for different densities, as shown on low, medium, and high density screens.</a:t>
            </a:r>
          </a:p>
        </p:txBody>
      </p:sp>
      <p:sp>
        <p:nvSpPr>
          <p:cNvPr id="6" name="Rectangle 5"/>
          <p:cNvSpPr/>
          <p:nvPr/>
        </p:nvSpPr>
        <p:spPr>
          <a:xfrm>
            <a:off x="1714500" y="5200651"/>
            <a:ext cx="5372100" cy="923330"/>
          </a:xfrm>
          <a:prstGeom prst="rect">
            <a:avLst/>
          </a:prstGeom>
        </p:spPr>
        <p:txBody>
          <a:bodyPr wrap="square">
            <a:spAutoFit/>
          </a:bodyPr>
          <a:lstStyle/>
          <a:p>
            <a:r>
              <a:rPr lang="en-US" dirty="0"/>
              <a:t>Example application with good support for different densities (it's density independent), as shown on low, medium, and high density screens</a:t>
            </a:r>
          </a:p>
        </p:txBody>
      </p:sp>
    </p:spTree>
    <p:extLst>
      <p:ext uri="{BB962C8B-B14F-4D97-AF65-F5344CB8AC3E}">
        <p14:creationId xmlns:p14="http://schemas.microsoft.com/office/powerpoint/2010/main" val="377243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USER INTERFACE DESIGNING</a:t>
            </a:r>
            <a:endParaRPr lang="en-US" dirty="0"/>
          </a:p>
        </p:txBody>
      </p:sp>
      <p:sp>
        <p:nvSpPr>
          <p:cNvPr id="9" name="Text Placeholder 8"/>
          <p:cNvSpPr>
            <a:spLocks noGrp="1"/>
          </p:cNvSpPr>
          <p:nvPr>
            <p:ph type="body" sz="quarter" idx="12"/>
          </p:nvPr>
        </p:nvSpPr>
        <p:spPr/>
        <p:txBody>
          <a:bodyPr/>
          <a:lstStyle/>
          <a:p>
            <a:r>
              <a:rPr lang="en-US" dirty="0" smtClean="0"/>
              <a:t>Alternative </a:t>
            </a:r>
            <a:r>
              <a:rPr lang="en-US" dirty="0" err="1" smtClean="0"/>
              <a:t>drawables</a:t>
            </a:r>
            <a:endParaRPr lang="en-US" dirty="0"/>
          </a:p>
        </p:txBody>
      </p:sp>
      <p:pic>
        <p:nvPicPr>
          <p:cNvPr id="91138" name="Picture 2" descr="http://developer.android.com/images/screens_support/screens-densities.png"/>
          <p:cNvPicPr>
            <a:picLocks noChangeAspect="1" noChangeArrowheads="1"/>
          </p:cNvPicPr>
          <p:nvPr/>
        </p:nvPicPr>
        <p:blipFill>
          <a:blip r:embed="rId2" cstate="print"/>
          <a:srcRect/>
          <a:stretch>
            <a:fillRect/>
          </a:stretch>
        </p:blipFill>
        <p:spPr bwMode="auto">
          <a:xfrm>
            <a:off x="5600701" y="2628901"/>
            <a:ext cx="1593056" cy="1593056"/>
          </a:xfrm>
          <a:prstGeom prst="rect">
            <a:avLst/>
          </a:prstGeom>
          <a:noFill/>
        </p:spPr>
      </p:pic>
      <p:sp>
        <p:nvSpPr>
          <p:cNvPr id="5" name="Rectangle 4"/>
          <p:cNvSpPr/>
          <p:nvPr/>
        </p:nvSpPr>
        <p:spPr>
          <a:xfrm>
            <a:off x="1714500" y="2857500"/>
            <a:ext cx="3429000" cy="1754326"/>
          </a:xfrm>
          <a:prstGeom prst="rect">
            <a:avLst/>
          </a:prstGeom>
        </p:spPr>
        <p:txBody>
          <a:bodyPr>
            <a:spAutoFit/>
          </a:bodyPr>
          <a:lstStyle/>
          <a:p>
            <a:r>
              <a:rPr lang="en-US" dirty="0"/>
              <a:t>36x36 for low-density</a:t>
            </a:r>
          </a:p>
          <a:p>
            <a:r>
              <a:rPr lang="en-US" dirty="0"/>
              <a:t>48x48 for medium-density</a:t>
            </a:r>
          </a:p>
          <a:p>
            <a:r>
              <a:rPr lang="en-US" dirty="0"/>
              <a:t>72x72 for high-density</a:t>
            </a:r>
          </a:p>
          <a:p>
            <a:r>
              <a:rPr lang="en-US" dirty="0"/>
              <a:t>96x96 for extra high-density</a:t>
            </a:r>
          </a:p>
          <a:p>
            <a:endParaRPr lang="en-US" dirty="0"/>
          </a:p>
          <a:p>
            <a:r>
              <a:rPr lang="en-US" b="1" dirty="0"/>
              <a:t>3:4:6:8 scaling ratio</a:t>
            </a:r>
            <a:endParaRPr lang="en-US" dirty="0"/>
          </a:p>
        </p:txBody>
      </p:sp>
      <p:sp>
        <p:nvSpPr>
          <p:cNvPr id="6" name="Rectangle 5"/>
          <p:cNvSpPr/>
          <p:nvPr/>
        </p:nvSpPr>
        <p:spPr>
          <a:xfrm>
            <a:off x="2209800" y="4495800"/>
            <a:ext cx="5314950" cy="1754326"/>
          </a:xfrm>
          <a:prstGeom prst="rect">
            <a:avLst/>
          </a:prstGeom>
        </p:spPr>
        <p:txBody>
          <a:bodyPr wrap="square">
            <a:spAutoFit/>
          </a:bodyPr>
          <a:lstStyle/>
          <a:p>
            <a:r>
              <a:rPr lang="en-US" dirty="0"/>
              <a:t>res/</a:t>
            </a:r>
            <a:r>
              <a:rPr lang="en-US" dirty="0" err="1"/>
              <a:t>drawable-mdpi</a:t>
            </a:r>
            <a:r>
              <a:rPr lang="en-US" dirty="0"/>
              <a:t>/my_icon.png        // bitmap for medium density</a:t>
            </a:r>
            <a:br>
              <a:rPr lang="en-US" dirty="0"/>
            </a:br>
            <a:r>
              <a:rPr lang="en-US" dirty="0"/>
              <a:t>res/</a:t>
            </a:r>
            <a:r>
              <a:rPr lang="en-US" dirty="0" err="1"/>
              <a:t>drawable-hdpi</a:t>
            </a:r>
            <a:r>
              <a:rPr lang="en-US" dirty="0"/>
              <a:t>/my_icon.png        // bitmap for high density</a:t>
            </a:r>
            <a:br>
              <a:rPr lang="en-US" dirty="0"/>
            </a:br>
            <a:r>
              <a:rPr lang="en-US" dirty="0"/>
              <a:t>res/</a:t>
            </a:r>
            <a:r>
              <a:rPr lang="en-US" dirty="0" err="1"/>
              <a:t>drawable-xhdpi</a:t>
            </a:r>
            <a:r>
              <a:rPr lang="en-US" dirty="0"/>
              <a:t>/my_icon.png       // bitmap for extra high density</a:t>
            </a:r>
          </a:p>
        </p:txBody>
      </p:sp>
    </p:spTree>
    <p:extLst>
      <p:ext uri="{BB962C8B-B14F-4D97-AF65-F5344CB8AC3E}">
        <p14:creationId xmlns:p14="http://schemas.microsoft.com/office/powerpoint/2010/main" val="9072916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INTERFACE DESIGNING</a:t>
            </a:r>
            <a:endParaRPr lang="en-US" dirty="0"/>
          </a:p>
        </p:txBody>
      </p:sp>
      <p:sp>
        <p:nvSpPr>
          <p:cNvPr id="7" name="Text Placeholder 6"/>
          <p:cNvSpPr>
            <a:spLocks noGrp="1"/>
          </p:cNvSpPr>
          <p:nvPr>
            <p:ph type="body" sz="quarter" idx="12"/>
          </p:nvPr>
        </p:nvSpPr>
        <p:spPr/>
        <p:txBody>
          <a:bodyPr/>
          <a:lstStyle/>
          <a:p>
            <a:r>
              <a:rPr lang="en-US" dirty="0" smtClean="0"/>
              <a:t>Screen Configuration</a:t>
            </a:r>
            <a:endParaRPr lang="en-US" dirty="0"/>
          </a:p>
        </p:txBody>
      </p:sp>
      <p:graphicFrame>
        <p:nvGraphicFramePr>
          <p:cNvPr id="4" name="Table 3"/>
          <p:cNvGraphicFramePr>
            <a:graphicFrameLocks noGrp="1"/>
          </p:cNvGraphicFramePr>
          <p:nvPr/>
        </p:nvGraphicFramePr>
        <p:xfrm>
          <a:off x="2514600" y="2171701"/>
          <a:ext cx="4514850" cy="3314701"/>
        </p:xfrm>
        <a:graphic>
          <a:graphicData uri="http://schemas.openxmlformats.org/drawingml/2006/table">
            <a:tbl>
              <a:tblPr/>
              <a:tblGrid>
                <a:gridCol w="902970"/>
                <a:gridCol w="902970"/>
                <a:gridCol w="902970"/>
                <a:gridCol w="902970"/>
                <a:gridCol w="902970"/>
              </a:tblGrid>
              <a:tr h="491402">
                <a:tc>
                  <a:txBody>
                    <a:bodyPr/>
                    <a:lstStyle/>
                    <a:p>
                      <a:pPr>
                        <a:lnSpc>
                          <a:spcPct val="115000"/>
                        </a:lnSpc>
                      </a:pPr>
                      <a:endParaRPr lang="en-US" sz="700" dirty="0">
                        <a:latin typeface="Calibri"/>
                        <a:ea typeface="Times New Roman"/>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dirty="0">
                          <a:solidFill>
                            <a:srgbClr val="333333"/>
                          </a:solidFill>
                          <a:latin typeface="Arial"/>
                          <a:ea typeface="Times New Roman"/>
                          <a:cs typeface="Times New Roman"/>
                        </a:rPr>
                        <a:t>Low density (120), </a:t>
                      </a:r>
                      <a:r>
                        <a:rPr lang="en-US" sz="700" b="1" i="1" dirty="0" err="1">
                          <a:solidFill>
                            <a:srgbClr val="333333"/>
                          </a:solidFill>
                          <a:latin typeface="Arial"/>
                          <a:ea typeface="Times New Roman"/>
                          <a:cs typeface="Times New Roman"/>
                        </a:rPr>
                        <a:t>ldpi</a:t>
                      </a:r>
                      <a:r>
                        <a:rPr lang="en-US" sz="700" b="1" dirty="0">
                          <a:solidFill>
                            <a:srgbClr val="333333"/>
                          </a:solidFill>
                          <a:latin typeface="Arial"/>
                          <a:ea typeface="Times New Roman"/>
                          <a:cs typeface="Times New Roman"/>
                        </a:rPr>
                        <a:t> </a:t>
                      </a:r>
                      <a:endParaRPr lang="en-US" sz="700" dirty="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Medium density (160), </a:t>
                      </a:r>
                      <a:r>
                        <a:rPr lang="en-US" sz="700" b="1" i="1">
                          <a:solidFill>
                            <a:srgbClr val="333333"/>
                          </a:solidFill>
                          <a:latin typeface="Arial"/>
                          <a:ea typeface="Times New Roman"/>
                          <a:cs typeface="Times New Roman"/>
                        </a:rPr>
                        <a:t>mdpi</a:t>
                      </a:r>
                      <a:r>
                        <a:rPr lang="en-US" sz="700" b="1">
                          <a:solidFill>
                            <a:srgbClr val="333333"/>
                          </a:solidFill>
                          <a:latin typeface="Arial"/>
                          <a:ea typeface="Times New Roman"/>
                          <a:cs typeface="Times New Roman"/>
                        </a:rPr>
                        <a:t>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High density (240), </a:t>
                      </a:r>
                      <a:r>
                        <a:rPr lang="en-US" sz="700" b="1" i="1">
                          <a:solidFill>
                            <a:srgbClr val="333333"/>
                          </a:solidFill>
                          <a:latin typeface="Arial"/>
                          <a:ea typeface="Times New Roman"/>
                          <a:cs typeface="Times New Roman"/>
                        </a:rPr>
                        <a:t>hdpi</a:t>
                      </a:r>
                      <a:r>
                        <a:rPr lang="en-US" sz="700" b="1">
                          <a:solidFill>
                            <a:srgbClr val="333333"/>
                          </a:solidFill>
                          <a:latin typeface="Arial"/>
                          <a:ea typeface="Times New Roman"/>
                          <a:cs typeface="Times New Roman"/>
                        </a:rPr>
                        <a:t>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Extra high density (320), </a:t>
                      </a:r>
                      <a:r>
                        <a:rPr lang="en-US" sz="700" b="1" i="1">
                          <a:solidFill>
                            <a:srgbClr val="333333"/>
                          </a:solidFill>
                          <a:latin typeface="Arial"/>
                          <a:ea typeface="Times New Roman"/>
                          <a:cs typeface="Times New Roman"/>
                        </a:rPr>
                        <a:t>xhdpi</a:t>
                      </a:r>
                      <a:r>
                        <a:rPr lang="en-US" sz="700" b="1">
                          <a:solidFill>
                            <a:srgbClr val="333333"/>
                          </a:solidFill>
                          <a:latin typeface="Arial"/>
                          <a:ea typeface="Times New Roman"/>
                          <a:cs typeface="Times New Roman"/>
                        </a:rPr>
                        <a:t>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r>
              <a:tr h="357093">
                <a:tc>
                  <a:txBody>
                    <a:bodyPr/>
                    <a:lstStyle/>
                    <a:p>
                      <a:pPr marL="0" marR="0">
                        <a:lnSpc>
                          <a:spcPct val="115000"/>
                        </a:lnSpc>
                        <a:spcBef>
                          <a:spcPts val="0"/>
                        </a:spcBef>
                        <a:spcAft>
                          <a:spcPts val="1200"/>
                        </a:spcAft>
                      </a:pPr>
                      <a:r>
                        <a:rPr lang="en-US" sz="700" b="1" i="1">
                          <a:solidFill>
                            <a:srgbClr val="333333"/>
                          </a:solidFill>
                          <a:latin typeface="Arial"/>
                          <a:ea typeface="Times New Roman"/>
                          <a:cs typeface="Times New Roman"/>
                        </a:rPr>
                        <a:t>Small</a:t>
                      </a:r>
                      <a:r>
                        <a:rPr lang="en-US" sz="700" b="1">
                          <a:solidFill>
                            <a:srgbClr val="333333"/>
                          </a:solidFill>
                          <a:latin typeface="Arial"/>
                          <a:ea typeface="Times New Roman"/>
                          <a:cs typeface="Times New Roman"/>
                        </a:rPr>
                        <a:t> screen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QVGA (240x320)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nSpc>
                          <a:spcPct val="115000"/>
                        </a:lnSpc>
                      </a:pPr>
                      <a:endParaRPr lang="en-US" sz="700">
                        <a:latin typeface="Calibri"/>
                        <a:ea typeface="Times New Roman"/>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a:solidFill>
                            <a:srgbClr val="333333"/>
                          </a:solidFill>
                          <a:latin typeface="Arial"/>
                          <a:ea typeface="Times New Roman"/>
                          <a:cs typeface="Times New Roman"/>
                        </a:rPr>
                        <a:t>480x640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nSpc>
                          <a:spcPct val="115000"/>
                        </a:lnSpc>
                      </a:pPr>
                      <a:endParaRPr lang="en-US" sz="700">
                        <a:latin typeface="Calibri"/>
                        <a:ea typeface="Times New Roman"/>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760017">
                <a:tc>
                  <a:txBody>
                    <a:bodyPr/>
                    <a:lstStyle/>
                    <a:p>
                      <a:pPr marL="0" marR="0">
                        <a:lnSpc>
                          <a:spcPct val="115000"/>
                        </a:lnSpc>
                        <a:spcBef>
                          <a:spcPts val="0"/>
                        </a:spcBef>
                        <a:spcAft>
                          <a:spcPts val="1200"/>
                        </a:spcAft>
                      </a:pPr>
                      <a:r>
                        <a:rPr lang="en-US" sz="700" b="1" i="1">
                          <a:solidFill>
                            <a:srgbClr val="333333"/>
                          </a:solidFill>
                          <a:latin typeface="Arial"/>
                          <a:ea typeface="Times New Roman"/>
                          <a:cs typeface="Times New Roman"/>
                        </a:rPr>
                        <a:t>Normal</a:t>
                      </a:r>
                      <a:r>
                        <a:rPr lang="en-US" sz="700" b="1">
                          <a:solidFill>
                            <a:srgbClr val="333333"/>
                          </a:solidFill>
                          <a:latin typeface="Arial"/>
                          <a:ea typeface="Times New Roman"/>
                          <a:cs typeface="Times New Roman"/>
                        </a:rPr>
                        <a:t> screen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WQVGA400 (240x400)</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b="1">
                          <a:solidFill>
                            <a:srgbClr val="333333"/>
                          </a:solidFill>
                          <a:latin typeface="Arial"/>
                          <a:ea typeface="Times New Roman"/>
                          <a:cs typeface="Times New Roman"/>
                        </a:rPr>
                        <a:t>WQVGA432 (240x432)</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HVGA (320x480)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WVGA800 (480x800)</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b="1">
                          <a:solidFill>
                            <a:srgbClr val="333333"/>
                          </a:solidFill>
                          <a:latin typeface="Arial"/>
                          <a:ea typeface="Times New Roman"/>
                          <a:cs typeface="Times New Roman"/>
                        </a:rPr>
                        <a:t>WVGA854 (480x854)</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600x1024</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a:solidFill>
                            <a:srgbClr val="333333"/>
                          </a:solidFill>
                          <a:latin typeface="Arial"/>
                          <a:ea typeface="Times New Roman"/>
                          <a:cs typeface="Times New Roman"/>
                        </a:rPr>
                        <a:t>640x960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760017">
                <a:tc>
                  <a:txBody>
                    <a:bodyPr/>
                    <a:lstStyle/>
                    <a:p>
                      <a:pPr marL="0" marR="0">
                        <a:lnSpc>
                          <a:spcPct val="115000"/>
                        </a:lnSpc>
                        <a:spcBef>
                          <a:spcPts val="0"/>
                        </a:spcBef>
                        <a:spcAft>
                          <a:spcPts val="1200"/>
                        </a:spcAft>
                      </a:pPr>
                      <a:r>
                        <a:rPr lang="en-US" sz="700" b="1" i="1">
                          <a:solidFill>
                            <a:srgbClr val="333333"/>
                          </a:solidFill>
                          <a:latin typeface="Arial"/>
                          <a:ea typeface="Times New Roman"/>
                          <a:cs typeface="Times New Roman"/>
                        </a:rPr>
                        <a:t>Large</a:t>
                      </a:r>
                      <a:r>
                        <a:rPr lang="en-US" sz="700" b="1">
                          <a:solidFill>
                            <a:srgbClr val="333333"/>
                          </a:solidFill>
                          <a:latin typeface="Arial"/>
                          <a:ea typeface="Times New Roman"/>
                          <a:cs typeface="Times New Roman"/>
                        </a:rPr>
                        <a:t> screen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WVGA800** (480x800)</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b="1">
                          <a:solidFill>
                            <a:srgbClr val="333333"/>
                          </a:solidFill>
                          <a:latin typeface="Arial"/>
                          <a:ea typeface="Times New Roman"/>
                          <a:cs typeface="Times New Roman"/>
                        </a:rPr>
                        <a:t>WVGA854** (480x854)</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WVGA800* (480x800)</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b="1">
                          <a:solidFill>
                            <a:srgbClr val="333333"/>
                          </a:solidFill>
                          <a:latin typeface="Arial"/>
                          <a:ea typeface="Times New Roman"/>
                          <a:cs typeface="Times New Roman"/>
                        </a:rPr>
                        <a:t>WVGA854* (480x854)</a:t>
                      </a:r>
                      <a:r>
                        <a:rPr lang="en-US" sz="700">
                          <a:solidFill>
                            <a:srgbClr val="333333"/>
                          </a:solidFill>
                          <a:latin typeface="Arial"/>
                          <a:ea typeface="Times New Roman"/>
                          <a:cs typeface="Times New Roman"/>
                        </a:rPr>
                        <a:t> </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600x1024</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nSpc>
                          <a:spcPct val="115000"/>
                        </a:lnSpc>
                      </a:pPr>
                      <a:endParaRPr lang="en-US" sz="700">
                        <a:latin typeface="Calibri"/>
                        <a:ea typeface="Times New Roman"/>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nSpc>
                          <a:spcPct val="115000"/>
                        </a:lnSpc>
                      </a:pPr>
                      <a:endParaRPr lang="en-US" sz="700">
                        <a:latin typeface="Calibri"/>
                        <a:ea typeface="Times New Roman"/>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625709">
                <a:tc>
                  <a:txBody>
                    <a:bodyPr/>
                    <a:lstStyle/>
                    <a:p>
                      <a:pPr marL="0" marR="0">
                        <a:lnSpc>
                          <a:spcPct val="115000"/>
                        </a:lnSpc>
                        <a:spcBef>
                          <a:spcPts val="0"/>
                        </a:spcBef>
                        <a:spcAft>
                          <a:spcPts val="1200"/>
                        </a:spcAft>
                      </a:pPr>
                      <a:r>
                        <a:rPr lang="en-US" sz="700" b="1" i="1">
                          <a:solidFill>
                            <a:srgbClr val="333333"/>
                          </a:solidFill>
                          <a:latin typeface="Arial"/>
                          <a:ea typeface="Times New Roman"/>
                          <a:cs typeface="Times New Roman"/>
                        </a:rPr>
                        <a:t>Extra Large</a:t>
                      </a:r>
                      <a:r>
                        <a:rPr lang="en-US" sz="700" b="1">
                          <a:solidFill>
                            <a:srgbClr val="333333"/>
                          </a:solidFill>
                          <a:latin typeface="Arial"/>
                          <a:ea typeface="Times New Roman"/>
                          <a:cs typeface="Times New Roman"/>
                        </a:rPr>
                        <a:t> screen </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a:txBody>
                    <a:bodyPr/>
                    <a:lstStyle/>
                    <a:p>
                      <a:pPr marL="0" marR="0">
                        <a:lnSpc>
                          <a:spcPct val="115000"/>
                        </a:lnSpc>
                        <a:spcBef>
                          <a:spcPts val="0"/>
                        </a:spcBef>
                        <a:spcAft>
                          <a:spcPts val="1200"/>
                        </a:spcAft>
                      </a:pPr>
                      <a:r>
                        <a:rPr lang="en-US" sz="700">
                          <a:solidFill>
                            <a:srgbClr val="333333"/>
                          </a:solidFill>
                          <a:latin typeface="Arial"/>
                          <a:ea typeface="Times New Roman"/>
                          <a:cs typeface="Times New Roman"/>
                        </a:rPr>
                        <a:t>1024x600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b="1">
                          <a:solidFill>
                            <a:srgbClr val="333333"/>
                          </a:solidFill>
                          <a:latin typeface="Arial"/>
                          <a:ea typeface="Times New Roman"/>
                          <a:cs typeface="Times New Roman"/>
                        </a:rPr>
                        <a:t>WXGA (1280x800)</a:t>
                      </a:r>
                      <a:r>
                        <a:rPr lang="en-US" sz="700" baseline="30000">
                          <a:solidFill>
                            <a:srgbClr val="333333"/>
                          </a:solidFill>
                          <a:latin typeface="Arial"/>
                          <a:ea typeface="Times New Roman"/>
                          <a:cs typeface="Times New Roman"/>
                        </a:rPr>
                        <a:t>†</a:t>
                      </a:r>
                      <a:r>
                        <a:rPr lang="en-US" sz="700">
                          <a:solidFill>
                            <a:srgbClr val="333333"/>
                          </a:solidFill>
                          <a:latin typeface="Arial"/>
                          <a:ea typeface="Times New Roman"/>
                          <a:cs typeface="Times New Roman"/>
                        </a:rPr>
                        <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1024x768</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1280x768</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a:solidFill>
                            <a:srgbClr val="333333"/>
                          </a:solidFill>
                          <a:latin typeface="Arial"/>
                          <a:ea typeface="Times New Roman"/>
                          <a:cs typeface="Times New Roman"/>
                        </a:rPr>
                        <a:t>1536x1152</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1920x1152 </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1920x1200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0"/>
                        </a:spcBef>
                        <a:spcAft>
                          <a:spcPts val="1200"/>
                        </a:spcAft>
                      </a:pPr>
                      <a:r>
                        <a:rPr lang="en-US" sz="700">
                          <a:solidFill>
                            <a:srgbClr val="333333"/>
                          </a:solidFill>
                          <a:latin typeface="Arial"/>
                          <a:ea typeface="Times New Roman"/>
                          <a:cs typeface="Times New Roman"/>
                        </a:rPr>
                        <a:t>2048x1536</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2560x1536 </a:t>
                      </a:r>
                      <a:br>
                        <a:rPr lang="en-US" sz="700">
                          <a:solidFill>
                            <a:srgbClr val="333333"/>
                          </a:solidFill>
                          <a:latin typeface="Arial"/>
                          <a:ea typeface="Times New Roman"/>
                          <a:cs typeface="Times New Roman"/>
                        </a:rPr>
                      </a:br>
                      <a:r>
                        <a:rPr lang="en-US" sz="700">
                          <a:solidFill>
                            <a:srgbClr val="333333"/>
                          </a:solidFill>
                          <a:latin typeface="Arial"/>
                          <a:ea typeface="Times New Roman"/>
                          <a:cs typeface="Times New Roman"/>
                        </a:rPr>
                        <a:t>2560x1600</a:t>
                      </a:r>
                      <a:endParaRPr lang="en-US" sz="700">
                        <a:latin typeface="Calibri"/>
                        <a:ea typeface="Calibri"/>
                        <a:cs typeface="Times New Roman"/>
                      </a:endParaRPr>
                    </a:p>
                  </a:txBody>
                  <a:tcPr marL="81765" marR="81765" marT="40679" marB="40679">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20463">
                <a:tc gridSpan="5">
                  <a:txBody>
                    <a:bodyPr/>
                    <a:lstStyle/>
                    <a:p>
                      <a:pPr marL="0" marR="0">
                        <a:lnSpc>
                          <a:spcPct val="115000"/>
                        </a:lnSpc>
                        <a:spcBef>
                          <a:spcPts val="0"/>
                        </a:spcBef>
                        <a:spcAft>
                          <a:spcPts val="1200"/>
                        </a:spcAft>
                      </a:pPr>
                      <a:r>
                        <a:rPr lang="en-US" sz="600" dirty="0">
                          <a:solidFill>
                            <a:srgbClr val="333333"/>
                          </a:solidFill>
                          <a:latin typeface="Arial"/>
                          <a:ea typeface="Times New Roman"/>
                          <a:cs typeface="Times New Roman"/>
                        </a:rPr>
                        <a:t>* To emulate this configuration, specify a custom density of 160 when creating an AVD that uses a WVGA800 or WVGA854 skin.</a:t>
                      </a:r>
                      <a:endParaRPr lang="en-US" sz="700" dirty="0">
                        <a:latin typeface="Calibri"/>
                        <a:ea typeface="Calibri"/>
                        <a:cs typeface="Times New Roman"/>
                      </a:endParaRPr>
                    </a:p>
                  </a:txBody>
                  <a:tcPr marL="81765" marR="81765" marT="40679" marB="40679">
                    <a:lnL>
                      <a:noFill/>
                    </a:lnL>
                    <a:lnR>
                      <a:noFill/>
                    </a:lnR>
                    <a:lnT w="12700" cap="flat" cmpd="sng" algn="ctr">
                      <a:solidFill>
                        <a:srgbClr val="CCCCCC"/>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090212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USER INTERFACE DESIGNING</a:t>
            </a:r>
            <a:endParaRPr lang="en-US" dirty="0"/>
          </a:p>
        </p:txBody>
      </p:sp>
      <p:sp>
        <p:nvSpPr>
          <p:cNvPr id="8" name="Text Placeholder 7"/>
          <p:cNvSpPr>
            <a:spLocks noGrp="1"/>
          </p:cNvSpPr>
          <p:nvPr>
            <p:ph type="body" sz="quarter" idx="12"/>
          </p:nvPr>
        </p:nvSpPr>
        <p:spPr/>
        <p:txBody>
          <a:bodyPr/>
          <a:lstStyle/>
          <a:p>
            <a:r>
              <a:rPr lang="en-US" dirty="0" smtClean="0"/>
              <a:t>Screen Configuration</a:t>
            </a:r>
            <a:endParaRPr lang="en-US" dirty="0"/>
          </a:p>
        </p:txBody>
      </p:sp>
      <p:pic>
        <p:nvPicPr>
          <p:cNvPr id="4" name="Picture 3" descr="D:\My Web Sites\AndroidUserGuide\developer.android.com\images\screens_support\avd-start.png"/>
          <p:cNvPicPr>
            <a:picLocks noChangeAspect="1" noChangeArrowheads="1"/>
          </p:cNvPicPr>
          <p:nvPr/>
        </p:nvPicPr>
        <p:blipFill>
          <a:blip r:embed="rId2" cstate="print"/>
          <a:srcRect/>
          <a:stretch>
            <a:fillRect/>
          </a:stretch>
        </p:blipFill>
        <p:spPr bwMode="auto">
          <a:xfrm>
            <a:off x="5829300" y="2286001"/>
            <a:ext cx="1457325" cy="2093119"/>
          </a:xfrm>
          <a:prstGeom prst="rect">
            <a:avLst/>
          </a:prstGeom>
          <a:noFill/>
        </p:spPr>
      </p:pic>
      <p:pic>
        <p:nvPicPr>
          <p:cNvPr id="5" name="Picture 5" descr="D:\My Web Sites\AndroidUserGuide\developer.android.com\images\screens_support\avds-config.png"/>
          <p:cNvPicPr>
            <a:picLocks noChangeAspect="1" noChangeArrowheads="1"/>
          </p:cNvPicPr>
          <p:nvPr/>
        </p:nvPicPr>
        <p:blipFill>
          <a:blip r:embed="rId3" cstate="print"/>
          <a:srcRect/>
          <a:stretch>
            <a:fillRect/>
          </a:stretch>
        </p:blipFill>
        <p:spPr bwMode="auto">
          <a:xfrm>
            <a:off x="1771650" y="2343150"/>
            <a:ext cx="3571875" cy="1978820"/>
          </a:xfrm>
          <a:prstGeom prst="rect">
            <a:avLst/>
          </a:prstGeom>
          <a:noFill/>
        </p:spPr>
      </p:pic>
    </p:spTree>
    <p:extLst>
      <p:ext uri="{BB962C8B-B14F-4D97-AF65-F5344CB8AC3E}">
        <p14:creationId xmlns:p14="http://schemas.microsoft.com/office/powerpoint/2010/main" val="25650241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INPUT AND EVENT HANDLING</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INPUT AND EVENT HANDLING</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Input Controls</a:t>
            </a:r>
          </a:p>
          <a:p>
            <a:endParaRPr lang="en-US" dirty="0"/>
          </a:p>
        </p:txBody>
      </p:sp>
      <p:sp>
        <p:nvSpPr>
          <p:cNvPr id="8" name="TextBox 7"/>
          <p:cNvSpPr txBox="1"/>
          <p:nvPr/>
        </p:nvSpPr>
        <p:spPr>
          <a:xfrm>
            <a:off x="0" y="1447800"/>
            <a:ext cx="9144000" cy="830997"/>
          </a:xfrm>
          <a:prstGeom prst="rect">
            <a:avLst/>
          </a:prstGeom>
          <a:noFill/>
        </p:spPr>
        <p:txBody>
          <a:bodyPr wrap="square" rtlCol="0">
            <a:spAutoFit/>
          </a:bodyPr>
          <a:lstStyle/>
          <a:p>
            <a:pPr algn="just"/>
            <a:r>
              <a:rPr lang="en-US" sz="1600" dirty="0" smtClean="0"/>
              <a:t>Input controls are the interactive components in your app's user interface. Android provides a wide variety of controls you can use in your UI, such as buttons, text fields, seek bars, checkboxes, zoom buttons, toggle buttons, and many more.</a:t>
            </a:r>
          </a:p>
        </p:txBody>
      </p:sp>
      <p:pic>
        <p:nvPicPr>
          <p:cNvPr id="20" name="Picture 19" descr="ui-controls.png"/>
          <p:cNvPicPr>
            <a:picLocks noChangeAspect="1"/>
          </p:cNvPicPr>
          <p:nvPr/>
        </p:nvPicPr>
        <p:blipFill>
          <a:blip r:embed="rId2" cstate="print"/>
          <a:stretch>
            <a:fillRect/>
          </a:stretch>
        </p:blipFill>
        <p:spPr>
          <a:xfrm>
            <a:off x="4813831" y="2425997"/>
            <a:ext cx="4253969" cy="2374603"/>
          </a:xfrm>
          <a:prstGeom prst="rect">
            <a:avLst/>
          </a:prstGeom>
        </p:spPr>
      </p:pic>
      <p:graphicFrame>
        <p:nvGraphicFramePr>
          <p:cNvPr id="21" name="Table 20"/>
          <p:cNvGraphicFramePr>
            <a:graphicFrameLocks noGrp="1"/>
          </p:cNvGraphicFramePr>
          <p:nvPr/>
        </p:nvGraphicFramePr>
        <p:xfrm>
          <a:off x="0" y="2514600"/>
          <a:ext cx="4724400" cy="533400"/>
        </p:xfrm>
        <a:graphic>
          <a:graphicData uri="http://schemas.openxmlformats.org/drawingml/2006/table">
            <a:tbl>
              <a:tblPr/>
              <a:tblGrid>
                <a:gridCol w="914400"/>
                <a:gridCol w="3810000"/>
              </a:tblGrid>
              <a:tr h="533400">
                <a:tc>
                  <a:txBody>
                    <a:bodyPr/>
                    <a:lstStyle/>
                    <a:p>
                      <a:pPr algn="l" fontAlgn="t"/>
                      <a:r>
                        <a:rPr lang="en-US" sz="1200" u="none" strike="noStrike" dirty="0">
                          <a:solidFill>
                            <a:srgbClr val="039BE5"/>
                          </a:solidFill>
                          <a:hlinkClick r:id="rId3"/>
                        </a:rPr>
                        <a:t>Button</a:t>
                      </a:r>
                      <a:endParaRPr lang="en-US" sz="1200" dirty="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A push-button that can be pressed, or clicked, by the user to perform an action.</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graphicFrame>
        <p:nvGraphicFramePr>
          <p:cNvPr id="23" name="Table 22"/>
          <p:cNvGraphicFramePr>
            <a:graphicFrameLocks noGrp="1"/>
          </p:cNvGraphicFramePr>
          <p:nvPr/>
        </p:nvGraphicFramePr>
        <p:xfrm>
          <a:off x="0" y="3048000"/>
          <a:ext cx="4724400" cy="533400"/>
        </p:xfrm>
        <a:graphic>
          <a:graphicData uri="http://schemas.openxmlformats.org/drawingml/2006/table">
            <a:tbl>
              <a:tblPr/>
              <a:tblGrid>
                <a:gridCol w="914400"/>
                <a:gridCol w="3810000"/>
              </a:tblGrid>
              <a:tr h="533400">
                <a:tc>
                  <a:txBody>
                    <a:bodyPr/>
                    <a:lstStyle/>
                    <a:p>
                      <a:pPr algn="l" fontAlgn="t"/>
                      <a:r>
                        <a:rPr lang="en-US" sz="1200" u="none" strike="noStrike" dirty="0">
                          <a:solidFill>
                            <a:srgbClr val="039BE5"/>
                          </a:solidFill>
                          <a:hlinkClick r:id="rId4"/>
                        </a:rPr>
                        <a:t>Text field</a:t>
                      </a:r>
                      <a:endParaRPr lang="en-US" sz="1200" dirty="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An editable text field. </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graphicFrame>
        <p:nvGraphicFramePr>
          <p:cNvPr id="24" name="Table 23"/>
          <p:cNvGraphicFramePr>
            <a:graphicFrameLocks noGrp="1"/>
          </p:cNvGraphicFramePr>
          <p:nvPr/>
        </p:nvGraphicFramePr>
        <p:xfrm>
          <a:off x="1" y="3581400"/>
          <a:ext cx="4724400" cy="801288"/>
        </p:xfrm>
        <a:graphic>
          <a:graphicData uri="http://schemas.openxmlformats.org/drawingml/2006/table">
            <a:tbl>
              <a:tblPr/>
              <a:tblGrid>
                <a:gridCol w="914399"/>
                <a:gridCol w="3810001"/>
              </a:tblGrid>
              <a:tr h="685800">
                <a:tc>
                  <a:txBody>
                    <a:bodyPr/>
                    <a:lstStyle/>
                    <a:p>
                      <a:pPr algn="l" fontAlgn="t"/>
                      <a:r>
                        <a:rPr lang="en-US" sz="1200" u="none" strike="noStrike" dirty="0">
                          <a:solidFill>
                            <a:srgbClr val="039BE5"/>
                          </a:solidFill>
                          <a:hlinkClick r:id="rId5"/>
                        </a:rPr>
                        <a:t>Checkbox</a:t>
                      </a:r>
                      <a:endParaRPr lang="en-US" sz="1200" dirty="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An on/off switch that can be toggled by the user. You should use checkboxes when presenting users with a group of selectable options that are not mutually exclusive.</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graphicFrame>
        <p:nvGraphicFramePr>
          <p:cNvPr id="25" name="Table 24"/>
          <p:cNvGraphicFramePr>
            <a:graphicFrameLocks noGrp="1"/>
          </p:cNvGraphicFramePr>
          <p:nvPr/>
        </p:nvGraphicFramePr>
        <p:xfrm>
          <a:off x="0" y="4343400"/>
          <a:ext cx="4724400" cy="823265"/>
        </p:xfrm>
        <a:graphic>
          <a:graphicData uri="http://schemas.openxmlformats.org/drawingml/2006/table">
            <a:tbl>
              <a:tblPr/>
              <a:tblGrid>
                <a:gridCol w="914400"/>
                <a:gridCol w="3810000"/>
              </a:tblGrid>
              <a:tr h="823265">
                <a:tc>
                  <a:txBody>
                    <a:bodyPr/>
                    <a:lstStyle/>
                    <a:p>
                      <a:pPr algn="l" fontAlgn="t"/>
                      <a:r>
                        <a:rPr lang="en-US" sz="1200" u="none" strike="noStrike">
                          <a:solidFill>
                            <a:srgbClr val="039BE5"/>
                          </a:solidFill>
                          <a:hlinkClick r:id="rId6"/>
                        </a:rPr>
                        <a:t>Radio button</a:t>
                      </a:r>
                      <a:endParaRPr lang="en-US" sz="120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Similar to checkboxes, except that only one option can be selected in the group.</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graphicFrame>
        <p:nvGraphicFramePr>
          <p:cNvPr id="26" name="Table 25"/>
          <p:cNvGraphicFramePr>
            <a:graphicFrameLocks noGrp="1"/>
          </p:cNvGraphicFramePr>
          <p:nvPr/>
        </p:nvGraphicFramePr>
        <p:xfrm>
          <a:off x="0" y="5105400"/>
          <a:ext cx="4724400" cy="572099"/>
        </p:xfrm>
        <a:graphic>
          <a:graphicData uri="http://schemas.openxmlformats.org/drawingml/2006/table">
            <a:tbl>
              <a:tblPr/>
              <a:tblGrid>
                <a:gridCol w="914400"/>
                <a:gridCol w="3810000"/>
              </a:tblGrid>
              <a:tr h="572099">
                <a:tc>
                  <a:txBody>
                    <a:bodyPr/>
                    <a:lstStyle/>
                    <a:p>
                      <a:pPr algn="l" fontAlgn="t"/>
                      <a:r>
                        <a:rPr lang="en-US" sz="1200" u="none" strike="noStrike" dirty="0">
                          <a:solidFill>
                            <a:srgbClr val="039BE5"/>
                          </a:solidFill>
                          <a:hlinkClick r:id="rId7"/>
                        </a:rPr>
                        <a:t>Toggle button</a:t>
                      </a:r>
                      <a:endParaRPr lang="en-US" sz="1200" dirty="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An on/off button with a light indicator.</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graphicFrame>
        <p:nvGraphicFramePr>
          <p:cNvPr id="27" name="Table 26"/>
          <p:cNvGraphicFramePr>
            <a:graphicFrameLocks noGrp="1"/>
          </p:cNvGraphicFramePr>
          <p:nvPr/>
        </p:nvGraphicFramePr>
        <p:xfrm>
          <a:off x="0" y="5638801"/>
          <a:ext cx="4724400" cy="457200"/>
        </p:xfrm>
        <a:graphic>
          <a:graphicData uri="http://schemas.openxmlformats.org/drawingml/2006/table">
            <a:tbl>
              <a:tblPr/>
              <a:tblGrid>
                <a:gridCol w="914400"/>
                <a:gridCol w="3810000"/>
              </a:tblGrid>
              <a:tr h="457200">
                <a:tc>
                  <a:txBody>
                    <a:bodyPr/>
                    <a:lstStyle/>
                    <a:p>
                      <a:pPr algn="l" fontAlgn="t"/>
                      <a:r>
                        <a:rPr lang="en-US" sz="1200" u="none" strike="noStrike">
                          <a:solidFill>
                            <a:srgbClr val="039BE5"/>
                          </a:solidFill>
                          <a:hlinkClick r:id="rId8"/>
                        </a:rPr>
                        <a:t>Spinner</a:t>
                      </a:r>
                      <a:endParaRPr lang="en-US" sz="1200"/>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200" dirty="0"/>
                        <a:t>A drop-down list that allows users to select one value from a set.</a:t>
                      </a:r>
                    </a:p>
                  </a:txBody>
                  <a:tcPr marL="104652" marR="104652" marT="34884" marB="34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bl>
          </a:graphicData>
        </a:graphic>
      </p:graphicFrame>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Android</a:t>
            </a:r>
          </a:p>
        </p:txBody>
      </p:sp>
      <p:sp>
        <p:nvSpPr>
          <p:cNvPr id="7" name="Text Placeholder 6"/>
          <p:cNvSpPr>
            <a:spLocks noGrp="1"/>
          </p:cNvSpPr>
          <p:nvPr>
            <p:ph type="body" sz="quarter" idx="12"/>
          </p:nvPr>
        </p:nvSpPr>
        <p:spPr/>
        <p:txBody>
          <a:bodyPr/>
          <a:lstStyle/>
          <a:p>
            <a:r>
              <a:rPr lang="en-US" dirty="0"/>
              <a:t>Licensing</a:t>
            </a:r>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dirty="0" smtClean="0"/>
              <a:t>With the exception of brief update periods, Android has been available under a </a:t>
            </a:r>
            <a:r>
              <a:rPr lang="en-US" dirty="0" smtClean="0">
                <a:hlinkClick r:id="rId2" action="ppaction://hlinkfile" tooltip="Free software"/>
              </a:rPr>
              <a:t>free software</a:t>
            </a:r>
            <a:r>
              <a:rPr lang="en-US" dirty="0" smtClean="0"/>
              <a:t>/open source license since October, 21 2008. Google has published the entire </a:t>
            </a:r>
            <a:r>
              <a:rPr lang="en-US" dirty="0" smtClean="0">
                <a:hlinkClick r:id="rId3" action="ppaction://hlinkfile" tooltip="Source code"/>
              </a:rPr>
              <a:t>source code</a:t>
            </a:r>
            <a:r>
              <a:rPr lang="en-US" dirty="0" smtClean="0"/>
              <a:t> (including network and telephony stacks) under an </a:t>
            </a:r>
            <a:r>
              <a:rPr lang="en-US" dirty="0" smtClean="0">
                <a:hlinkClick r:id="rId4" action="ppaction://hlinkfile" tooltip="Apache License"/>
              </a:rPr>
              <a:t>Apache License</a:t>
            </a:r>
            <a:r>
              <a:rPr lang="en-US" dirty="0" smtClean="0"/>
              <a:t>.</a:t>
            </a:r>
          </a:p>
          <a:p>
            <a:r>
              <a:rPr lang="en-US" dirty="0" smtClean="0"/>
              <a:t>Even though the software is open-source, device manufacturers cannot use Google's Android trademark unless Google certifies that the device complies with their Compatibility Definition Document (CDD).</a:t>
            </a:r>
          </a:p>
          <a:p>
            <a:r>
              <a:rPr lang="en-US" dirty="0" smtClean="0"/>
              <a:t>Individual Contributor License Agreement, All </a:t>
            </a:r>
            <a:r>
              <a:rPr lang="en-US" i="1" dirty="0" smtClean="0"/>
              <a:t>individual</a:t>
            </a:r>
            <a:r>
              <a:rPr lang="en-US" dirty="0" smtClean="0"/>
              <a:t> contributors (that is, contributors making contributions only on their own behalf) of ideas, code, or documentation to the Android Open Source Project will be required to complete, sign, and submit an </a:t>
            </a:r>
            <a:r>
              <a:rPr lang="en-US" dirty="0" smtClean="0">
                <a:hlinkClick r:id="rId5"/>
              </a:rPr>
              <a:t>Individual Contributor License Agreement</a:t>
            </a:r>
            <a:r>
              <a:rPr lang="en-US" dirty="0" smtClean="0"/>
              <a:t>.</a:t>
            </a:r>
          </a:p>
          <a:p>
            <a:r>
              <a:rPr lang="en-US" dirty="0" smtClean="0"/>
              <a:t>Brand Guidelines, The "Android" name, the  logo, the "Google Play" brand and other trademarks are property of Google Inc. and thus not part of the assets that Google makes available through the Android Open Source Project.</a:t>
            </a:r>
          </a:p>
        </p:txBody>
      </p:sp>
    </p:spTree>
    <p:extLst>
      <p:ext uri="{BB962C8B-B14F-4D97-AF65-F5344CB8AC3E}">
        <p14:creationId xmlns:p14="http://schemas.microsoft.com/office/powerpoint/2010/main" val="1377966714"/>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INPUT AND EVENT HANDLING</a:t>
            </a:r>
            <a:endParaRPr lang="en-US" dirty="0"/>
          </a:p>
        </p:txBody>
      </p:sp>
      <p:sp>
        <p:nvSpPr>
          <p:cNvPr id="6" name="Text Placeholder 5"/>
          <p:cNvSpPr>
            <a:spLocks noGrp="1"/>
          </p:cNvSpPr>
          <p:nvPr>
            <p:ph type="body" sz="quarter" idx="12"/>
          </p:nvPr>
        </p:nvSpPr>
        <p:spPr>
          <a:xfrm>
            <a:off x="0" y="990600"/>
            <a:ext cx="2971800" cy="533400"/>
          </a:xfrm>
        </p:spPr>
        <p:txBody>
          <a:bodyPr/>
          <a:lstStyle/>
          <a:p>
            <a:r>
              <a:rPr lang="en-US" sz="2000" dirty="0" smtClean="0"/>
              <a:t>Input Event Handling</a:t>
            </a:r>
          </a:p>
          <a:p>
            <a:endParaRPr lang="en-US" dirty="0"/>
          </a:p>
        </p:txBody>
      </p:sp>
      <p:sp>
        <p:nvSpPr>
          <p:cNvPr id="8" name="TextBox 7"/>
          <p:cNvSpPr txBox="1"/>
          <p:nvPr/>
        </p:nvSpPr>
        <p:spPr>
          <a:xfrm>
            <a:off x="0" y="1371600"/>
            <a:ext cx="9144000" cy="5324535"/>
          </a:xfrm>
          <a:prstGeom prst="rect">
            <a:avLst/>
          </a:prstGeom>
          <a:noFill/>
        </p:spPr>
        <p:txBody>
          <a:bodyPr wrap="square" rtlCol="0">
            <a:spAutoFit/>
          </a:bodyPr>
          <a:lstStyle/>
          <a:p>
            <a:pPr algn="just">
              <a:lnSpc>
                <a:spcPct val="150000"/>
              </a:lnSpc>
            </a:pPr>
            <a:r>
              <a:rPr lang="en-US" sz="1400" dirty="0" smtClean="0"/>
              <a:t>Events are a useful way to collect data about a user's interaction with interactive components of Applications.</a:t>
            </a:r>
            <a:r>
              <a:rPr lang="en-US" sz="1400" b="1" dirty="0" smtClean="0"/>
              <a:t> </a:t>
            </a:r>
            <a:r>
              <a:rPr lang="en-US" sz="1400" dirty="0" smtClean="0"/>
              <a:t>Like button presses or screen touch etc. The Android framework maintains an event queue as first-in, first-out (FIFO) basis. There are following three concepts related to Android Event Management −</a:t>
            </a:r>
          </a:p>
          <a:p>
            <a:pPr algn="just"/>
            <a:endParaRPr lang="en-US" sz="1400" dirty="0" smtClean="0"/>
          </a:p>
          <a:p>
            <a:pPr marL="342900" indent="-342900">
              <a:lnSpc>
                <a:spcPct val="150000"/>
              </a:lnSpc>
              <a:buFont typeface="Wingdings" pitchFamily="2" charset="2"/>
              <a:buChar char="§"/>
            </a:pPr>
            <a:r>
              <a:rPr lang="en-US" sz="1400" b="1" dirty="0" smtClean="0"/>
              <a:t>Event Listeners</a:t>
            </a:r>
            <a:r>
              <a:rPr lang="en-US" sz="1400" dirty="0" smtClean="0"/>
              <a:t> − An event listener is an interface in the View class that contains a single callback method. These methods will be called by the Android framework when the View to which the listener has been registered is triggered by user interaction with the item in the UI. E.g. </a:t>
            </a:r>
            <a:r>
              <a:rPr lang="en-US" sz="1400" b="1" dirty="0" err="1" smtClean="0"/>
              <a:t>onClickListener</a:t>
            </a:r>
            <a:r>
              <a:rPr lang="en-US" sz="1400" b="1" dirty="0" smtClean="0"/>
              <a:t>()</a:t>
            </a:r>
          </a:p>
          <a:p>
            <a:pPr marL="342900" indent="-342900">
              <a:lnSpc>
                <a:spcPct val="150000"/>
              </a:lnSpc>
              <a:buFont typeface="Wingdings" pitchFamily="2" charset="2"/>
              <a:buChar char="§"/>
            </a:pPr>
            <a:endParaRPr lang="en-US" sz="1400" b="1" dirty="0" smtClean="0"/>
          </a:p>
          <a:p>
            <a:pPr marL="342900" indent="-342900">
              <a:lnSpc>
                <a:spcPct val="150000"/>
              </a:lnSpc>
              <a:buFont typeface="Wingdings" pitchFamily="2" charset="2"/>
              <a:buChar char="§"/>
            </a:pPr>
            <a:r>
              <a:rPr lang="en-US" sz="1400" b="1" dirty="0" smtClean="0"/>
              <a:t>Event Listeners Registration </a:t>
            </a:r>
            <a:r>
              <a:rPr lang="en-US" sz="1400" dirty="0" smtClean="0"/>
              <a:t>− Event Registration is the process by which an Event Handler gets registered with an Event Listener so that the handler is called when the Event Listener fires the event. Events can be registered in the following ways: </a:t>
            </a:r>
            <a:r>
              <a:rPr lang="en-US" sz="1400" b="1" dirty="0" smtClean="0"/>
              <a:t>Use an anonymous Listener class, Use a separate Event Listener class, Using a Layout XML file</a:t>
            </a:r>
          </a:p>
          <a:p>
            <a:pPr marL="342900" indent="-342900">
              <a:lnSpc>
                <a:spcPct val="150000"/>
              </a:lnSpc>
              <a:buFont typeface="Wingdings" pitchFamily="2" charset="2"/>
              <a:buChar char="§"/>
            </a:pPr>
            <a:endParaRPr lang="en-US" sz="1400" b="1" dirty="0" smtClean="0"/>
          </a:p>
          <a:p>
            <a:pPr marL="342900" indent="-342900">
              <a:lnSpc>
                <a:spcPct val="150000"/>
              </a:lnSpc>
              <a:buFont typeface="Wingdings" pitchFamily="2" charset="2"/>
              <a:buChar char="§"/>
            </a:pPr>
            <a:r>
              <a:rPr lang="en-US" sz="1400" b="1" dirty="0" smtClean="0"/>
              <a:t>Event Handlers</a:t>
            </a:r>
            <a:r>
              <a:rPr lang="en-US" sz="1400" dirty="0" smtClean="0"/>
              <a:t> − When an event happens and we have registered an event listener for the event, the event listener calls the Event Handlers, which is the method that actually handles the event. E.g. </a:t>
            </a:r>
            <a:r>
              <a:rPr lang="en-US" sz="1400" b="1" dirty="0" err="1" smtClean="0"/>
              <a:t>onClick</a:t>
            </a:r>
            <a:r>
              <a:rPr lang="en-US" sz="1400" b="1" dirty="0" smtClean="0"/>
              <a:t>()</a:t>
            </a:r>
          </a:p>
          <a:p>
            <a:pPr algn="just"/>
            <a:endParaRPr lang="en-US" sz="1600" dirty="0" smtClean="0"/>
          </a:p>
          <a:p>
            <a:pPr algn="just"/>
            <a:endParaRPr lang="en-US" sz="1600" dirty="0"/>
          </a:p>
        </p:txBody>
      </p:sp>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INPUT AND EVENT HANDLING</a:t>
            </a:r>
            <a:endParaRPr lang="en-US" dirty="0"/>
          </a:p>
        </p:txBody>
      </p:sp>
      <p:sp>
        <p:nvSpPr>
          <p:cNvPr id="6" name="Text Placeholder 5"/>
          <p:cNvSpPr>
            <a:spLocks noGrp="1"/>
          </p:cNvSpPr>
          <p:nvPr>
            <p:ph type="body" sz="quarter" idx="12"/>
          </p:nvPr>
        </p:nvSpPr>
        <p:spPr>
          <a:xfrm>
            <a:off x="0" y="1219200"/>
            <a:ext cx="9144000" cy="533400"/>
          </a:xfrm>
        </p:spPr>
        <p:txBody>
          <a:bodyPr/>
          <a:lstStyle/>
          <a:p>
            <a:r>
              <a:rPr lang="en-US" sz="2000" dirty="0" smtClean="0"/>
              <a:t>Example: Event Handling with </a:t>
            </a:r>
            <a:r>
              <a:rPr lang="en-US" sz="2000" dirty="0" err="1" smtClean="0"/>
              <a:t>OnClickListener</a:t>
            </a:r>
            <a:r>
              <a:rPr lang="en-US" sz="2000" dirty="0" smtClean="0"/>
              <a:t>()</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05000" y="1676400"/>
            <a:ext cx="4838700" cy="4648200"/>
          </a:xfrm>
          <a:prstGeom prst="rect">
            <a:avLst/>
          </a:prstGeom>
          <a:noFill/>
          <a:ln w="9525">
            <a:noFill/>
            <a:miter lim="800000"/>
            <a:headEnd/>
            <a:tailEnd/>
          </a:ln>
        </p:spPr>
      </p:pic>
    </p:spTree>
    <p:extLst>
      <p:ext uri="{BB962C8B-B14F-4D97-AF65-F5344CB8AC3E}">
        <p14:creationId xmlns:p14="http://schemas.microsoft.com/office/powerpoint/2010/main" val="37493570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INTENTS</a:t>
            </a:r>
            <a:endParaRPr lang="en-US" dirty="0"/>
          </a:p>
        </p:txBody>
      </p:sp>
    </p:spTree>
    <p:extLst>
      <p:ext uri="{BB962C8B-B14F-4D97-AF65-F5344CB8AC3E}">
        <p14:creationId xmlns:p14="http://schemas.microsoft.com/office/powerpoint/2010/main" val="163287435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Text Placeholder 4"/>
          <p:cNvSpPr>
            <a:spLocks noGrp="1"/>
          </p:cNvSpPr>
          <p:nvPr>
            <p:ph type="body" sz="quarter" idx="12"/>
          </p:nvPr>
        </p:nvSpPr>
        <p:spPr/>
        <p:txBody>
          <a:bodyPr/>
          <a:lstStyle/>
          <a:p>
            <a:r>
              <a:rPr lang="en-US" dirty="0" smtClean="0"/>
              <a:t>Intent - Uses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lnSpcReduction="10000"/>
          </a:bodyPr>
          <a:lstStyle/>
          <a:p>
            <a:r>
              <a:rPr lang="en-US" dirty="0" smtClean="0"/>
              <a:t>You can use an </a:t>
            </a:r>
            <a:r>
              <a:rPr lang="en-US" dirty="0" smtClean="0">
                <a:hlinkClick r:id="rId2" action="ppaction://hlinkfile"/>
              </a:rPr>
              <a:t>Intent</a:t>
            </a:r>
            <a:r>
              <a:rPr lang="en-US" dirty="0" smtClean="0"/>
              <a:t> to start activities, services, and broadcast receivers.</a:t>
            </a:r>
          </a:p>
          <a:p>
            <a:r>
              <a:rPr lang="en-US" dirty="0" smtClean="0"/>
              <a:t>Can be done by explicitly naming the target component (using the component class name) in the intent. </a:t>
            </a:r>
          </a:p>
          <a:p>
            <a:r>
              <a:rPr lang="en-US" dirty="0" smtClean="0"/>
              <a:t>However, the real power of intents lies in the concept of intent actions. </a:t>
            </a:r>
          </a:p>
          <a:p>
            <a:r>
              <a:rPr lang="en-US" dirty="0" smtClean="0"/>
              <a:t>With intent actions, you simply describe the type of action you want to perform (and optionally, the data upon which you’d like to perform the action) and allow the system to find a component on the device that can perform the action and start it.</a:t>
            </a:r>
          </a:p>
          <a:p>
            <a:r>
              <a:rPr lang="en-US" dirty="0" smtClean="0"/>
              <a:t>If there are multiple components that can perform the action described by the intent, then the user selects which one to use.</a:t>
            </a:r>
          </a:p>
        </p:txBody>
      </p:sp>
    </p:spTree>
    <p:extLst>
      <p:ext uri="{BB962C8B-B14F-4D97-AF65-F5344CB8AC3E}">
        <p14:creationId xmlns:p14="http://schemas.microsoft.com/office/powerpoint/2010/main" val="18306185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990600"/>
            <a:ext cx="3733800" cy="533400"/>
          </a:xfrm>
        </p:spPr>
        <p:txBody>
          <a:bodyPr/>
          <a:lstStyle/>
          <a:p>
            <a:r>
              <a:rPr lang="en-US" sz="2000" dirty="0" smtClean="0"/>
              <a:t>Intents for starting Activity</a:t>
            </a:r>
          </a:p>
          <a:p>
            <a:endParaRPr lang="en-US" dirty="0"/>
          </a:p>
        </p:txBody>
      </p:sp>
      <p:sp>
        <p:nvSpPr>
          <p:cNvPr id="8" name="TextBox 7"/>
          <p:cNvSpPr txBox="1"/>
          <p:nvPr/>
        </p:nvSpPr>
        <p:spPr>
          <a:xfrm>
            <a:off x="0" y="1371600"/>
            <a:ext cx="9144000" cy="4893647"/>
          </a:xfrm>
          <a:prstGeom prst="rect">
            <a:avLst/>
          </a:prstGeom>
          <a:noFill/>
        </p:spPr>
        <p:txBody>
          <a:bodyPr wrap="square" rtlCol="0">
            <a:spAutoFit/>
          </a:bodyPr>
          <a:lstStyle/>
          <a:p>
            <a:pPr algn="just"/>
            <a:r>
              <a:rPr lang="en-US" sz="1400" dirty="0" smtClean="0"/>
              <a:t>An intent is an abstract description of an operation to be performed. It can be used with </a:t>
            </a:r>
            <a:r>
              <a:rPr lang="en-US" sz="1400" dirty="0" err="1" smtClean="0">
                <a:hlinkClick r:id="rId2"/>
              </a:rPr>
              <a:t>startActivity</a:t>
            </a:r>
            <a:r>
              <a:rPr lang="en-US" sz="1400" dirty="0" smtClean="0"/>
              <a:t> to launch an </a:t>
            </a:r>
            <a:r>
              <a:rPr lang="en-US" sz="1400" dirty="0" smtClean="0">
                <a:hlinkClick r:id="rId3"/>
              </a:rPr>
              <a:t>Activity</a:t>
            </a:r>
            <a:r>
              <a:rPr lang="en-US" sz="1400" dirty="0" smtClean="0"/>
              <a:t>, </a:t>
            </a:r>
            <a:r>
              <a:rPr lang="en-US" sz="1400" dirty="0" err="1" smtClean="0">
                <a:hlinkClick r:id="rId2"/>
              </a:rPr>
              <a:t>broadcastIntent</a:t>
            </a:r>
            <a:r>
              <a:rPr lang="en-US" sz="1400" dirty="0" smtClean="0"/>
              <a:t> to send it to any interested </a:t>
            </a:r>
            <a:r>
              <a:rPr lang="en-US" sz="1400" dirty="0" err="1" smtClean="0">
                <a:hlinkClick r:id="rId4"/>
              </a:rPr>
              <a:t>BroadcastReceiver</a:t>
            </a:r>
            <a:r>
              <a:rPr lang="en-US" sz="1400" dirty="0" smtClean="0"/>
              <a:t> components, and </a:t>
            </a:r>
            <a:r>
              <a:rPr lang="en-US" sz="1400" dirty="0" err="1" smtClean="0">
                <a:hlinkClick r:id="rId2"/>
              </a:rPr>
              <a:t>startService</a:t>
            </a:r>
            <a:r>
              <a:rPr lang="en-US" sz="1400" dirty="0" smtClean="0">
                <a:hlinkClick r:id="rId2"/>
              </a:rPr>
              <a:t>(Intent)</a:t>
            </a:r>
            <a:r>
              <a:rPr lang="en-US" sz="1400" dirty="0" smtClean="0"/>
              <a:t> </a:t>
            </a:r>
          </a:p>
          <a:p>
            <a:pPr algn="just"/>
            <a:endParaRPr lang="en-US" sz="1400" dirty="0" smtClean="0"/>
          </a:p>
          <a:p>
            <a:pPr algn="just"/>
            <a:r>
              <a:rPr lang="en-US" sz="1400" dirty="0" smtClean="0"/>
              <a:t>An Intent provides a facility for performing late runtime binding between the code in different applications. Its most significant use is in the launching of activities, where it can be thought of as the glue between activities. It is basically a passive data structure holding an abstract description of an action to be performed.</a:t>
            </a:r>
          </a:p>
          <a:p>
            <a:endParaRPr lang="en-US" sz="1400" dirty="0" smtClean="0"/>
          </a:p>
          <a:p>
            <a:r>
              <a:rPr lang="en-US" sz="1400" dirty="0" smtClean="0"/>
              <a:t>The primary pieces of information in an intent are:</a:t>
            </a:r>
          </a:p>
          <a:p>
            <a:pPr marL="342900" indent="-342900">
              <a:buFont typeface="Wingdings" pitchFamily="2" charset="2"/>
              <a:buChar char="§"/>
            </a:pPr>
            <a:r>
              <a:rPr lang="en-US" sz="1400" b="1" dirty="0" smtClean="0"/>
              <a:t>Action</a:t>
            </a:r>
            <a:r>
              <a:rPr lang="en-US" sz="1400" dirty="0" smtClean="0"/>
              <a:t> - The general action to be performed, such as </a:t>
            </a:r>
            <a:r>
              <a:rPr lang="en-US" sz="1400" dirty="0" smtClean="0">
                <a:hlinkClick r:id="rId5"/>
              </a:rPr>
              <a:t>ACTION_VIEW</a:t>
            </a:r>
            <a:r>
              <a:rPr lang="en-US" sz="1400" dirty="0" smtClean="0"/>
              <a:t>, </a:t>
            </a:r>
            <a:r>
              <a:rPr lang="en-US" sz="1400" dirty="0" smtClean="0">
                <a:hlinkClick r:id="rId5"/>
              </a:rPr>
              <a:t>ACTION_EDIT</a:t>
            </a:r>
            <a:r>
              <a:rPr lang="en-US" sz="1400" dirty="0" smtClean="0"/>
              <a:t>, </a:t>
            </a:r>
            <a:r>
              <a:rPr lang="en-US" sz="1400" dirty="0" smtClean="0">
                <a:hlinkClick r:id="rId5"/>
              </a:rPr>
              <a:t>ACTION_MAIN</a:t>
            </a:r>
            <a:r>
              <a:rPr lang="en-US" sz="1400" dirty="0" smtClean="0"/>
              <a:t>, etc.</a:t>
            </a:r>
          </a:p>
          <a:p>
            <a:pPr marL="342900" indent="-342900">
              <a:buFont typeface="Wingdings" pitchFamily="2" charset="2"/>
              <a:buChar char="§"/>
            </a:pPr>
            <a:r>
              <a:rPr lang="en-US" sz="1400" b="1" dirty="0" smtClean="0"/>
              <a:t>Data</a:t>
            </a:r>
            <a:r>
              <a:rPr lang="en-US" sz="1400" dirty="0" smtClean="0"/>
              <a:t> - The data to operate on, such as a person record in the contacts database, expressed as a </a:t>
            </a:r>
            <a:r>
              <a:rPr lang="en-US" sz="1400" dirty="0" smtClean="0">
                <a:hlinkClick r:id="rId6"/>
              </a:rPr>
              <a:t>Uri</a:t>
            </a:r>
            <a:r>
              <a:rPr lang="en-US" sz="1400" dirty="0" smtClean="0"/>
              <a:t>.</a:t>
            </a:r>
          </a:p>
          <a:p>
            <a:pPr marL="228600" indent="-228600"/>
            <a:endParaRPr lang="en-US" sz="1400" dirty="0" smtClean="0"/>
          </a:p>
          <a:p>
            <a:r>
              <a:rPr lang="en-US" sz="1400" dirty="0" smtClean="0"/>
              <a:t>In addition to these primary attributes, there are a number of secondary attributes that you can also include with an intent: </a:t>
            </a:r>
          </a:p>
          <a:p>
            <a:pPr marL="342900" indent="-342900">
              <a:buFont typeface="Wingdings" pitchFamily="2" charset="2"/>
              <a:buChar char="§"/>
            </a:pPr>
            <a:r>
              <a:rPr lang="en-US" sz="1400" b="1" dirty="0" smtClean="0"/>
              <a:t>Category</a:t>
            </a:r>
            <a:r>
              <a:rPr lang="en-US" sz="1400" dirty="0" smtClean="0"/>
              <a:t> -- Gives additional information about the action to execute. </a:t>
            </a:r>
          </a:p>
          <a:p>
            <a:pPr marL="342900" indent="-342900">
              <a:buFont typeface="Wingdings" pitchFamily="2" charset="2"/>
              <a:buChar char="§"/>
            </a:pPr>
            <a:r>
              <a:rPr lang="en-US" sz="1400" b="1" dirty="0" smtClean="0"/>
              <a:t>Type</a:t>
            </a:r>
            <a:r>
              <a:rPr lang="en-US" sz="1400" dirty="0" smtClean="0"/>
              <a:t> -- Specifies an explicit type (a MIME type) of the intent data. Normally the type is inferred from the data itself. By setting this attribute, you disable that evaluation and force an explicit type.</a:t>
            </a:r>
          </a:p>
          <a:p>
            <a:pPr marL="342900" indent="-342900">
              <a:buFont typeface="Wingdings" pitchFamily="2" charset="2"/>
              <a:buChar char="§"/>
            </a:pPr>
            <a:r>
              <a:rPr lang="en-US" sz="1400" b="1" dirty="0" smtClean="0"/>
              <a:t>Component</a:t>
            </a:r>
            <a:r>
              <a:rPr lang="en-US" sz="1400" dirty="0" smtClean="0"/>
              <a:t> -- Specifies an explicit name of a component class to use for the intent. </a:t>
            </a:r>
          </a:p>
          <a:p>
            <a:pPr marL="342900" indent="-342900">
              <a:buFont typeface="Wingdings" pitchFamily="2" charset="2"/>
              <a:buChar char="§"/>
            </a:pPr>
            <a:r>
              <a:rPr lang="en-US" sz="1400" b="1" dirty="0" smtClean="0"/>
              <a:t>Extras</a:t>
            </a:r>
            <a:r>
              <a:rPr lang="en-US" sz="1400" dirty="0" smtClean="0"/>
              <a:t> -- This is a </a:t>
            </a:r>
            <a:r>
              <a:rPr lang="en-US" sz="1400" dirty="0" smtClean="0">
                <a:hlinkClick r:id="rId7"/>
              </a:rPr>
              <a:t>Bundle</a:t>
            </a:r>
            <a:r>
              <a:rPr lang="en-US" sz="1400" dirty="0" smtClean="0"/>
              <a:t> of any additional information. This can be used to provide extended information to the component. For example, if we have a action to send an e-mail message, we could also include extra pieces of data here to supply a subject, body, etc.</a:t>
            </a:r>
          </a:p>
          <a:p>
            <a:pPr algn="just"/>
            <a:endParaRPr lang="en-US" sz="1600" dirty="0" smtClean="0"/>
          </a:p>
          <a:p>
            <a:pPr algn="just"/>
            <a:endParaRPr lang="en-US" sz="1600" dirty="0"/>
          </a:p>
        </p:txBody>
      </p:sp>
    </p:spTree>
    <p:extLst>
      <p:ext uri="{BB962C8B-B14F-4D97-AF65-F5344CB8AC3E}">
        <p14:creationId xmlns:p14="http://schemas.microsoft.com/office/powerpoint/2010/main" val="374935703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auto">
          <a:xfrm>
            <a:off x="228600" y="15240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2pPr>
            <a:lvl3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3pPr>
            <a:lvl4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4pPr>
            <a:lvl5pPr algn="l" rtl="0" eaLnBrk="0" fontAlgn="base" hangingPunct="0">
              <a:spcBef>
                <a:spcPct val="0"/>
              </a:spcBef>
              <a:spcAft>
                <a:spcPct val="0"/>
              </a:spcAft>
              <a:defRPr sz="2400" b="1">
                <a:solidFill>
                  <a:schemeClr val="tx1"/>
                </a:solidFill>
                <a:latin typeface="Arial" pitchFamily="30"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pitchFamily="30" charset="0"/>
              </a:defRPr>
            </a:lvl6pPr>
            <a:lvl7pPr marL="914400" algn="l" rtl="0" eaLnBrk="1" fontAlgn="base" hangingPunct="1">
              <a:spcBef>
                <a:spcPct val="0"/>
              </a:spcBef>
              <a:spcAft>
                <a:spcPct val="0"/>
              </a:spcAft>
              <a:defRPr sz="2400" b="1">
                <a:solidFill>
                  <a:schemeClr val="tx1"/>
                </a:solidFill>
                <a:latin typeface="Arial" pitchFamily="30" charset="0"/>
              </a:defRPr>
            </a:lvl7pPr>
            <a:lvl8pPr marL="1371600" algn="l" rtl="0" eaLnBrk="1" fontAlgn="base" hangingPunct="1">
              <a:spcBef>
                <a:spcPct val="0"/>
              </a:spcBef>
              <a:spcAft>
                <a:spcPct val="0"/>
              </a:spcAft>
              <a:defRPr sz="2400" b="1">
                <a:solidFill>
                  <a:schemeClr val="tx1"/>
                </a:solidFill>
                <a:latin typeface="Arial" pitchFamily="30" charset="0"/>
              </a:defRPr>
            </a:lvl8pPr>
            <a:lvl9pPr marL="1828800" algn="l" rtl="0" eaLnBrk="1" fontAlgn="base" hangingPunct="1">
              <a:spcBef>
                <a:spcPct val="0"/>
              </a:spcBef>
              <a:spcAft>
                <a:spcPct val="0"/>
              </a:spcAft>
              <a:defRPr sz="2400" b="1">
                <a:solidFill>
                  <a:schemeClr val="tx1"/>
                </a:solidFill>
                <a:latin typeface="Arial" pitchFamily="30" charset="0"/>
              </a:defRPr>
            </a:lvl9pPr>
          </a:lstStyle>
          <a:p>
            <a:endParaRPr lang="en-US" kern="0" dirty="0"/>
          </a:p>
        </p:txBody>
      </p:sp>
      <p:sp>
        <p:nvSpPr>
          <p:cNvPr id="4" name="Title 3"/>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a:xfrm>
            <a:off x="0" y="990600"/>
            <a:ext cx="3733800" cy="533400"/>
          </a:xfrm>
        </p:spPr>
        <p:txBody>
          <a:bodyPr/>
          <a:lstStyle/>
          <a:p>
            <a:r>
              <a:rPr lang="en-US" sz="2000" dirty="0" smtClean="0"/>
              <a:t>Intent Attributes</a:t>
            </a:r>
          </a:p>
          <a:p>
            <a:endParaRPr lang="en-US" dirty="0"/>
          </a:p>
        </p:txBody>
      </p:sp>
      <p:sp>
        <p:nvSpPr>
          <p:cNvPr id="8" name="TextBox 7"/>
          <p:cNvSpPr txBox="1"/>
          <p:nvPr/>
        </p:nvSpPr>
        <p:spPr>
          <a:xfrm>
            <a:off x="0" y="1371600"/>
            <a:ext cx="9144000" cy="5016758"/>
          </a:xfrm>
          <a:prstGeom prst="rect">
            <a:avLst/>
          </a:prstGeom>
          <a:noFill/>
        </p:spPr>
        <p:txBody>
          <a:bodyPr wrap="square" rtlCol="0">
            <a:spAutoFit/>
          </a:bodyPr>
          <a:lstStyle/>
          <a:p>
            <a:r>
              <a:rPr lang="en-US" sz="1600" dirty="0" smtClean="0"/>
              <a:t>The primary pieces of information in an intent are:</a:t>
            </a:r>
          </a:p>
          <a:p>
            <a:endParaRPr lang="en-US" sz="1600" dirty="0" smtClean="0"/>
          </a:p>
          <a:p>
            <a:pPr marL="342900" indent="-342900">
              <a:buFont typeface="Wingdings" pitchFamily="2" charset="2"/>
              <a:buChar char="§"/>
            </a:pPr>
            <a:r>
              <a:rPr lang="en-US" sz="1600" b="1" dirty="0" smtClean="0"/>
              <a:t>Action</a:t>
            </a:r>
            <a:r>
              <a:rPr lang="en-US" sz="1600" dirty="0" smtClean="0"/>
              <a:t> - The general action to be performed, such as </a:t>
            </a:r>
            <a:r>
              <a:rPr lang="en-US" sz="1600" dirty="0" smtClean="0">
                <a:hlinkClick r:id="rId2"/>
              </a:rPr>
              <a:t>ACTION_VIEW</a:t>
            </a:r>
            <a:r>
              <a:rPr lang="en-US" sz="1600" dirty="0" smtClean="0"/>
              <a:t>, </a:t>
            </a:r>
            <a:r>
              <a:rPr lang="en-US" sz="1600" dirty="0" smtClean="0">
                <a:hlinkClick r:id="rId2"/>
              </a:rPr>
              <a:t>ACTION_EDIT</a:t>
            </a:r>
            <a:r>
              <a:rPr lang="en-US" sz="1600" dirty="0" smtClean="0"/>
              <a:t>, </a:t>
            </a:r>
            <a:r>
              <a:rPr lang="en-US" sz="1600" dirty="0" smtClean="0">
                <a:hlinkClick r:id="rId2"/>
              </a:rPr>
              <a:t>ACTION_MAIN</a:t>
            </a:r>
            <a:r>
              <a:rPr lang="en-US" sz="1600" dirty="0" smtClean="0"/>
              <a:t>, etc.</a:t>
            </a:r>
          </a:p>
          <a:p>
            <a:pPr marL="342900" indent="-342900">
              <a:buFont typeface="Wingdings" pitchFamily="2" charset="2"/>
              <a:buChar char="§"/>
            </a:pPr>
            <a:r>
              <a:rPr lang="en-US" sz="1600" b="1" dirty="0" smtClean="0"/>
              <a:t>Data</a:t>
            </a:r>
            <a:r>
              <a:rPr lang="en-US" sz="1600" dirty="0" smtClean="0"/>
              <a:t> - The data to operate on, such as a person record in the contacts database, expressed as a </a:t>
            </a:r>
            <a:r>
              <a:rPr lang="en-US" sz="1600" dirty="0" smtClean="0">
                <a:hlinkClick r:id="rId3"/>
              </a:rPr>
              <a:t>Uri</a:t>
            </a:r>
            <a:r>
              <a:rPr lang="en-US" sz="1600" dirty="0" smtClean="0"/>
              <a:t>.</a:t>
            </a:r>
          </a:p>
          <a:p>
            <a:pPr marL="228600" indent="-228600"/>
            <a:endParaRPr lang="en-US" sz="1600" dirty="0" smtClean="0"/>
          </a:p>
          <a:p>
            <a:r>
              <a:rPr lang="en-US" sz="1600" dirty="0" smtClean="0"/>
              <a:t>In addition to these primary attributes, there are a number of secondary attributes that you can also include with an intent: </a:t>
            </a:r>
          </a:p>
          <a:p>
            <a:endParaRPr lang="en-US" sz="1600" dirty="0" smtClean="0"/>
          </a:p>
          <a:p>
            <a:pPr marL="342900" indent="-342900">
              <a:buFont typeface="Wingdings" pitchFamily="2" charset="2"/>
              <a:buChar char="§"/>
            </a:pPr>
            <a:r>
              <a:rPr lang="en-US" sz="1600" b="1" dirty="0" smtClean="0"/>
              <a:t>Category</a:t>
            </a:r>
            <a:r>
              <a:rPr lang="en-US" sz="1600" dirty="0" smtClean="0"/>
              <a:t> -- Gives additional information about the action to execute. </a:t>
            </a:r>
          </a:p>
          <a:p>
            <a:pPr marL="342900" indent="-342900">
              <a:buFont typeface="Wingdings" pitchFamily="2" charset="2"/>
              <a:buChar char="§"/>
            </a:pPr>
            <a:r>
              <a:rPr lang="en-US" sz="1600" b="1" dirty="0" smtClean="0"/>
              <a:t>Type</a:t>
            </a:r>
            <a:r>
              <a:rPr lang="en-US" sz="1600" dirty="0" smtClean="0"/>
              <a:t> -- Specifies an explicit type (a MIME type) of the intent data. Normally the type is inferred from the data itself. By setting this attribute, you disable that evaluation and force an explicit type.</a:t>
            </a:r>
          </a:p>
          <a:p>
            <a:pPr marL="342900" indent="-342900">
              <a:buFont typeface="Wingdings" pitchFamily="2" charset="2"/>
              <a:buChar char="§"/>
            </a:pPr>
            <a:r>
              <a:rPr lang="en-US" sz="1600" b="1" dirty="0" smtClean="0"/>
              <a:t>Component</a:t>
            </a:r>
            <a:r>
              <a:rPr lang="en-US" sz="1600" dirty="0" smtClean="0"/>
              <a:t> -- Specifies an explicit name of a component class to use for the intent. </a:t>
            </a:r>
          </a:p>
          <a:p>
            <a:pPr marL="342900" indent="-342900">
              <a:buFont typeface="Wingdings" pitchFamily="2" charset="2"/>
              <a:buChar char="§"/>
            </a:pPr>
            <a:r>
              <a:rPr lang="en-US" sz="1600" b="1" dirty="0" smtClean="0"/>
              <a:t>Extras</a:t>
            </a:r>
            <a:r>
              <a:rPr lang="en-US" sz="1600" dirty="0" smtClean="0"/>
              <a:t> -- This is a </a:t>
            </a:r>
            <a:r>
              <a:rPr lang="en-US" sz="1600" dirty="0" smtClean="0">
                <a:hlinkClick r:id="rId4"/>
              </a:rPr>
              <a:t>Bundle</a:t>
            </a:r>
            <a:r>
              <a:rPr lang="en-US" sz="1600" dirty="0" smtClean="0"/>
              <a:t> of any additional information. This can be used to provide extended information to the component. For example, if we have a action to send an e-mail message, we could also include extra pieces of data here to supply a subject, body, etc.</a:t>
            </a:r>
          </a:p>
          <a:p>
            <a:pPr algn="just"/>
            <a:endParaRPr lang="en-US" sz="1600" dirty="0" smtClean="0"/>
          </a:p>
          <a:p>
            <a:pPr algn="just"/>
            <a:endParaRPr lang="en-US" sz="1600" dirty="0"/>
          </a:p>
        </p:txBody>
      </p:sp>
    </p:spTree>
    <p:extLst>
      <p:ext uri="{BB962C8B-B14F-4D97-AF65-F5344CB8AC3E}">
        <p14:creationId xmlns:p14="http://schemas.microsoft.com/office/powerpoint/2010/main" val="374935703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Three of the core components of an application — activities, services, and broadcast receivers — are activated through messages, called intents.</a:t>
            </a:r>
          </a:p>
          <a:p>
            <a:r>
              <a:rPr lang="en-US" dirty="0" smtClean="0"/>
              <a:t>Intent messaging is a facility for late run-time binding between components in the same or different applications. </a:t>
            </a:r>
          </a:p>
          <a:p>
            <a:r>
              <a:rPr lang="en-US" dirty="0" smtClean="0"/>
              <a:t>The intent itself, an </a:t>
            </a:r>
            <a:r>
              <a:rPr lang="en-US" dirty="0" smtClean="0">
                <a:hlinkClick r:id="rId2"/>
              </a:rPr>
              <a:t>Intent</a:t>
            </a:r>
            <a:r>
              <a:rPr lang="en-US" dirty="0" smtClean="0"/>
              <a:t> object, is a passive data structure holding an abstract description of an operation to be performed — or, often in the case of broadcasts, a description of something that has happened and is being announced.</a:t>
            </a:r>
            <a:endParaRPr lang="en-US" dirty="0"/>
          </a:p>
        </p:txBody>
      </p:sp>
    </p:spTree>
    <p:extLst>
      <p:ext uri="{BB962C8B-B14F-4D97-AF65-F5344CB8AC3E}">
        <p14:creationId xmlns:p14="http://schemas.microsoft.com/office/powerpoint/2010/main" val="17346508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Delivering Intents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85000" lnSpcReduction="20000"/>
          </a:bodyPr>
          <a:lstStyle/>
          <a:p>
            <a:r>
              <a:rPr lang="en-US" dirty="0" smtClean="0"/>
              <a:t>There are separate mechanisms for delivering intents to each type of component: </a:t>
            </a:r>
          </a:p>
          <a:p>
            <a:r>
              <a:rPr lang="en-US" dirty="0" smtClean="0"/>
              <a:t>An Intent object is passed to </a:t>
            </a:r>
            <a:r>
              <a:rPr lang="en-US" dirty="0" err="1" smtClean="0">
                <a:hlinkClick r:id="rId2"/>
              </a:rPr>
              <a:t>Context.startActivity</a:t>
            </a:r>
            <a:r>
              <a:rPr lang="en-US" dirty="0" smtClean="0">
                <a:hlinkClick r:id="rId2"/>
              </a:rPr>
              <a:t>()</a:t>
            </a:r>
            <a:r>
              <a:rPr lang="en-US" dirty="0" smtClean="0"/>
              <a:t> or </a:t>
            </a:r>
            <a:r>
              <a:rPr lang="en-US" dirty="0" err="1" smtClean="0">
                <a:hlinkClick r:id="rId3"/>
              </a:rPr>
              <a:t>Activity.startActivityForResult</a:t>
            </a:r>
            <a:r>
              <a:rPr lang="en-US" dirty="0" smtClean="0">
                <a:hlinkClick r:id="rId3"/>
              </a:rPr>
              <a:t>()</a:t>
            </a:r>
            <a:r>
              <a:rPr lang="en-US" dirty="0" smtClean="0"/>
              <a:t> to launch an activity or get an existing activity to do something new. (It can also be passed to </a:t>
            </a:r>
            <a:r>
              <a:rPr lang="en-US" dirty="0" err="1" smtClean="0">
                <a:hlinkClick r:id="rId3"/>
              </a:rPr>
              <a:t>Activity.setResult</a:t>
            </a:r>
            <a:r>
              <a:rPr lang="en-US" dirty="0" smtClean="0">
                <a:hlinkClick r:id="rId3"/>
              </a:rPr>
              <a:t>()</a:t>
            </a:r>
            <a:r>
              <a:rPr lang="en-US" dirty="0" smtClean="0"/>
              <a:t> to return information to the activity that called </a:t>
            </a:r>
            <a:r>
              <a:rPr lang="en-US" dirty="0" err="1" smtClean="0"/>
              <a:t>startActivityForResult</a:t>
            </a:r>
            <a:r>
              <a:rPr lang="en-US" dirty="0" smtClean="0"/>
              <a:t>().)</a:t>
            </a:r>
          </a:p>
          <a:p>
            <a:r>
              <a:rPr lang="en-US" dirty="0" smtClean="0"/>
              <a:t>An Intent object is passed to </a:t>
            </a:r>
            <a:r>
              <a:rPr lang="en-US" dirty="0" err="1" smtClean="0">
                <a:hlinkClick r:id="rId2"/>
              </a:rPr>
              <a:t>Context.startService</a:t>
            </a:r>
            <a:r>
              <a:rPr lang="en-US" dirty="0" smtClean="0">
                <a:hlinkClick r:id="rId2"/>
              </a:rPr>
              <a:t>()</a:t>
            </a:r>
            <a:r>
              <a:rPr lang="en-US" dirty="0" smtClean="0"/>
              <a:t> to initiate a service or deliver new instructions to an ongoing service. Similarly, an intent can be passed to </a:t>
            </a:r>
            <a:r>
              <a:rPr lang="en-US" dirty="0" err="1" smtClean="0">
                <a:hlinkClick r:id="rId2"/>
              </a:rPr>
              <a:t>Context.bindService</a:t>
            </a:r>
            <a:r>
              <a:rPr lang="en-US" dirty="0" smtClean="0">
                <a:hlinkClick r:id="rId2"/>
              </a:rPr>
              <a:t>()</a:t>
            </a:r>
            <a:r>
              <a:rPr lang="en-US" dirty="0" smtClean="0"/>
              <a:t> to establish a connection between the calling component and a target service. It can optionally initiate the service if it's not already running.</a:t>
            </a:r>
          </a:p>
          <a:p>
            <a:r>
              <a:rPr lang="en-US" dirty="0" smtClean="0"/>
              <a:t>Intent objects passed to any of the broadcast methods (such as </a:t>
            </a:r>
            <a:r>
              <a:rPr lang="en-US" dirty="0" err="1" smtClean="0">
                <a:hlinkClick r:id="rId2"/>
              </a:rPr>
              <a:t>Context.sendBroadcast</a:t>
            </a:r>
            <a:r>
              <a:rPr lang="en-US" dirty="0" smtClean="0">
                <a:hlinkClick r:id="rId2"/>
              </a:rPr>
              <a:t>()</a:t>
            </a:r>
            <a:r>
              <a:rPr lang="en-US" dirty="0" smtClean="0"/>
              <a:t>, </a:t>
            </a:r>
            <a:r>
              <a:rPr lang="en-US" dirty="0" err="1" smtClean="0">
                <a:hlinkClick r:id="rId2"/>
              </a:rPr>
              <a:t>Context.sendOrderedBroadcast</a:t>
            </a:r>
            <a:r>
              <a:rPr lang="en-US" dirty="0" smtClean="0">
                <a:hlinkClick r:id="rId2"/>
              </a:rPr>
              <a:t>()</a:t>
            </a:r>
            <a:r>
              <a:rPr lang="en-US" dirty="0" smtClean="0"/>
              <a:t>, or </a:t>
            </a:r>
            <a:r>
              <a:rPr lang="en-US" dirty="0" err="1" smtClean="0">
                <a:hlinkClick r:id="rId2"/>
              </a:rPr>
              <a:t>Context.sendStickyBroadcast</a:t>
            </a:r>
            <a:r>
              <a:rPr lang="en-US" dirty="0" smtClean="0">
                <a:hlinkClick r:id="rId2"/>
              </a:rPr>
              <a:t>()</a:t>
            </a:r>
            <a:r>
              <a:rPr lang="en-US" dirty="0" smtClean="0"/>
              <a:t>) are delivered to all interested broadcast receivers. Many kinds of broadcasts originate in system code.</a:t>
            </a:r>
          </a:p>
          <a:p>
            <a:endParaRPr lang="en-US" dirty="0"/>
          </a:p>
        </p:txBody>
      </p:sp>
    </p:spTree>
    <p:extLst>
      <p:ext uri="{BB962C8B-B14F-4D97-AF65-F5344CB8AC3E}">
        <p14:creationId xmlns:p14="http://schemas.microsoft.com/office/powerpoint/2010/main" val="11833609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Delivering Intents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dirty="0" smtClean="0"/>
              <a:t>In each case, the Android system finds the appropriate activity, service, or set of broadcast receivers to respond to the intent, instantiating them if necessary. </a:t>
            </a:r>
          </a:p>
          <a:p>
            <a:r>
              <a:rPr lang="en-US" dirty="0" smtClean="0"/>
              <a:t>There is no overlap within these messaging systems: Broadcast intents are delivered only to broadcast receivers, never to activities or services. </a:t>
            </a:r>
          </a:p>
          <a:p>
            <a:r>
              <a:rPr lang="en-US" dirty="0" smtClean="0"/>
              <a:t>An intent passed to </a:t>
            </a:r>
            <a:r>
              <a:rPr lang="en-US" dirty="0" err="1" smtClean="0"/>
              <a:t>startActivity</a:t>
            </a:r>
            <a:r>
              <a:rPr lang="en-US" dirty="0" smtClean="0"/>
              <a:t>() is delivered only to an activity, never to a service or broadcast receiver, and so on. </a:t>
            </a:r>
          </a:p>
          <a:p>
            <a:endParaRPr lang="en-US" dirty="0"/>
          </a:p>
        </p:txBody>
      </p:sp>
    </p:spTree>
    <p:extLst>
      <p:ext uri="{BB962C8B-B14F-4D97-AF65-F5344CB8AC3E}">
        <p14:creationId xmlns:p14="http://schemas.microsoft.com/office/powerpoint/2010/main" val="15243866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p>
        </p:txBody>
      </p:sp>
      <p:sp>
        <p:nvSpPr>
          <p:cNvPr id="4" name="Text Placeholder 3"/>
          <p:cNvSpPr>
            <a:spLocks noGrp="1"/>
          </p:cNvSpPr>
          <p:nvPr>
            <p:ph type="body" sz="quarter" idx="12"/>
          </p:nvPr>
        </p:nvSpPr>
        <p:spPr/>
        <p:txBody>
          <a:bodyPr/>
          <a:lstStyle/>
          <a:p>
            <a:r>
              <a:rPr lang="en-US" dirty="0" smtClean="0"/>
              <a:t>Intent Objects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An </a:t>
            </a:r>
            <a:r>
              <a:rPr lang="en-US" smtClean="0">
                <a:hlinkClick r:id="rId2"/>
              </a:rPr>
              <a:t>Intent</a:t>
            </a:r>
            <a:r>
              <a:rPr lang="en-US" smtClean="0"/>
              <a:t> object is a bundle of information. </a:t>
            </a:r>
          </a:p>
          <a:p>
            <a:r>
              <a:rPr lang="en-US" smtClean="0"/>
              <a:t>It contains information of interest to- </a:t>
            </a:r>
          </a:p>
          <a:p>
            <a:pPr lvl="1"/>
            <a:r>
              <a:rPr lang="en-US" smtClean="0"/>
              <a:t>the component that receives the intent (such as the action to be taken and the data to act on)</a:t>
            </a:r>
          </a:p>
          <a:p>
            <a:pPr lvl="1"/>
            <a:r>
              <a:rPr lang="en-US" smtClean="0"/>
              <a:t>information of interest to the Android system (such as the category of component that should handle the intent and instructions on how to launch a target activity). </a:t>
            </a:r>
            <a:endParaRPr lang="en-US" dirty="0" smtClean="0"/>
          </a:p>
        </p:txBody>
      </p:sp>
    </p:spTree>
    <p:extLst>
      <p:ext uri="{BB962C8B-B14F-4D97-AF65-F5344CB8AC3E}">
        <p14:creationId xmlns:p14="http://schemas.microsoft.com/office/powerpoint/2010/main" val="24223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Android</a:t>
            </a:r>
          </a:p>
        </p:txBody>
      </p:sp>
      <p:sp>
        <p:nvSpPr>
          <p:cNvPr id="5" name="Text Placeholder 4"/>
          <p:cNvSpPr>
            <a:spLocks noGrp="1"/>
          </p:cNvSpPr>
          <p:nvPr>
            <p:ph type="body" sz="quarter" idx="12"/>
          </p:nvPr>
        </p:nvSpPr>
        <p:spPr>
          <a:xfrm>
            <a:off x="-76200" y="990600"/>
            <a:ext cx="8534400" cy="533400"/>
          </a:xfrm>
        </p:spPr>
        <p:txBody>
          <a:bodyPr/>
          <a:lstStyle/>
          <a:p>
            <a:r>
              <a:rPr lang="en-US" dirty="0" smtClean="0"/>
              <a:t>Understanding Android</a:t>
            </a:r>
            <a:endParaRPr lang="en-US" dirty="0"/>
          </a:p>
        </p:txBody>
      </p:sp>
      <p:sp>
        <p:nvSpPr>
          <p:cNvPr id="3" name="Content Placeholder 2"/>
          <p:cNvSpPr>
            <a:spLocks noGrp="1"/>
          </p:cNvSpPr>
          <p:nvPr>
            <p:ph sz="quarter" idx="13"/>
          </p:nvPr>
        </p:nvSpPr>
        <p:spPr>
          <a:xfrm>
            <a:off x="-228600" y="1447800"/>
            <a:ext cx="9372600" cy="3581400"/>
          </a:xfrm>
          <a:prstGeom prst="rect">
            <a:avLst/>
          </a:prstGeom>
        </p:spPr>
        <p:txBody>
          <a:bodyPr>
            <a:noAutofit/>
          </a:bodyPr>
          <a:lstStyle/>
          <a:p>
            <a:pPr indent="0">
              <a:buNone/>
            </a:pPr>
            <a:r>
              <a:rPr lang="en-US" b="1" dirty="0" smtClean="0"/>
              <a:t>Kernel </a:t>
            </a:r>
            <a:r>
              <a:rPr lang="en-US" sz="1400" dirty="0" smtClean="0"/>
              <a:t>(Definition: The central or most essential part of something)</a:t>
            </a:r>
          </a:p>
          <a:p>
            <a:pPr lvl="1"/>
            <a:r>
              <a:rPr lang="en-US" sz="1400" dirty="0" smtClean="0"/>
              <a:t>The Kernel is the most basic level or core of the operating system, responsible for resource allocation, file management, and security</a:t>
            </a:r>
          </a:p>
          <a:p>
            <a:pPr lvl="1"/>
            <a:r>
              <a:rPr lang="en-US" sz="1400" dirty="0" smtClean="0"/>
              <a:t>Android's </a:t>
            </a:r>
            <a:r>
              <a:rPr lang="en-US" sz="1400" dirty="0" smtClean="0">
                <a:hlinkClick r:id="rId2" tooltip="Kernel (computing)"/>
              </a:rPr>
              <a:t>kernel</a:t>
            </a:r>
            <a:r>
              <a:rPr lang="en-US" sz="1400" dirty="0" smtClean="0"/>
              <a:t> is based on one of the </a:t>
            </a:r>
            <a:r>
              <a:rPr lang="en-US" sz="1400" dirty="0" smtClean="0">
                <a:hlinkClick r:id="rId3" tooltip="Linux kernel"/>
              </a:rPr>
              <a:t>Linux kernel</a:t>
            </a:r>
            <a:r>
              <a:rPr lang="en-US" sz="1400" dirty="0" smtClean="0"/>
              <a:t>'s </a:t>
            </a:r>
            <a:r>
              <a:rPr lang="en-US" sz="1400" dirty="0" smtClean="0">
                <a:hlinkClick r:id="rId4" tooltip="Long-term support"/>
              </a:rPr>
              <a:t>long-term support</a:t>
            </a:r>
            <a:r>
              <a:rPr lang="en-US" sz="1400" dirty="0" smtClean="0"/>
              <a:t> (LTS) branches</a:t>
            </a:r>
          </a:p>
          <a:p>
            <a:pPr lvl="1"/>
            <a:r>
              <a:rPr lang="en-US" sz="1400" dirty="0" smtClean="0"/>
              <a:t>Designed primarily for </a:t>
            </a:r>
            <a:r>
              <a:rPr lang="en-US" sz="1400" dirty="0" err="1" smtClean="0"/>
              <a:t>touchscreen</a:t>
            </a:r>
            <a:r>
              <a:rPr lang="en-US" sz="1400" dirty="0" smtClean="0"/>
              <a:t> devices such as </a:t>
            </a:r>
            <a:r>
              <a:rPr lang="en-US" sz="1400" dirty="0" err="1" smtClean="0"/>
              <a:t>smartphones</a:t>
            </a:r>
            <a:r>
              <a:rPr lang="en-US" sz="1400" dirty="0" smtClean="0"/>
              <a:t> and tablets.</a:t>
            </a:r>
          </a:p>
          <a:p>
            <a:pPr lvl="1"/>
            <a:r>
              <a:rPr lang="en-US" sz="1400" dirty="0" smtClean="0"/>
              <a:t>The specific kernel version depends on the actual Android device and its hardware platform</a:t>
            </a:r>
          </a:p>
          <a:p>
            <a:pPr lvl="1"/>
            <a:r>
              <a:rPr lang="en-US" sz="1400" dirty="0" smtClean="0"/>
              <a:t>Android's variant of the Linux kernel has further architectural changes that are implemented by Google outside the typical Linux kernel development cycle</a:t>
            </a:r>
          </a:p>
          <a:p>
            <a:pPr indent="0">
              <a:buNone/>
            </a:pPr>
            <a:r>
              <a:rPr lang="en-US" b="1" dirty="0" smtClean="0"/>
              <a:t>AOSP (Android Open Source Project)</a:t>
            </a:r>
          </a:p>
          <a:p>
            <a:pPr lvl="1"/>
            <a:r>
              <a:rPr lang="en-US" sz="1400" dirty="0" smtClean="0"/>
              <a:t>Android has an active community of manufacturers &amp; developers who use the </a:t>
            </a:r>
            <a:r>
              <a:rPr lang="en-US" sz="1400" i="1" dirty="0" smtClean="0"/>
              <a:t>Android Open Source Project</a:t>
            </a:r>
            <a:r>
              <a:rPr lang="en-US" sz="1400" dirty="0" smtClean="0"/>
              <a:t> (AOSP) source code to develop and distribute their own modified versions of the operating system.</a:t>
            </a:r>
          </a:p>
          <a:p>
            <a:pPr lvl="1"/>
            <a:r>
              <a:rPr lang="en-US" sz="1400" dirty="0" smtClean="0"/>
              <a:t>Usually Code-drops every 6 months</a:t>
            </a:r>
          </a:p>
          <a:p>
            <a:pPr lvl="1"/>
            <a:r>
              <a:rPr lang="en-US" sz="1400" dirty="0" smtClean="0"/>
              <a:t>Official AOSP branches at https://source.android.com</a:t>
            </a:r>
            <a:endParaRPr lang="en-US" sz="1400" dirty="0"/>
          </a:p>
        </p:txBody>
      </p:sp>
    </p:spTree>
    <p:extLst>
      <p:ext uri="{BB962C8B-B14F-4D97-AF65-F5344CB8AC3E}">
        <p14:creationId xmlns:p14="http://schemas.microsoft.com/office/powerpoint/2010/main" val="337735687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Intent Objects</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Principally, Intent Object can contain the following: </a:t>
            </a:r>
          </a:p>
          <a:p>
            <a:pPr lvl="1"/>
            <a:r>
              <a:rPr lang="en-US" smtClean="0"/>
              <a:t>Component name</a:t>
            </a:r>
          </a:p>
          <a:p>
            <a:pPr lvl="1"/>
            <a:r>
              <a:rPr lang="en-US" smtClean="0"/>
              <a:t>Action</a:t>
            </a:r>
          </a:p>
          <a:p>
            <a:pPr lvl="1"/>
            <a:r>
              <a:rPr lang="en-US" smtClean="0"/>
              <a:t>Data</a:t>
            </a:r>
          </a:p>
          <a:p>
            <a:pPr lvl="1"/>
            <a:r>
              <a:rPr lang="en-US" smtClean="0"/>
              <a:t>Category</a:t>
            </a:r>
          </a:p>
          <a:p>
            <a:pPr lvl="1"/>
            <a:r>
              <a:rPr lang="en-US" smtClean="0"/>
              <a:t>Extras</a:t>
            </a:r>
          </a:p>
          <a:p>
            <a:pPr lvl="1"/>
            <a:r>
              <a:rPr lang="en-US" smtClean="0"/>
              <a:t>Flags</a:t>
            </a:r>
          </a:p>
          <a:p>
            <a:endParaRPr lang="en-US" dirty="0"/>
          </a:p>
        </p:txBody>
      </p:sp>
    </p:spTree>
    <p:extLst>
      <p:ext uri="{BB962C8B-B14F-4D97-AF65-F5344CB8AC3E}">
        <p14:creationId xmlns:p14="http://schemas.microsoft.com/office/powerpoint/2010/main" val="8309839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Component Name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The name of the component that should handle the intent. </a:t>
            </a:r>
          </a:p>
          <a:p>
            <a:r>
              <a:rPr lang="en-US" smtClean="0"/>
              <a:t>This field is a </a:t>
            </a:r>
            <a:r>
              <a:rPr lang="en-US" smtClean="0">
                <a:hlinkClick r:id="rId2"/>
              </a:rPr>
              <a:t>ComponentName</a:t>
            </a:r>
            <a:r>
              <a:rPr lang="en-US" smtClean="0"/>
              <a:t> object — a combination of –</a:t>
            </a:r>
          </a:p>
          <a:p>
            <a:pPr lvl="1"/>
            <a:r>
              <a:rPr lang="en-US" smtClean="0"/>
              <a:t>the fully qualified class name of the target component (for example "com.example.project.app.FreneticActivity") and</a:t>
            </a:r>
          </a:p>
          <a:p>
            <a:pPr lvl="1"/>
            <a:r>
              <a:rPr lang="en-US" smtClean="0"/>
              <a:t>the package name set in the manifest file of the application where the component resides (for example, "com.example.project").</a:t>
            </a:r>
            <a:endParaRPr lang="en-US" dirty="0" smtClean="0"/>
          </a:p>
        </p:txBody>
      </p:sp>
    </p:spTree>
    <p:extLst>
      <p:ext uri="{BB962C8B-B14F-4D97-AF65-F5344CB8AC3E}">
        <p14:creationId xmlns:p14="http://schemas.microsoft.com/office/powerpoint/2010/main" val="12144877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Component Name</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The component name is optional. </a:t>
            </a:r>
          </a:p>
          <a:p>
            <a:r>
              <a:rPr lang="en-US" smtClean="0"/>
              <a:t>If it is set, the Intent object is delivered to an instance of the designated class. </a:t>
            </a:r>
          </a:p>
          <a:p>
            <a:r>
              <a:rPr lang="en-US" smtClean="0"/>
              <a:t>If it is not set, Android uses other information in the Intent object to locate a suitable target </a:t>
            </a:r>
          </a:p>
          <a:p>
            <a:r>
              <a:rPr lang="en-US" smtClean="0"/>
              <a:t>The component name is set by </a:t>
            </a:r>
            <a:r>
              <a:rPr lang="en-US" smtClean="0">
                <a:hlinkClick r:id="rId2"/>
              </a:rPr>
              <a:t>setComponent()</a:t>
            </a:r>
            <a:r>
              <a:rPr lang="en-US" smtClean="0"/>
              <a:t>, </a:t>
            </a:r>
            <a:r>
              <a:rPr lang="en-US" smtClean="0">
                <a:hlinkClick r:id="rId2"/>
              </a:rPr>
              <a:t>setClass()</a:t>
            </a:r>
            <a:r>
              <a:rPr lang="en-US" smtClean="0"/>
              <a:t>, or </a:t>
            </a:r>
            <a:r>
              <a:rPr lang="en-US" smtClean="0">
                <a:hlinkClick r:id="rId2"/>
              </a:rPr>
              <a:t>setClassName()</a:t>
            </a:r>
            <a:r>
              <a:rPr lang="en-US" smtClean="0"/>
              <a:t> and read by </a:t>
            </a:r>
            <a:r>
              <a:rPr lang="en-US" smtClean="0">
                <a:hlinkClick r:id="rId2"/>
              </a:rPr>
              <a:t>getComponent()</a:t>
            </a:r>
            <a:r>
              <a:rPr lang="en-US" smtClean="0"/>
              <a:t>. </a:t>
            </a:r>
          </a:p>
          <a:p>
            <a:endParaRPr lang="en-US" dirty="0"/>
          </a:p>
        </p:txBody>
      </p:sp>
    </p:spTree>
    <p:extLst>
      <p:ext uri="{BB962C8B-B14F-4D97-AF65-F5344CB8AC3E}">
        <p14:creationId xmlns:p14="http://schemas.microsoft.com/office/powerpoint/2010/main" val="41155760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p:txBody>
          <a:bodyPr/>
          <a:lstStyle/>
          <a:p>
            <a:r>
              <a:rPr lang="en-US" dirty="0" smtClean="0"/>
              <a:t>Action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dirty="0" smtClean="0"/>
              <a:t>A string naming the action to be performed — or, in the case of broadcast intents, the action that took place and is being reported</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314451" y="3143250"/>
            <a:ext cx="6602095" cy="2114550"/>
          </a:xfrm>
          <a:prstGeom prst="rect">
            <a:avLst/>
          </a:prstGeom>
          <a:noFill/>
          <a:ln w="9525">
            <a:noFill/>
            <a:miter lim="800000"/>
            <a:headEnd/>
            <a:tailEnd/>
          </a:ln>
          <a:effectLst/>
        </p:spPr>
      </p:pic>
      <p:sp>
        <p:nvSpPr>
          <p:cNvPr id="5" name="Rectangle 4"/>
          <p:cNvSpPr/>
          <p:nvPr/>
        </p:nvSpPr>
        <p:spPr>
          <a:xfrm>
            <a:off x="1257300" y="5314951"/>
            <a:ext cx="6743700" cy="276999"/>
          </a:xfrm>
          <a:prstGeom prst="rect">
            <a:avLst/>
          </a:prstGeom>
        </p:spPr>
        <p:txBody>
          <a:bodyPr wrap="square">
            <a:spAutoFit/>
          </a:bodyPr>
          <a:lstStyle/>
          <a:p>
            <a:r>
              <a:rPr lang="en-US" sz="1200" dirty="0"/>
              <a:t>See the </a:t>
            </a:r>
            <a:r>
              <a:rPr lang="en-US" sz="1200" dirty="0">
                <a:hlinkClick r:id="rId3"/>
              </a:rPr>
              <a:t>Intent</a:t>
            </a:r>
            <a:r>
              <a:rPr lang="en-US" sz="1200" dirty="0"/>
              <a:t> class description for a list of pre-defined constants for generic actions.</a:t>
            </a:r>
          </a:p>
        </p:txBody>
      </p:sp>
    </p:spTree>
    <p:extLst>
      <p:ext uri="{BB962C8B-B14F-4D97-AF65-F5344CB8AC3E}">
        <p14:creationId xmlns:p14="http://schemas.microsoft.com/office/powerpoint/2010/main" val="21485905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Action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You can also define your own action strings for activating the components in your application. </a:t>
            </a:r>
          </a:p>
          <a:p>
            <a:r>
              <a:rPr lang="en-US" smtClean="0"/>
              <a:t>Those you invent should include the application package as a prefix — </a:t>
            </a:r>
          </a:p>
          <a:p>
            <a:pPr lvl="1"/>
            <a:r>
              <a:rPr lang="en-US" smtClean="0"/>
              <a:t>for example: "com.example.project.SHOW_COLOR". </a:t>
            </a:r>
          </a:p>
          <a:p>
            <a:endParaRPr lang="en-US" dirty="0"/>
          </a:p>
        </p:txBody>
      </p:sp>
    </p:spTree>
    <p:extLst>
      <p:ext uri="{BB962C8B-B14F-4D97-AF65-F5344CB8AC3E}">
        <p14:creationId xmlns:p14="http://schemas.microsoft.com/office/powerpoint/2010/main" val="33855619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Action</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The action largely determines how the rest of the intent is structured — particularly the </a:t>
            </a:r>
            <a:r>
              <a:rPr lang="en-US" smtClean="0">
                <a:hlinkClick r:id="" action="ppaction://hlinkfile"/>
              </a:rPr>
              <a:t>data</a:t>
            </a:r>
            <a:r>
              <a:rPr lang="en-US" smtClean="0"/>
              <a:t> and </a:t>
            </a:r>
            <a:r>
              <a:rPr lang="en-US" smtClean="0">
                <a:hlinkClick r:id="" action="ppaction://hlinkfile"/>
              </a:rPr>
              <a:t>extras</a:t>
            </a:r>
            <a:r>
              <a:rPr lang="en-US" smtClean="0"/>
              <a:t> fields</a:t>
            </a:r>
          </a:p>
          <a:p>
            <a:r>
              <a:rPr lang="en-US" smtClean="0"/>
              <a:t>The action in an Intent object is set by the </a:t>
            </a:r>
            <a:r>
              <a:rPr lang="en-US" smtClean="0">
                <a:hlinkClick r:id="rId2"/>
              </a:rPr>
              <a:t>setAction()</a:t>
            </a:r>
            <a:r>
              <a:rPr lang="en-US" smtClean="0"/>
              <a:t> method and read by </a:t>
            </a:r>
            <a:r>
              <a:rPr lang="en-US" smtClean="0">
                <a:hlinkClick r:id="rId2"/>
              </a:rPr>
              <a:t>getAction()</a:t>
            </a:r>
            <a:r>
              <a:rPr lang="en-US" smtClean="0"/>
              <a:t>. </a:t>
            </a:r>
          </a:p>
          <a:p>
            <a:endParaRPr lang="en-US" dirty="0"/>
          </a:p>
        </p:txBody>
      </p:sp>
    </p:spTree>
    <p:extLst>
      <p:ext uri="{BB962C8B-B14F-4D97-AF65-F5344CB8AC3E}">
        <p14:creationId xmlns:p14="http://schemas.microsoft.com/office/powerpoint/2010/main" val="35218830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Data</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fontScale="92500"/>
          </a:bodyPr>
          <a:lstStyle/>
          <a:p>
            <a:r>
              <a:rPr lang="en-US" smtClean="0"/>
              <a:t>The URI of the data to be acted on and the MIME type of that data. </a:t>
            </a:r>
          </a:p>
          <a:p>
            <a:r>
              <a:rPr lang="en-US" smtClean="0"/>
              <a:t>Different actions are paired with different kinds of data specifications. For example, </a:t>
            </a:r>
          </a:p>
          <a:p>
            <a:pPr lvl="1"/>
            <a:r>
              <a:rPr lang="en-US" smtClean="0"/>
              <a:t>if the action field is ACTION_EDIT, the data field would contain the URI of the document to be displayed for editing. </a:t>
            </a:r>
          </a:p>
          <a:p>
            <a:pPr lvl="1"/>
            <a:r>
              <a:rPr lang="en-US" smtClean="0"/>
              <a:t>If the action is ACTION_CALL, the data field would be a tel: URI with the number to call. </a:t>
            </a:r>
          </a:p>
          <a:p>
            <a:pPr lvl="1"/>
            <a:r>
              <a:rPr lang="en-US" smtClean="0"/>
              <a:t>if the action is ACTION_VIEW and the data field is an http: URI, the receiving activity would be called upon to download and display whatever data the URI refers to.</a:t>
            </a:r>
            <a:endParaRPr lang="en-US" dirty="0"/>
          </a:p>
        </p:txBody>
      </p:sp>
    </p:spTree>
    <p:extLst>
      <p:ext uri="{BB962C8B-B14F-4D97-AF65-F5344CB8AC3E}">
        <p14:creationId xmlns:p14="http://schemas.microsoft.com/office/powerpoint/2010/main" val="18634314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Data</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normAutofit/>
          </a:bodyPr>
          <a:lstStyle/>
          <a:p>
            <a:r>
              <a:rPr lang="en-US" smtClean="0"/>
              <a:t>When matching an intent to a component that is capable of handling the data, it's often important to know the type of data (its MIME type) in addition to its URI. For example, a component able to display image data should not be called upon to play an audio file. </a:t>
            </a:r>
          </a:p>
          <a:p>
            <a:r>
              <a:rPr lang="en-US" smtClean="0"/>
              <a:t>The </a:t>
            </a:r>
            <a:r>
              <a:rPr lang="en-US" smtClean="0">
                <a:hlinkClick r:id="rId2"/>
              </a:rPr>
              <a:t>setData()</a:t>
            </a:r>
            <a:r>
              <a:rPr lang="en-US" smtClean="0"/>
              <a:t> method specifies data only as a URI, </a:t>
            </a:r>
            <a:r>
              <a:rPr lang="en-US" smtClean="0">
                <a:hlinkClick r:id="rId2"/>
              </a:rPr>
              <a:t>setType()</a:t>
            </a:r>
            <a:r>
              <a:rPr lang="en-US" smtClean="0"/>
              <a:t> specifies it only as a MIME type, and </a:t>
            </a:r>
            <a:r>
              <a:rPr lang="en-US" smtClean="0">
                <a:hlinkClick r:id="rId2"/>
              </a:rPr>
              <a:t>setDataAndType()</a:t>
            </a:r>
            <a:r>
              <a:rPr lang="en-US" smtClean="0"/>
              <a:t> specifies it as both a URI and a MIME type. The URI is read by </a:t>
            </a:r>
            <a:r>
              <a:rPr lang="en-US" smtClean="0">
                <a:hlinkClick r:id="rId2"/>
              </a:rPr>
              <a:t>getData()</a:t>
            </a:r>
            <a:r>
              <a:rPr lang="en-US" smtClean="0"/>
              <a:t> and the type by </a:t>
            </a:r>
            <a:r>
              <a:rPr lang="en-US" smtClean="0">
                <a:hlinkClick r:id="rId2"/>
              </a:rPr>
              <a:t>getType()</a:t>
            </a:r>
            <a:r>
              <a:rPr lang="en-US" smtClean="0"/>
              <a:t>.</a:t>
            </a:r>
          </a:p>
          <a:p>
            <a:endParaRPr lang="en-US" dirty="0"/>
          </a:p>
        </p:txBody>
      </p:sp>
    </p:spTree>
    <p:extLst>
      <p:ext uri="{BB962C8B-B14F-4D97-AF65-F5344CB8AC3E}">
        <p14:creationId xmlns:p14="http://schemas.microsoft.com/office/powerpoint/2010/main" val="949864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6" name="Text Placeholder 5"/>
          <p:cNvSpPr>
            <a:spLocks noGrp="1"/>
          </p:cNvSpPr>
          <p:nvPr>
            <p:ph type="body" sz="quarter" idx="12"/>
          </p:nvPr>
        </p:nvSpPr>
        <p:spPr/>
        <p:txBody>
          <a:bodyPr/>
          <a:lstStyle/>
          <a:p>
            <a:r>
              <a:rPr lang="en-US" dirty="0" smtClean="0"/>
              <a:t>Category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A string containing additional information about the kind of component that should handle the intent. Any number of category descriptions can be placed in an Intent object.</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243012" y="3486151"/>
            <a:ext cx="6757988" cy="1535906"/>
          </a:xfrm>
          <a:prstGeom prst="rect">
            <a:avLst/>
          </a:prstGeom>
          <a:noFill/>
          <a:ln w="9525">
            <a:noFill/>
            <a:miter lim="800000"/>
            <a:headEnd/>
            <a:tailEnd/>
          </a:ln>
          <a:effectLst/>
        </p:spPr>
      </p:pic>
      <p:sp>
        <p:nvSpPr>
          <p:cNvPr id="2051" name="Rectangle 3"/>
          <p:cNvSpPr>
            <a:spLocks noChangeArrowheads="1"/>
          </p:cNvSpPr>
          <p:nvPr/>
        </p:nvSpPr>
        <p:spPr bwMode="auto">
          <a:xfrm>
            <a:off x="1143000" y="5336918"/>
            <a:ext cx="2466060" cy="184666"/>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fontAlgn="base">
              <a:spcBef>
                <a:spcPct val="0"/>
              </a:spcBef>
              <a:spcAft>
                <a:spcPct val="0"/>
              </a:spcAft>
            </a:pPr>
            <a:r>
              <a:rPr lang="en-US" sz="675" dirty="0">
                <a:latin typeface="Arial" pitchFamily="34" charset="0"/>
                <a:cs typeface="Arial" pitchFamily="34" charset="0"/>
              </a:rPr>
              <a:t>See the </a:t>
            </a:r>
            <a:r>
              <a:rPr lang="en-US" sz="750" dirty="0">
                <a:solidFill>
                  <a:srgbClr val="882288"/>
                </a:solidFill>
                <a:latin typeface="Arial Unicode MS" pitchFamily="34" charset="-128"/>
                <a:cs typeface="Courier New" pitchFamily="49" charset="0"/>
                <a:hlinkClick r:id="rId3"/>
              </a:rPr>
              <a:t>Intent</a:t>
            </a:r>
            <a:r>
              <a:rPr lang="en-US" sz="675" dirty="0">
                <a:latin typeface="Arial" pitchFamily="34" charset="0"/>
                <a:cs typeface="Arial" pitchFamily="34" charset="0"/>
              </a:rPr>
              <a:t> class description for the full list of categories. </a:t>
            </a:r>
            <a:endParaRPr lang="en-US" dirty="0">
              <a:latin typeface="Arial" pitchFamily="34" charset="0"/>
              <a:cs typeface="Arial" pitchFamily="34" charset="0"/>
            </a:endParaRPr>
          </a:p>
        </p:txBody>
      </p:sp>
    </p:spTree>
    <p:extLst>
      <p:ext uri="{BB962C8B-B14F-4D97-AF65-F5344CB8AC3E}">
        <p14:creationId xmlns:p14="http://schemas.microsoft.com/office/powerpoint/2010/main" val="20288537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Intents</a:t>
            </a:r>
            <a:endParaRPr lang="en-US" dirty="0"/>
          </a:p>
        </p:txBody>
      </p:sp>
      <p:sp>
        <p:nvSpPr>
          <p:cNvPr id="4" name="Text Placeholder 3"/>
          <p:cNvSpPr>
            <a:spLocks noGrp="1"/>
          </p:cNvSpPr>
          <p:nvPr>
            <p:ph type="body" sz="quarter" idx="12"/>
          </p:nvPr>
        </p:nvSpPr>
        <p:spPr/>
        <p:txBody>
          <a:bodyPr/>
          <a:lstStyle/>
          <a:p>
            <a:r>
              <a:rPr lang="en-US" dirty="0" smtClean="0"/>
              <a:t>Category</a:t>
            </a:r>
            <a:endParaRPr lang="en-US" dirty="0"/>
          </a:p>
        </p:txBody>
      </p:sp>
      <p:sp>
        <p:nvSpPr>
          <p:cNvPr id="3" name="Content Placeholder 2"/>
          <p:cNvSpPr>
            <a:spLocks noGrp="1"/>
          </p:cNvSpPr>
          <p:nvPr>
            <p:ph sz="quarter" idx="13"/>
          </p:nvPr>
        </p:nvSpPr>
        <p:spPr>
          <a:xfrm>
            <a:off x="152400" y="2133600"/>
            <a:ext cx="8534400" cy="3581400"/>
          </a:xfrm>
          <a:prstGeom prst="rect">
            <a:avLst/>
          </a:prstGeom>
        </p:spPr>
        <p:txBody>
          <a:bodyPr/>
          <a:lstStyle/>
          <a:p>
            <a:r>
              <a:rPr lang="en-US" smtClean="0"/>
              <a:t>The </a:t>
            </a:r>
            <a:r>
              <a:rPr lang="en-US" smtClean="0">
                <a:hlinkClick r:id="rId2"/>
              </a:rPr>
              <a:t>addCategory()</a:t>
            </a:r>
            <a:r>
              <a:rPr lang="en-US" smtClean="0"/>
              <a:t> method places a category in an Intent object, </a:t>
            </a:r>
            <a:r>
              <a:rPr lang="en-US" smtClean="0">
                <a:hlinkClick r:id="rId2"/>
              </a:rPr>
              <a:t>removeCategory()</a:t>
            </a:r>
            <a:r>
              <a:rPr lang="en-US" smtClean="0"/>
              <a:t> deletes a category previously added, and </a:t>
            </a:r>
            <a:r>
              <a:rPr lang="en-US" smtClean="0">
                <a:hlinkClick r:id="rId2"/>
              </a:rPr>
              <a:t>getCategories()</a:t>
            </a:r>
            <a:r>
              <a:rPr lang="en-US" smtClean="0"/>
              <a:t> gets the set of all categories currently in the object. </a:t>
            </a:r>
          </a:p>
          <a:p>
            <a:endParaRPr lang="en-US" dirty="0"/>
          </a:p>
        </p:txBody>
      </p:sp>
    </p:spTree>
    <p:extLst>
      <p:ext uri="{BB962C8B-B14F-4D97-AF65-F5344CB8AC3E}">
        <p14:creationId xmlns:p14="http://schemas.microsoft.com/office/powerpoint/2010/main" val="1899847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LIC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000" dirty="0" err="1" smtClean="0"/>
        </a:defPPr>
      </a:lstStyle>
      <a:style>
        <a:lnRef idx="3">
          <a:schemeClr val="lt1"/>
        </a:lnRef>
        <a:fillRef idx="1">
          <a:schemeClr val="accent3"/>
        </a:fillRef>
        <a:effectRef idx="1">
          <a:schemeClr val="accent3"/>
        </a:effectRef>
        <a:fontRef idx="minor">
          <a:schemeClr val="lt1"/>
        </a:fontRef>
      </a:style>
    </a:spDef>
    <a:txDef>
      <a:spPr>
        <a:noFill/>
        <a:ln w="19050">
          <a:solidFill>
            <a:schemeClr val="bg1">
              <a:lumMod val="85000"/>
            </a:schemeClr>
          </a:solidFill>
        </a:ln>
      </a:spPr>
      <a:bodyPr wrap="square" rtlCol="0">
        <a:spAutoFit/>
      </a:bodyPr>
      <a:lstStyle>
        <a:defPPr marL="342900" indent="-342900" algn="l" fontAlgn="auto">
          <a:spcBef>
            <a:spcPct val="20000"/>
          </a:spcBef>
          <a:spcAft>
            <a:spcPts val="0"/>
          </a:spcAft>
          <a:defRPr sz="1800" b="0" dirty="0" smtClean="0">
            <a:solidFill>
              <a:prstClr val="black"/>
            </a:solidFill>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LICT" id="{531EA5CA-7154-8B4E-A514-B8299291D007}" vid="{DC665764-B8C2-4A47-9BEE-5F3EAE7A7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D3420E0A1BD44497F652FF2D0EE6E9" ma:contentTypeVersion="0" ma:contentTypeDescription="Create a new document." ma:contentTypeScope="" ma:versionID="f99b45a24b3de6ddc557e5b2cc8ce4e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9DEEA-AB19-495D-811E-8D83BA497669}">
  <ds:schemaRefs>
    <ds:schemaRef ds:uri="http://purl.org/dc/dcmitype/"/>
    <ds:schemaRef ds:uri="http://www.w3.org/XML/1998/namespace"/>
    <ds:schemaRef ds:uri="http://purl.org/dc/elements/1.1/"/>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291647F-C3E2-4D19-BFAC-16CAEDFE1F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32EA3FA-56A8-42ED-986C-0204D85DD7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coderinstitute</Template>
  <TotalTime>3150</TotalTime>
  <Words>19617</Words>
  <Application>Microsoft Macintosh PowerPoint</Application>
  <PresentationFormat>On-screen Show (4:3)</PresentationFormat>
  <Paragraphs>2755</Paragraphs>
  <Slides>444</Slides>
  <Notes>3</Notes>
  <HiddenSlides>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444</vt:i4>
      </vt:variant>
    </vt:vector>
  </HeadingPairs>
  <TitlesOfParts>
    <vt:vector size="458" baseType="lpstr">
      <vt:lpstr>Arial Unicode MS</vt:lpstr>
      <vt:lpstr>Calibri</vt:lpstr>
      <vt:lpstr>Consolas</vt:lpstr>
      <vt:lpstr>Courier New</vt:lpstr>
      <vt:lpstr>ＭＳ Ｐゴシック</vt:lpstr>
      <vt:lpstr>Roboto</vt:lpstr>
      <vt:lpstr>Symbol</vt:lpstr>
      <vt:lpstr>Times New Roman</vt:lpstr>
      <vt:lpstr>Verdana</vt:lpstr>
      <vt:lpstr>Wingdings</vt:lpstr>
      <vt:lpstr>Wingdings 2</vt:lpstr>
      <vt:lpstr>Arial</vt:lpstr>
      <vt:lpstr>LICT</vt:lpstr>
      <vt:lpstr>Image</vt:lpstr>
      <vt:lpstr>Module Outline</vt:lpstr>
      <vt:lpstr>Module Outline</vt:lpstr>
      <vt:lpstr>PowerPoint Presentation</vt:lpstr>
      <vt:lpstr>INTRODUCTION TO ANDROID</vt:lpstr>
      <vt:lpstr>INTRODUCTION TO ANDROID</vt:lpstr>
      <vt:lpstr>PowerPoint Presentation</vt:lpstr>
      <vt:lpstr>A Brief History Of Android</vt:lpstr>
      <vt:lpstr>A Brief History Of Android</vt:lpstr>
      <vt:lpstr>A Brief History Of Android</vt:lpstr>
      <vt:lpstr>A Brief History Of Android</vt:lpstr>
      <vt:lpstr>Versions</vt:lpstr>
      <vt:lpstr>A Brief History Of Android</vt:lpstr>
      <vt:lpstr>PowerPoint Presentation</vt:lpstr>
      <vt:lpstr>Android Basics</vt:lpstr>
      <vt:lpstr>Android Basics</vt:lpstr>
      <vt:lpstr>Android Basics</vt:lpstr>
      <vt:lpstr>Android Basics</vt:lpstr>
      <vt:lpstr>Android Basics</vt:lpstr>
      <vt:lpstr>Android Basics</vt:lpstr>
      <vt:lpstr>Android Basics</vt:lpstr>
      <vt:lpstr>Android Basics</vt:lpstr>
      <vt:lpstr>Android Basics</vt:lpstr>
      <vt:lpstr>Android Basics</vt:lpstr>
      <vt:lpstr>Android Basics</vt:lpstr>
      <vt:lpstr>Android Basics</vt:lpstr>
      <vt:lpstr>Android Basics</vt:lpstr>
      <vt:lpstr>Android Basics</vt:lpstr>
      <vt:lpstr>PowerPoint Presentation</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Android Application Fundamentals</vt:lpstr>
      <vt:lpstr>PowerPoint Presentation</vt:lpstr>
      <vt:lpstr>Activity</vt:lpstr>
      <vt:lpstr>Activities</vt:lpstr>
      <vt:lpstr>Activity</vt:lpstr>
      <vt:lpstr>Activity</vt:lpstr>
      <vt:lpstr>Activity</vt:lpstr>
      <vt:lpstr>Activities</vt:lpstr>
      <vt:lpstr>Activities</vt:lpstr>
      <vt:lpstr>Activities</vt:lpstr>
      <vt:lpstr>Activities</vt:lpstr>
      <vt:lpstr>Activities</vt:lpstr>
      <vt:lpstr>Activity</vt:lpstr>
      <vt:lpstr>PowerPoint Presentation</vt:lpstr>
      <vt:lpstr>Android Application Fundamentals</vt:lpstr>
      <vt:lpstr>Android Application Fundamentals</vt:lpstr>
      <vt:lpstr>Android Application Fundamentals</vt:lpstr>
      <vt:lpstr>Android Application Fundamentals</vt:lpstr>
      <vt:lpstr>Android Application Fundamentals</vt:lpstr>
      <vt:lpstr>PowerPoint Presentation</vt:lpstr>
      <vt:lpstr>USER INTERFACE DESIGNING</vt:lpstr>
      <vt:lpstr>USER INTERFACE DESIGNING</vt:lpstr>
      <vt:lpstr>USER INTERFACE DESIGNING</vt:lpstr>
      <vt:lpstr>USER INTERFACE DESIGNING</vt:lpstr>
      <vt:lpstr>USER INTERFACE DESIGNING</vt:lpstr>
      <vt:lpstr>USER INTERFACE DESIGNING</vt:lpstr>
      <vt:lpstr>USER INTERFACE DESIGNING</vt:lpstr>
      <vt:lpstr>Android Application Fundamentals</vt:lpstr>
      <vt:lpstr>USER INTERFACE DESIGNING</vt:lpstr>
      <vt:lpstr>USER INTERFACE DESIGNING</vt:lpstr>
      <vt:lpstr>USER INTERFACE DESIGNING</vt:lpstr>
      <vt:lpstr>USER INTERFACE DESIGNING</vt:lpstr>
      <vt:lpstr>USER INTERFACE DESIGNING</vt:lpstr>
      <vt:lpstr>USER INTERFACE DESIGNING</vt:lpstr>
      <vt:lpstr>USER INTERFACE DESIGNING</vt:lpstr>
      <vt:lpstr>USER INTERFACE DESIGNING</vt:lpstr>
      <vt:lpstr>PowerPoint Presentation</vt:lpstr>
      <vt:lpstr>INPUT AND EVENT HANDLING</vt:lpstr>
      <vt:lpstr>INPUT AND EVENT HANDLING</vt:lpstr>
      <vt:lpstr>INPUT AND EVENT HANDLING</vt:lpstr>
      <vt:lpstr>PowerPoint Presentation</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INTENTS</vt:lpstr>
      <vt:lpstr>PowerPoint Presentation</vt:lpstr>
      <vt:lpstr>LISTVIEW</vt:lpstr>
      <vt:lpstr>LISTVIEW</vt:lpstr>
      <vt:lpstr>LISTVIEW</vt:lpstr>
      <vt:lpstr>LISTVIEW</vt:lpstr>
      <vt:lpstr>User Interface</vt:lpstr>
      <vt:lpstr>LISTVIEW</vt:lpstr>
      <vt:lpstr>LISTVIEW</vt:lpstr>
      <vt:lpstr>LISTVIEW</vt:lpstr>
      <vt:lpstr>PowerPoint Presentation</vt:lpstr>
      <vt:lpstr>LISTACTIVITY</vt:lpstr>
      <vt:lpstr>LISTACTIVITY</vt:lpstr>
      <vt:lpstr>LISTACTIVITY</vt:lpstr>
      <vt:lpstr>LISTACTIVITY</vt:lpstr>
      <vt:lpstr>PowerPoint Presentation</vt:lpstr>
      <vt:lpstr>User Interface</vt:lpstr>
      <vt:lpstr>User Interface</vt:lpstr>
      <vt:lpstr>User Interface</vt:lpstr>
      <vt:lpstr>DIALOGS</vt:lpstr>
      <vt:lpstr>DIALOGS</vt:lpstr>
      <vt:lpstr>DIALOGS</vt:lpstr>
      <vt:lpstr>DIALOGS</vt:lpstr>
      <vt:lpstr>PowerPoint Presentation</vt:lpstr>
      <vt:lpstr>MENUS</vt:lpstr>
      <vt:lpstr>User Interface</vt:lpstr>
      <vt:lpstr>MENUS</vt:lpstr>
      <vt:lpstr>MENUS</vt:lpstr>
      <vt:lpstr>MENUS</vt:lpstr>
      <vt:lpstr>MENUS</vt:lpstr>
      <vt:lpstr>MENUS</vt:lpstr>
      <vt:lpstr>MENUS</vt:lpstr>
      <vt:lpstr>MENUS</vt:lpstr>
      <vt:lpstr>MENUS</vt:lpstr>
      <vt:lpstr>MENUS</vt:lpstr>
      <vt:lpstr>MENUS</vt:lpstr>
      <vt:lpstr>MENUS</vt:lpstr>
      <vt:lpstr>User Interface</vt:lpstr>
      <vt:lpstr>MENUS</vt:lpstr>
      <vt:lpstr>MENUS</vt:lpstr>
      <vt:lpstr>PowerPoint Presentation</vt:lpstr>
      <vt:lpstr>WEBVIEWS</vt:lpstr>
      <vt:lpstr>WEBVIEWS</vt:lpstr>
      <vt:lpstr>WEBVIEWS</vt:lpstr>
      <vt:lpstr>WEBVIEWS</vt:lpstr>
      <vt:lpstr>WEBVIEWS</vt:lpstr>
      <vt:lpstr>PowerPoint Presentation</vt:lpstr>
      <vt:lpstr>Data Storage</vt:lpstr>
      <vt:lpstr>Data Storage</vt:lpstr>
      <vt:lpstr>Data Storage</vt:lpstr>
      <vt:lpstr>Data Storage</vt:lpstr>
      <vt:lpstr>Data Storage</vt:lpstr>
      <vt:lpstr>Data Storage</vt:lpstr>
      <vt:lpstr>Data Storage</vt:lpstr>
      <vt:lpstr>Data Storage</vt:lpstr>
      <vt:lpstr>Data Storage</vt:lpstr>
      <vt:lpstr>DATA STORAGE IN FILES</vt:lpstr>
      <vt:lpstr>DATA STORAGE IN FILES</vt:lpstr>
      <vt:lpstr>DATA STORAGE IN FILES</vt:lpstr>
      <vt:lpstr>DATA STORAGE IN FILES</vt:lpstr>
      <vt:lpstr>DATA STORAGE IN FILES</vt:lpstr>
      <vt:lpstr>PowerPoint Presentation</vt:lpstr>
      <vt:lpstr>SHARED PREFERENCES</vt:lpstr>
      <vt:lpstr>SHARED PREFERENCES</vt:lpstr>
      <vt:lpstr>SHARED PREFERENCES</vt:lpstr>
      <vt:lpstr>SHARED PREFERENCES</vt:lpstr>
      <vt:lpstr>PowerPoint Presentation</vt:lpstr>
      <vt:lpstr>SQLITE</vt:lpstr>
      <vt:lpstr>SQLITE</vt:lpstr>
      <vt:lpstr>SQLITE</vt:lpstr>
      <vt:lpstr>SQLITE</vt:lpstr>
      <vt:lpstr>SQLITE</vt:lpstr>
      <vt:lpstr>SQLITE</vt:lpstr>
      <vt:lpstr>SQLITE</vt:lpstr>
      <vt:lpstr>SQLITE</vt:lpstr>
      <vt:lpstr>SQLITE</vt:lpstr>
      <vt:lpstr>SQLITE</vt:lpstr>
      <vt:lpstr>PowerPoint Presentation</vt:lpstr>
      <vt:lpstr>NOTIFICATIONS</vt:lpstr>
      <vt:lpstr>NOTIFICATIONS</vt:lpstr>
      <vt:lpstr>NOTIFICATIONS</vt:lpstr>
      <vt:lpstr>NOTIFICATIONS</vt:lpstr>
      <vt:lpstr>NOTIFICATIONS</vt:lpstr>
      <vt:lpstr>NOTIFICATIONS</vt:lpstr>
      <vt:lpstr>NOTIFICATIONS</vt:lpstr>
      <vt:lpstr>NOTIFICATIONS</vt:lpstr>
      <vt:lpstr>NOTIFICATIONS</vt:lpstr>
      <vt:lpstr>NOTIFICATIONS</vt:lpstr>
      <vt:lpstr>NOTIFICATIONS</vt:lpstr>
      <vt:lpstr>PowerPoint Presentation</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Application Resources</vt:lpstr>
      <vt:lpstr>PowerPoint Presentation</vt:lpstr>
      <vt:lpstr>STYLES &amp; THEMES</vt:lpstr>
      <vt:lpstr>STYLES &amp; THEMES</vt:lpstr>
      <vt:lpstr>STYLES &amp; THEMES</vt:lpstr>
      <vt:lpstr>STYLES &amp; THEMES</vt:lpstr>
      <vt:lpstr>STYLES &amp; THEMES</vt:lpstr>
      <vt:lpstr>STYLES &amp; THEMES</vt:lpstr>
      <vt:lpstr>PowerPoint Presentation</vt:lpstr>
      <vt:lpstr>MATERIAL DESIGN</vt:lpstr>
      <vt:lpstr>MATERIAL DESIGN</vt:lpstr>
      <vt:lpstr>MATERIAL DESIGN</vt:lpstr>
      <vt:lpstr>MATERIAL DESIGN</vt:lpstr>
      <vt:lpstr>MATERIAL DESIGN</vt:lpstr>
      <vt:lpstr>MATERIAL DESIGN</vt:lpstr>
      <vt:lpstr>MATERIAL DESIGN</vt:lpstr>
      <vt:lpstr>MATERIAL DESIGN</vt:lpstr>
      <vt:lpstr>MATERIAL DESIGN</vt:lpstr>
      <vt:lpstr>MATERIAL DESIGN</vt:lpstr>
      <vt:lpstr>MATERIAL DESIGN</vt:lpstr>
      <vt:lpstr>PowerPoint Presentation</vt:lpstr>
      <vt:lpstr>CUSTOM VIEWS</vt:lpstr>
      <vt:lpstr>CUSTOM VIEWS</vt:lpstr>
      <vt:lpstr>CUSTOM VIEWS</vt:lpstr>
      <vt:lpstr>CUSTOM VIEWS</vt:lpstr>
      <vt:lpstr>CUSTOM VIEWS</vt:lpstr>
      <vt:lpstr>CUSTOM VIEWS</vt:lpstr>
      <vt:lpstr>CUSTOM VIEWS</vt:lpstr>
      <vt:lpstr>CUSTOM VIEWS</vt:lpstr>
      <vt:lpstr>CUSTOM VIEWS</vt:lpstr>
      <vt:lpstr>CUSTOM VIEWS</vt:lpstr>
      <vt:lpstr>CUSTOM VIEWS</vt:lpstr>
      <vt:lpstr>PowerPoint Presentation</vt:lpstr>
      <vt:lpstr>FRAGMENTS</vt:lpstr>
      <vt:lpstr>FRAGMENTS</vt:lpstr>
      <vt:lpstr>FRAGMENTS</vt:lpstr>
      <vt:lpstr>FRAGMENTS</vt:lpstr>
      <vt:lpstr>FRAGMENTS</vt:lpstr>
      <vt:lpstr>FRAGMENTS</vt:lpstr>
      <vt:lpstr>FRAGMENTS</vt:lpstr>
      <vt:lpstr>FRAGMENTS</vt:lpstr>
      <vt:lpstr>FRAGMENTS</vt:lpstr>
      <vt:lpstr>FRAGMENTS</vt:lpstr>
      <vt:lpstr>PowerPoint Presentation</vt:lpstr>
      <vt:lpstr>ACTION BAR</vt:lpstr>
      <vt:lpstr>ACTION BAR</vt:lpstr>
      <vt:lpstr>ACTION BAR</vt:lpstr>
      <vt:lpstr>ACTION BAR</vt:lpstr>
      <vt:lpstr>ACTION BAR</vt:lpstr>
      <vt:lpstr>ACTION BAR</vt:lpstr>
      <vt:lpstr>ACTION BAR</vt:lpstr>
      <vt:lpstr>PowerPoint Presentation</vt:lpstr>
      <vt:lpstr>THREADS</vt:lpstr>
      <vt:lpstr>THREADS</vt:lpstr>
      <vt:lpstr>THREADS</vt:lpstr>
      <vt:lpstr>THREADS</vt:lpstr>
      <vt:lpstr>PowerPoint Presentation</vt:lpstr>
      <vt:lpstr>HANDLERS</vt:lpstr>
      <vt:lpstr>HANDLERS</vt:lpstr>
      <vt:lpstr>HANDLERS</vt:lpstr>
      <vt:lpstr>PowerPoint Presentation</vt:lpstr>
      <vt:lpstr>ASYNCTASKS</vt:lpstr>
      <vt:lpstr>ASYNCTASKS</vt:lpstr>
      <vt:lpstr>ASYNCTASKS</vt:lpstr>
      <vt:lpstr>PowerPoint Presentation</vt:lpstr>
      <vt:lpstr>SERVICES</vt:lpstr>
      <vt:lpstr>SERVICES</vt:lpstr>
      <vt:lpstr>SERVICES</vt:lpstr>
      <vt:lpstr>SERVICES</vt:lpstr>
      <vt:lpstr>SERVICES</vt:lpstr>
      <vt:lpstr>SERVICES</vt:lpstr>
      <vt:lpstr>SERVICES</vt:lpstr>
      <vt:lpstr>SERVICES</vt:lpstr>
      <vt:lpstr>SERVICES</vt:lpstr>
      <vt:lpstr>SERVICES</vt:lpstr>
      <vt:lpstr>PowerPoint Presentation</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CONTENT PROVIDERS</vt:lpstr>
      <vt:lpstr>PowerPoint Presentation</vt:lpstr>
      <vt:lpstr>BROADCAST RECEIVERS</vt:lpstr>
      <vt:lpstr>BROADCAST RECEIVERS</vt:lpstr>
      <vt:lpstr>BROADCAST RECEIVERS</vt:lpstr>
      <vt:lpstr>BROADCAST RECEIVERS</vt:lpstr>
      <vt:lpstr>BROADCAST RECEIVERS</vt:lpstr>
      <vt:lpstr>BROADCAST RECEIVERS</vt:lpstr>
      <vt:lpstr>BROADCAST RECEIVERS</vt:lpstr>
      <vt:lpstr>PowerPoint Presentation</vt:lpstr>
      <vt:lpstr>Media</vt:lpstr>
      <vt:lpstr>Media</vt:lpstr>
      <vt:lpstr>Media</vt:lpstr>
      <vt:lpstr>Media</vt:lpstr>
      <vt:lpstr>Media</vt:lpstr>
      <vt:lpstr>Media</vt:lpstr>
      <vt:lpstr>Media</vt:lpstr>
      <vt:lpstr>Media</vt:lpstr>
      <vt:lpstr>Media</vt:lpstr>
      <vt:lpstr>Media</vt:lpstr>
      <vt:lpstr>Media</vt:lpstr>
      <vt:lpstr>Media</vt:lpstr>
      <vt:lpstr>Media</vt:lpstr>
      <vt:lpstr>Media</vt:lpstr>
      <vt:lpstr>Media</vt:lpstr>
      <vt:lpstr>PowerPoint Presentation</vt:lpstr>
      <vt:lpstr>WIDGETS</vt:lpstr>
      <vt:lpstr>WIDGETS</vt:lpstr>
      <vt:lpstr>WIDGETS</vt:lpstr>
      <vt:lpstr>WIDGETS</vt:lpstr>
      <vt:lpstr>WIDGETS</vt:lpstr>
      <vt:lpstr>WIDGETS</vt:lpstr>
      <vt:lpstr>PowerPoint Presentation</vt:lpstr>
      <vt:lpstr>FACEBOOK INTEGRATION</vt:lpstr>
      <vt:lpstr>FACEBOOK INTEGRATION</vt:lpstr>
      <vt:lpstr>FACEBOOK INTEGRATION</vt:lpstr>
      <vt:lpstr>FACEBOOK INTEGRATION</vt:lpstr>
      <vt:lpstr>FACEBOOK INTEGRATION</vt:lpstr>
      <vt:lpstr>FACEBOOK INTEGRATION</vt:lpstr>
      <vt:lpstr>PowerPoint Presentation</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SECURITY &amp; PERMISSIONS</vt:lpstr>
      <vt:lpstr>PowerPoint Presentation</vt:lpstr>
      <vt:lpstr>Telephony</vt:lpstr>
      <vt:lpstr>Telephony</vt:lpstr>
      <vt:lpstr>Telephony</vt:lpstr>
      <vt:lpstr>Telephony</vt:lpstr>
      <vt:lpstr>Telephony</vt:lpstr>
      <vt:lpstr>Telephony</vt:lpstr>
      <vt:lpstr>Telephony</vt:lpstr>
      <vt:lpstr>Telephony</vt:lpstr>
      <vt:lpstr>PowerPoint Presentation</vt:lpstr>
      <vt:lpstr>WIFI, BLUETOOTH &amp; NETWORKING </vt:lpstr>
      <vt:lpstr>WIFI, BLUETOOTH &amp; NETWORKING </vt:lpstr>
      <vt:lpstr>WIFI, BLUETOOTH &amp; NETWORKING </vt:lpstr>
      <vt:lpstr>WIFI, BLUETOOTH &amp; NETWORKING</vt:lpstr>
      <vt:lpstr>WIFI, BLUETOOTH &amp; NETWORKING</vt:lpstr>
      <vt:lpstr>WIFI, BLUETOOTH &amp; NETWORKING</vt:lpstr>
      <vt:lpstr>WIFI, BLUETOOTH &amp; NETWORKING</vt:lpstr>
      <vt:lpstr>WIFI, BLUETOOTH &amp; NETWORKING</vt:lpstr>
      <vt:lpstr>WIFI, BLUETOOTH &amp; NETWORKING</vt:lpstr>
      <vt:lpstr>WIFI, BLUETOOTH &amp; NETWORKING</vt:lpstr>
      <vt:lpstr>WIFI, BLUETOOTH &amp; NETWORKING</vt:lpstr>
      <vt:lpstr>WIFI, BLUETOOTH &amp; NETWORKING</vt:lpstr>
      <vt:lpstr>WIFI, BLUETOOTH &amp; NETWORKING</vt:lpstr>
      <vt:lpstr>WIFI, BLUETOOTH &amp; NETWORKING</vt:lpstr>
      <vt:lpstr>PowerPoint Presentation</vt:lpstr>
      <vt:lpstr>Sensors</vt:lpstr>
      <vt:lpstr>Sensors</vt:lpstr>
      <vt:lpstr>Sensors</vt:lpstr>
      <vt:lpstr>Sensors</vt:lpstr>
      <vt:lpstr>Sensors</vt:lpstr>
      <vt:lpstr>Sensors</vt:lpstr>
      <vt:lpstr>Sensors</vt:lpstr>
      <vt:lpstr>Sensors</vt:lpstr>
      <vt:lpstr>PowerPoint Presentation</vt:lpstr>
      <vt:lpstr>NETWORK COMMUNICATIONS</vt:lpstr>
      <vt:lpstr>NETWORK COMMUNICATIONS</vt:lpstr>
      <vt:lpstr>NETWORK COMMUNICATIONS</vt:lpstr>
      <vt:lpstr>NETWORK COMMUNICATIONS</vt:lpstr>
      <vt:lpstr>NETWORK COMMUNICATIONS</vt:lpstr>
      <vt:lpstr>NETWORK COMMUNICATIONS</vt:lpstr>
      <vt:lpstr>NETWORK COMMUNICATIONS</vt:lpstr>
      <vt:lpstr>NETWORK COMMUNICATIONS</vt:lpstr>
      <vt:lpstr>NETWORK COMMUNICATIONS</vt:lpstr>
      <vt:lpstr>NETWORK COMMUNICATIONS</vt:lpstr>
      <vt:lpstr>PowerPoint Presentation</vt:lpstr>
      <vt:lpstr>LOCATION &amp; MAPS </vt:lpstr>
      <vt:lpstr>LOCATION &amp; MAPS</vt:lpstr>
      <vt:lpstr>LOCATION &amp; MAPS</vt:lpstr>
      <vt:lpstr>LOCATION &amp; MAPS</vt:lpstr>
      <vt:lpstr>LOCATION &amp; MAPS</vt:lpstr>
      <vt:lpstr>LOCATION &amp; MAPS</vt:lpstr>
      <vt:lpstr>LOCATION &amp; MAPS</vt:lpstr>
      <vt:lpstr>LOCATION &amp; MAPS</vt:lpstr>
      <vt:lpstr>LOCATION &amp; MAPS</vt:lpstr>
      <vt:lpstr>LOCATION &amp; MAPS</vt:lpstr>
      <vt:lpstr>LOCATION &amp; MAPS</vt:lpstr>
      <vt:lpstr>LOCATION &amp; MAPS</vt:lpstr>
      <vt:lpstr>LOCATION &amp; MAPS</vt:lpstr>
      <vt:lpstr>PowerPoint Presentation</vt:lpstr>
      <vt:lpstr>DEBUGGING</vt:lpstr>
      <vt:lpstr>DEBUGGING</vt:lpstr>
      <vt:lpstr>DEBUGGING</vt:lpstr>
      <vt:lpstr>DEBUGGING</vt:lpstr>
      <vt:lpstr>PowerPoint Presentation</vt:lpstr>
      <vt:lpstr>DATA BACKUP</vt:lpstr>
      <vt:lpstr>DATA BACKUP</vt:lpstr>
      <vt:lpstr>DATA BACKUP</vt:lpstr>
      <vt:lpstr>DATA BACKUP</vt:lpstr>
      <vt:lpstr>DATA BACKUP</vt:lpstr>
      <vt:lpstr>DATA BACKUP</vt:lpstr>
      <vt:lpstr>PowerPoint Presentation</vt:lpstr>
      <vt:lpstr>MONETIZATION</vt:lpstr>
      <vt:lpstr>MONETIZATION</vt:lpstr>
      <vt:lpstr>MONETIZATION</vt:lpstr>
      <vt:lpstr>MONETIZATION</vt:lpstr>
      <vt:lpstr>MONETIZATION</vt:lpstr>
      <vt:lpstr>MONETIZATION</vt:lpstr>
      <vt:lpstr>MONETIZATION</vt:lpstr>
      <vt:lpstr>MONETIZATION</vt:lpstr>
      <vt:lpstr>MONETIZATION</vt:lpstr>
      <vt:lpstr>MONETIZATION</vt:lpstr>
      <vt:lpstr>MONETIZATION</vt:lpstr>
      <vt:lpstr>MONETIZATION</vt:lpstr>
      <vt:lpstr>PowerPoint Presentation</vt:lpstr>
      <vt:lpstr>APPLICATION DEPLOYMENT</vt:lpstr>
      <vt:lpstr>APPLICATION DEPLOYMENT</vt:lpstr>
      <vt:lpstr>APPLICATION DEPLOYMENT</vt:lpstr>
      <vt:lpstr>PowerPoint Presentation</vt:lpstr>
      <vt:lpstr>APPLICATION DEPLOYMENT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ITA Mobility Center of Excellence Status Report</dc:title>
  <dc:creator>Shyaamkumaar</dc:creator>
  <cp:lastModifiedBy>Microsoft Office User</cp:lastModifiedBy>
  <cp:revision>1092</cp:revision>
  <dcterms:created xsi:type="dcterms:W3CDTF">2015-06-26T09:31:50Z</dcterms:created>
  <dcterms:modified xsi:type="dcterms:W3CDTF">2017-04-12T04:46:36Z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0x01010089D3420E0A1BD44497F652FF2D0EE6E9</vt:lpwstr>
  </property>
</Properties>
</file>